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87" r:id="rId4"/>
    <p:sldId id="259" r:id="rId5"/>
    <p:sldId id="260" r:id="rId6"/>
    <p:sldId id="261" r:id="rId7"/>
    <p:sldId id="262" r:id="rId8"/>
    <p:sldId id="277" r:id="rId9"/>
    <p:sldId id="263" r:id="rId10"/>
    <p:sldId id="278" r:id="rId11"/>
    <p:sldId id="268" r:id="rId12"/>
    <p:sldId id="274" r:id="rId13"/>
    <p:sldId id="267" r:id="rId14"/>
    <p:sldId id="288" r:id="rId15"/>
    <p:sldId id="280" r:id="rId16"/>
    <p:sldId id="273" r:id="rId17"/>
    <p:sldId id="272" r:id="rId18"/>
    <p:sldId id="281" r:id="rId19"/>
    <p:sldId id="282" r:id="rId20"/>
    <p:sldId id="283" r:id="rId21"/>
    <p:sldId id="285"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DE965E-AE3C-48D5-A383-6F74402B1129}" type="datetimeFigureOut">
              <a:rPr lang="en-GB" smtClean="0"/>
              <a:pPr/>
              <a:t>09/10/2011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AE6FCB-0823-477A-953B-DF7DA18F389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10/9/2011</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10/9/2011</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10/9/2011</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09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74825"/>
            <a:ext cx="4038600" cy="462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774825"/>
            <a:ext cx="4038600" cy="4625975"/>
          </a:xfrm>
        </p:spPr>
        <p:txBody>
          <a:bodyPr/>
          <a:lstStyle/>
          <a:p>
            <a:endParaRPr lang="en-GB"/>
          </a:p>
        </p:txBody>
      </p:sp>
      <p:sp>
        <p:nvSpPr>
          <p:cNvPr id="5" name="Date Placeholder 4"/>
          <p:cNvSpPr>
            <a:spLocks noGrp="1"/>
          </p:cNvSpPr>
          <p:nvPr>
            <p:ph type="dt" sz="half" idx="10"/>
          </p:nvPr>
        </p:nvSpPr>
        <p:spPr>
          <a:xfrm>
            <a:off x="457200" y="6477000"/>
            <a:ext cx="2133600" cy="274638"/>
          </a:xfrm>
        </p:spPr>
        <p:txBody>
          <a:bodyPr/>
          <a:lstStyle>
            <a:lvl1pPr>
              <a:defRPr/>
            </a:lvl1pPr>
          </a:lstStyle>
          <a:p>
            <a:pPr>
              <a:defRPr/>
            </a:pPr>
            <a:fld id="{FE178FC7-026B-4679-B301-FE03EE552B1C}" type="datetime1">
              <a:rPr lang="en-US" smtClean="0"/>
              <a:pPr>
                <a:defRPr/>
              </a:pPr>
              <a:t>10/9/2011</a:t>
            </a:fld>
            <a:endParaRPr lang="en-GB"/>
          </a:p>
        </p:txBody>
      </p:sp>
      <p:sp>
        <p:nvSpPr>
          <p:cNvPr id="6" name="Footer Placeholder 5"/>
          <p:cNvSpPr>
            <a:spLocks noGrp="1"/>
          </p:cNvSpPr>
          <p:nvPr>
            <p:ph type="ftr" sz="quarter" idx="11"/>
          </p:nvPr>
        </p:nvSpPr>
        <p:spPr>
          <a:xfrm>
            <a:off x="2640013" y="6477000"/>
            <a:ext cx="5508625" cy="274638"/>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8204200" y="6477000"/>
            <a:ext cx="733425" cy="274638"/>
          </a:xfrm>
        </p:spPr>
        <p:txBody>
          <a:bodyPr/>
          <a:lstStyle>
            <a:lvl1pPr>
              <a:defRPr/>
            </a:lvl1pPr>
          </a:lstStyle>
          <a:p>
            <a:pPr>
              <a:defRPr/>
            </a:pPr>
            <a:fld id="{38126C1C-BC1C-4174-86EB-24F027B75A5B}" type="slidenum">
              <a:rPr lang="en-GB"/>
              <a:pPr>
                <a:defRPr/>
              </a:pPr>
              <a:t>‹#›</a:t>
            </a:fld>
            <a:endParaRPr lang="en-GB"/>
          </a:p>
        </p:txBody>
      </p:sp>
    </p:spTree>
  </p:cSld>
  <p:clrMapOvr>
    <a:masterClrMapping/>
  </p:clrMapOvr>
  <p:transition advClick="0" advTm="2000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095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774825"/>
            <a:ext cx="4038600" cy="4625975"/>
          </a:xfrm>
        </p:spPr>
        <p:txBody>
          <a:bodyPr/>
          <a:lstStyle/>
          <a:p>
            <a:endParaRPr lang="en-GB"/>
          </a:p>
        </p:txBody>
      </p:sp>
      <p:sp>
        <p:nvSpPr>
          <p:cNvPr id="4" name="Text Placeholder 3"/>
          <p:cNvSpPr>
            <a:spLocks noGrp="1"/>
          </p:cNvSpPr>
          <p:nvPr>
            <p:ph type="body" sz="half" idx="2"/>
          </p:nvPr>
        </p:nvSpPr>
        <p:spPr>
          <a:xfrm>
            <a:off x="4648200" y="1774825"/>
            <a:ext cx="4038600" cy="462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477000"/>
            <a:ext cx="2133600" cy="274638"/>
          </a:xfrm>
        </p:spPr>
        <p:txBody>
          <a:bodyPr/>
          <a:lstStyle>
            <a:lvl1pPr>
              <a:defRPr/>
            </a:lvl1pPr>
          </a:lstStyle>
          <a:p>
            <a:pPr>
              <a:defRPr/>
            </a:pPr>
            <a:fld id="{744F8894-5A9B-47C2-A40F-DACEC314F02C}" type="datetime1">
              <a:rPr lang="en-US" smtClean="0"/>
              <a:pPr>
                <a:defRPr/>
              </a:pPr>
              <a:t>10/9/2011</a:t>
            </a:fld>
            <a:endParaRPr lang="en-GB"/>
          </a:p>
        </p:txBody>
      </p:sp>
      <p:sp>
        <p:nvSpPr>
          <p:cNvPr id="6" name="Footer Placeholder 5"/>
          <p:cNvSpPr>
            <a:spLocks noGrp="1"/>
          </p:cNvSpPr>
          <p:nvPr>
            <p:ph type="ftr" sz="quarter" idx="11"/>
          </p:nvPr>
        </p:nvSpPr>
        <p:spPr>
          <a:xfrm>
            <a:off x="2640013" y="6477000"/>
            <a:ext cx="5508625" cy="274638"/>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8204200" y="6477000"/>
            <a:ext cx="733425" cy="274638"/>
          </a:xfrm>
        </p:spPr>
        <p:txBody>
          <a:bodyPr/>
          <a:lstStyle>
            <a:lvl1pPr>
              <a:defRPr/>
            </a:lvl1pPr>
          </a:lstStyle>
          <a:p>
            <a:pPr>
              <a:defRPr/>
            </a:pPr>
            <a:fld id="{91D1FC6D-5431-4FD9-84F4-89BF24F114C6}" type="slidenum">
              <a:rPr lang="en-GB"/>
              <a:pPr>
                <a:defRPr/>
              </a:pPr>
              <a:t>‹#›</a:t>
            </a:fld>
            <a:endParaRPr lang="en-GB"/>
          </a:p>
        </p:txBody>
      </p:sp>
    </p:spTree>
  </p:cSld>
  <p:clrMapOvr>
    <a:masterClrMapping/>
  </p:clrMapOvr>
  <p:transition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10/9/2011</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10/9/2011</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10/9/2011</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10/9/2011</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10/9/2011</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10/9/2011</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10/9/2011</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10/9/2011</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10/9/2011</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ed.ac.uk/is/data-management"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ottingham.ac.uk/xerte/toolkits.htm" TargetMode="External"/><Relationship Id="rId2" Type="http://schemas.openxmlformats.org/officeDocument/2006/relationships/hyperlink" Target="http://datalib.edina.ac.uk/mantra" TargetMode="External"/><Relationship Id="rId1" Type="http://schemas.openxmlformats.org/officeDocument/2006/relationships/slideLayout" Target="../slideLayouts/slideLayout2.xml"/><Relationship Id="rId5" Type="http://schemas.openxmlformats.org/officeDocument/2006/relationships/hyperlink" Target="http://www.ed.ac.uk/is/research-data-policy" TargetMode="External"/><Relationship Id="rId4" Type="http://schemas.openxmlformats.org/officeDocument/2006/relationships/hyperlink" Target="http://www.ed.ac.uk/is/research-data-managem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Research Data mantra</a:t>
            </a:r>
            <a:br>
              <a:rPr lang="en-GB" dirty="0" smtClean="0"/>
            </a:br>
            <a:r>
              <a:rPr lang="en-GB" dirty="0" smtClean="0"/>
              <a:t>(management training) </a:t>
            </a:r>
            <a:r>
              <a:rPr lang="en-GB" dirty="0" smtClean="0"/>
              <a:t>Online course launch</a:t>
            </a:r>
            <a:endParaRPr lang="en-GB" dirty="0"/>
          </a:p>
        </p:txBody>
      </p:sp>
      <p:sp>
        <p:nvSpPr>
          <p:cNvPr id="3" name="Subtitle 2"/>
          <p:cNvSpPr>
            <a:spLocks noGrp="1"/>
          </p:cNvSpPr>
          <p:nvPr>
            <p:ph type="subTitle" idx="1"/>
          </p:nvPr>
        </p:nvSpPr>
        <p:spPr/>
        <p:txBody>
          <a:bodyPr/>
          <a:lstStyle/>
          <a:p>
            <a:r>
              <a:rPr lang="en-GB" dirty="0" err="1" smtClean="0"/>
              <a:t>AQMeN</a:t>
            </a:r>
            <a:r>
              <a:rPr lang="en-GB" dirty="0" smtClean="0"/>
              <a:t> event</a:t>
            </a:r>
            <a:endParaRPr lang="en-GB" dirty="0" smtClean="0"/>
          </a:p>
          <a:p>
            <a:r>
              <a:rPr lang="en-GB" dirty="0" smtClean="0"/>
              <a:t>10 October</a:t>
            </a:r>
            <a:r>
              <a:rPr lang="en-GB" dirty="0" smtClean="0"/>
              <a:t>,2011</a:t>
            </a:r>
            <a:endParaRPr lang="en-GB" dirty="0" smtClean="0"/>
          </a:p>
          <a:p>
            <a:r>
              <a:rPr lang="en-GB" dirty="0" smtClean="0"/>
              <a:t>Robin Rice</a:t>
            </a:r>
          </a:p>
          <a:p>
            <a:r>
              <a:rPr lang="en-GB" dirty="0" smtClean="0"/>
              <a:t>University of Edinburgh</a:t>
            </a:r>
            <a:endParaRPr lang="en-GB" dirty="0"/>
          </a:p>
        </p:txBody>
      </p:sp>
      <p:sp>
        <p:nvSpPr>
          <p:cNvPr id="4" name="TextBox 3"/>
          <p:cNvSpPr txBox="1"/>
          <p:nvPr/>
        </p:nvSpPr>
        <p:spPr>
          <a:xfrm>
            <a:off x="899592" y="692696"/>
            <a:ext cx="184731" cy="369332"/>
          </a:xfrm>
          <a:prstGeom prst="rect">
            <a:avLst/>
          </a:prstGeom>
          <a:noFill/>
        </p:spPr>
        <p:txBody>
          <a:bodyPr wrap="none" rtlCol="0">
            <a:spAutoFit/>
          </a:bodyPr>
          <a:lstStyle/>
          <a:p>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395536" y="980727"/>
            <a:ext cx="8748464" cy="15879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 guidance</a:t>
            </a:r>
            <a:endParaRPr lang="en-GB" dirty="0"/>
          </a:p>
        </p:txBody>
      </p:sp>
      <p:sp>
        <p:nvSpPr>
          <p:cNvPr id="3" name="Content Placeholder 2"/>
          <p:cNvSpPr>
            <a:spLocks noGrp="1"/>
          </p:cNvSpPr>
          <p:nvPr>
            <p:ph sz="half" idx="1"/>
          </p:nvPr>
        </p:nvSpPr>
        <p:spPr/>
        <p:txBody>
          <a:bodyPr/>
          <a:lstStyle/>
          <a:p>
            <a:endParaRPr lang="en-GB" dirty="0" smtClean="0"/>
          </a:p>
          <a:p>
            <a:r>
              <a:rPr lang="en-GB" dirty="0" smtClean="0"/>
              <a:t>Online suite of web pages for </a:t>
            </a:r>
            <a:r>
              <a:rPr lang="en-GB" dirty="0" smtClean="0"/>
              <a:t>University academic staff</a:t>
            </a:r>
            <a:endParaRPr lang="en-GB" dirty="0" smtClean="0"/>
          </a:p>
          <a:p>
            <a:endParaRPr lang="en-GB" dirty="0" smtClean="0"/>
          </a:p>
          <a:p>
            <a:r>
              <a:rPr lang="en-GB" dirty="0" smtClean="0">
                <a:hlinkClick r:id="rId2"/>
              </a:rPr>
              <a:t>http://www.ed.ac.uk/is/data-management</a:t>
            </a:r>
            <a:endParaRPr lang="en-GB" dirty="0" smtClean="0"/>
          </a:p>
          <a:p>
            <a:endParaRPr lang="en-GB" dirty="0" smtClean="0"/>
          </a:p>
          <a:p>
            <a:endParaRPr lang="en-GB" dirty="0"/>
          </a:p>
        </p:txBody>
      </p:sp>
      <p:sp>
        <p:nvSpPr>
          <p:cNvPr id="5" name="Slide Number Placeholder 4"/>
          <p:cNvSpPr>
            <a:spLocks noGrp="1"/>
          </p:cNvSpPr>
          <p:nvPr>
            <p:ph type="sldNum" sz="quarter" idx="12"/>
          </p:nvPr>
        </p:nvSpPr>
        <p:spPr/>
        <p:txBody>
          <a:bodyPr/>
          <a:lstStyle/>
          <a:p>
            <a:pPr>
              <a:defRPr/>
            </a:pPr>
            <a:fld id="{51F1D98A-6695-42E6-B27F-E704674551B3}" type="slidenum">
              <a:rPr lang="en-GB" smtClean="0"/>
              <a:pPr>
                <a:defRPr/>
              </a:pPr>
              <a:t>10</a:t>
            </a:fld>
            <a:endParaRPr lang="en-GB"/>
          </a:p>
        </p:txBody>
      </p:sp>
      <p:pic>
        <p:nvPicPr>
          <p:cNvPr id="6" name="Content Placeholder 4" descr="screenshot.jpg"/>
          <p:cNvPicPr>
            <a:picLocks noGrp="1" noChangeAspect="1"/>
          </p:cNvPicPr>
          <p:nvPr>
            <p:ph sz="half" idx="2"/>
          </p:nvPr>
        </p:nvPicPr>
        <p:blipFill>
          <a:blip r:embed="rId3" cstate="print"/>
          <a:stretch>
            <a:fillRect/>
          </a:stretch>
        </p:blipFill>
        <p:spPr>
          <a:xfrm>
            <a:off x="4694623" y="260649"/>
            <a:ext cx="4449378" cy="6597352"/>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5718048" cy="2005320"/>
          </a:xfrm>
        </p:spPr>
        <p:txBody>
          <a:bodyPr>
            <a:normAutofit fontScale="92500" lnSpcReduction="20000"/>
          </a:bodyPr>
          <a:lstStyle/>
          <a:p>
            <a:r>
              <a:rPr lang="en-GB" dirty="0" smtClean="0"/>
              <a:t>Raising the standards of data management practice by contributing to long-term culture change.</a:t>
            </a:r>
          </a:p>
          <a:p>
            <a:endParaRPr lang="en-GB" dirty="0" smtClean="0"/>
          </a:p>
          <a:p>
            <a:r>
              <a:rPr lang="en-GB" dirty="0" smtClean="0"/>
              <a:t>Creating a new PhD training course to promote data management skills, supported and delivered by the Institute for Academic Development, University of Edinburgh</a:t>
            </a:r>
            <a:endParaRPr lang="en-GB" dirty="0"/>
          </a:p>
        </p:txBody>
      </p:sp>
      <p:sp>
        <p:nvSpPr>
          <p:cNvPr id="3" name="Title 2"/>
          <p:cNvSpPr>
            <a:spLocks noGrp="1"/>
          </p:cNvSpPr>
          <p:nvPr>
            <p:ph type="title"/>
          </p:nvPr>
        </p:nvSpPr>
        <p:spPr/>
        <p:txBody>
          <a:bodyPr/>
          <a:lstStyle/>
          <a:p>
            <a:r>
              <a:rPr lang="en-GB" dirty="0" smtClean="0"/>
              <a:t>Training: MANTRA for Change</a:t>
            </a:r>
            <a:endParaRPr lang="en-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dirty="0" smtClean="0">
                <a:solidFill>
                  <a:schemeClr val="accent1">
                    <a:satMod val="150000"/>
                  </a:schemeClr>
                </a:solidFill>
              </a:rPr>
              <a:t>Research Data MANTRA (</a:t>
            </a:r>
            <a:r>
              <a:rPr lang="en-GB" dirty="0" err="1" smtClean="0">
                <a:solidFill>
                  <a:schemeClr val="accent1">
                    <a:satMod val="150000"/>
                  </a:schemeClr>
                </a:solidFill>
              </a:rPr>
              <a:t>MANagement</a:t>
            </a:r>
            <a:r>
              <a:rPr lang="en-GB" dirty="0" smtClean="0">
                <a:solidFill>
                  <a:schemeClr val="accent1">
                    <a:satMod val="150000"/>
                  </a:schemeClr>
                </a:solidFill>
              </a:rPr>
              <a:t> </a:t>
            </a:r>
            <a:r>
              <a:rPr lang="en-GB" dirty="0" err="1" smtClean="0">
                <a:solidFill>
                  <a:schemeClr val="accent1">
                    <a:satMod val="150000"/>
                  </a:schemeClr>
                </a:solidFill>
              </a:rPr>
              <a:t>TRAining</a:t>
            </a:r>
            <a:r>
              <a:rPr lang="en-GB" dirty="0" smtClean="0">
                <a:solidFill>
                  <a:schemeClr val="accent1">
                    <a:satMod val="150000"/>
                  </a:schemeClr>
                </a:solidFill>
              </a:rPr>
              <a:t>)</a:t>
            </a:r>
            <a:endParaRPr lang="en-GB" dirty="0">
              <a:solidFill>
                <a:schemeClr val="accent1">
                  <a:satMod val="150000"/>
                </a:schemeClr>
              </a:solidFill>
            </a:endParaRPr>
          </a:p>
        </p:txBody>
      </p:sp>
      <p:sp>
        <p:nvSpPr>
          <p:cNvPr id="3" name="Content Placeholder 2"/>
          <p:cNvSpPr>
            <a:spLocks noGrp="1"/>
          </p:cNvSpPr>
          <p:nvPr>
            <p:ph idx="1"/>
          </p:nvPr>
        </p:nvSpPr>
        <p:spPr>
          <a:xfrm>
            <a:off x="214313" y="1428750"/>
            <a:ext cx="5365799" cy="5168602"/>
          </a:xfrm>
        </p:spPr>
        <p:txBody>
          <a:bodyPr rtlCol="0">
            <a:normAutofit fontScale="92500" lnSpcReduction="20000"/>
          </a:bodyPr>
          <a:lstStyle/>
          <a:p>
            <a:pPr marL="438912" indent="-320040" algn="just" fontAlgn="auto">
              <a:spcBef>
                <a:spcPts val="0"/>
              </a:spcBef>
              <a:spcAft>
                <a:spcPts val="0"/>
              </a:spcAft>
              <a:buFont typeface="Wingdings 2"/>
              <a:buNone/>
              <a:defRPr/>
            </a:pPr>
            <a:endParaRPr lang="en-GB" dirty="0" smtClean="0"/>
          </a:p>
          <a:p>
            <a:pPr marL="438912" indent="-320040" fontAlgn="auto">
              <a:spcBef>
                <a:spcPts val="0"/>
              </a:spcBef>
              <a:spcAft>
                <a:spcPts val="0"/>
              </a:spcAft>
              <a:defRPr/>
            </a:pPr>
            <a:r>
              <a:rPr lang="en-GB" dirty="0" smtClean="0"/>
              <a:t>Creation of open online learning materials in RDM for </a:t>
            </a:r>
            <a:r>
              <a:rPr lang="en-GB" dirty="0" err="1" smtClean="0"/>
              <a:t>postgrads</a:t>
            </a:r>
            <a:r>
              <a:rPr lang="en-GB" dirty="0" smtClean="0"/>
              <a:t> and early career researchers</a:t>
            </a:r>
          </a:p>
          <a:p>
            <a:pPr marL="438912" indent="-320040" fontAlgn="auto">
              <a:spcBef>
                <a:spcPts val="0"/>
              </a:spcBef>
              <a:spcAft>
                <a:spcPts val="0"/>
              </a:spcAft>
              <a:defRPr/>
            </a:pPr>
            <a:endParaRPr lang="en-GB" dirty="0" smtClean="0"/>
          </a:p>
          <a:p>
            <a:pPr marL="438912" indent="-320040" fontAlgn="auto">
              <a:spcBef>
                <a:spcPts val="0"/>
              </a:spcBef>
              <a:spcAft>
                <a:spcPts val="0"/>
              </a:spcAft>
              <a:defRPr/>
            </a:pPr>
            <a:r>
              <a:rPr lang="en-GB" dirty="0" smtClean="0"/>
              <a:t>Grounded in three disciplines, working with graduate schools</a:t>
            </a:r>
          </a:p>
          <a:p>
            <a:pPr marL="438912" indent="-320040" fontAlgn="auto">
              <a:spcBef>
                <a:spcPts val="0"/>
              </a:spcBef>
              <a:spcAft>
                <a:spcPts val="0"/>
              </a:spcAft>
              <a:defRPr/>
            </a:pPr>
            <a:endParaRPr lang="en-GB" dirty="0" smtClean="0"/>
          </a:p>
          <a:p>
            <a:pPr>
              <a:defRPr/>
            </a:pPr>
            <a:r>
              <a:rPr lang="en-GB" dirty="0" smtClean="0"/>
              <a:t>Video stories from researchers in variety of settings</a:t>
            </a:r>
          </a:p>
          <a:p>
            <a:pPr>
              <a:defRPr/>
            </a:pPr>
            <a:endParaRPr lang="en-GB" dirty="0" smtClean="0"/>
          </a:p>
          <a:p>
            <a:pPr>
              <a:defRPr/>
            </a:pPr>
            <a:r>
              <a:rPr lang="en-GB" dirty="0" smtClean="0"/>
              <a:t>Data handling exercises in four data analysis environments: R, SPSS, NVIVO and ArcGIS </a:t>
            </a:r>
          </a:p>
          <a:p>
            <a:pPr marL="438912" indent="-320040" fontAlgn="auto">
              <a:spcBef>
                <a:spcPts val="0"/>
              </a:spcBef>
              <a:spcAft>
                <a:spcPts val="0"/>
              </a:spcAft>
              <a:defRPr/>
            </a:pPr>
            <a:endParaRPr lang="en-GB" dirty="0" smtClean="0"/>
          </a:p>
          <a:p>
            <a:pPr marL="438912" indent="-320040" fontAlgn="auto">
              <a:spcBef>
                <a:spcPts val="0"/>
              </a:spcBef>
              <a:spcAft>
                <a:spcPts val="0"/>
              </a:spcAft>
              <a:defRPr/>
            </a:pPr>
            <a:endParaRPr lang="en-GB" dirty="0" smtClean="0"/>
          </a:p>
        </p:txBody>
      </p:sp>
      <p:sp>
        <p:nvSpPr>
          <p:cNvPr id="4" name="Slide Number Placeholder 3"/>
          <p:cNvSpPr>
            <a:spLocks noGrp="1"/>
          </p:cNvSpPr>
          <p:nvPr>
            <p:ph type="sldNum" sz="quarter" idx="12"/>
          </p:nvPr>
        </p:nvSpPr>
        <p:spPr/>
        <p:txBody>
          <a:bodyPr/>
          <a:lstStyle/>
          <a:p>
            <a:pPr>
              <a:defRPr/>
            </a:pPr>
            <a:fld id="{5752AE30-B192-400D-9AA6-5458FE99DD84}" type="slidenum">
              <a:rPr lang="en-GB" smtClean="0"/>
              <a:pPr>
                <a:defRPr/>
              </a:pPr>
              <a:t>12</a:t>
            </a:fld>
            <a:endParaRPr lang="en-GB"/>
          </a:p>
        </p:txBody>
      </p:sp>
      <p:pic>
        <p:nvPicPr>
          <p:cNvPr id="6" name="Picture 5" descr="backlit-buddha-by.ash-on-flickr.jpg"/>
          <p:cNvPicPr>
            <a:picLocks noChangeAspect="1"/>
          </p:cNvPicPr>
          <p:nvPr/>
        </p:nvPicPr>
        <p:blipFill>
          <a:blip r:embed="rId2" cstate="print"/>
          <a:stretch>
            <a:fillRect/>
          </a:stretch>
        </p:blipFill>
        <p:spPr>
          <a:xfrm>
            <a:off x="5508104" y="2276872"/>
            <a:ext cx="3312368" cy="3312368"/>
          </a:xfrm>
          <a:prstGeom prst="rect">
            <a:avLst/>
          </a:prstGeom>
        </p:spPr>
      </p:pic>
      <p:sp>
        <p:nvSpPr>
          <p:cNvPr id="7" name="TextBox 6"/>
          <p:cNvSpPr txBox="1"/>
          <p:nvPr/>
        </p:nvSpPr>
        <p:spPr>
          <a:xfrm>
            <a:off x="6444208" y="6021288"/>
            <a:ext cx="2483885" cy="369332"/>
          </a:xfrm>
          <a:prstGeom prst="rect">
            <a:avLst/>
          </a:prstGeom>
          <a:noFill/>
        </p:spPr>
        <p:txBody>
          <a:bodyPr wrap="none" rtlCol="0">
            <a:spAutoFit/>
          </a:bodyPr>
          <a:lstStyle/>
          <a:p>
            <a:r>
              <a:rPr lang="en-GB" i="1" dirty="0" smtClean="0"/>
              <a:t>.ash on </a:t>
            </a:r>
            <a:r>
              <a:rPr lang="en-GB" i="1" dirty="0" err="1" smtClean="0"/>
              <a:t>flickr</a:t>
            </a:r>
            <a:r>
              <a:rPr lang="en-GB" i="1" dirty="0" smtClean="0"/>
              <a:t> (CC-BY-ND)</a:t>
            </a:r>
            <a:endParaRPr lang="en-GB" i="1" dirty="0"/>
          </a:p>
        </p:txBody>
      </p:sp>
      <p:pic>
        <p:nvPicPr>
          <p:cNvPr id="8" name="Picture 7" descr="jiscresearch3.0.gif"/>
          <p:cNvPicPr>
            <a:picLocks noChangeAspect="1"/>
          </p:cNvPicPr>
          <p:nvPr/>
        </p:nvPicPr>
        <p:blipFill>
          <a:blip r:embed="rId3" cstate="print"/>
          <a:stretch>
            <a:fillRect/>
          </a:stretch>
        </p:blipFill>
        <p:spPr>
          <a:xfrm>
            <a:off x="7236296" y="0"/>
            <a:ext cx="1568491" cy="1584176"/>
          </a:xfrm>
          <a:prstGeom prst="rect">
            <a:avLst/>
          </a:prstGeom>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404813"/>
            <a:ext cx="7988300" cy="819150"/>
          </a:xfrm>
        </p:spPr>
        <p:txBody>
          <a:bodyPr/>
          <a:lstStyle/>
          <a:p>
            <a:pPr eaLnBrk="1" hangingPunct="1">
              <a:defRPr/>
            </a:pPr>
            <a:r>
              <a:rPr lang="en-US" dirty="0" smtClean="0"/>
              <a:t>Online learning materials</a:t>
            </a:r>
          </a:p>
        </p:txBody>
      </p:sp>
      <p:sp>
        <p:nvSpPr>
          <p:cNvPr id="6147" name="Rectangle 3"/>
          <p:cNvSpPr>
            <a:spLocks noGrp="1" noChangeArrowheads="1"/>
          </p:cNvSpPr>
          <p:nvPr>
            <p:ph type="body" idx="1"/>
          </p:nvPr>
        </p:nvSpPr>
        <p:spPr>
          <a:xfrm>
            <a:off x="539750" y="1341438"/>
            <a:ext cx="8604250" cy="5516562"/>
          </a:xfrm>
        </p:spPr>
        <p:txBody>
          <a:bodyPr>
            <a:normAutofit/>
          </a:bodyPr>
          <a:lstStyle/>
          <a:p>
            <a:pPr eaLnBrk="1" hangingPunct="1">
              <a:lnSpc>
                <a:spcPct val="90000"/>
              </a:lnSpc>
              <a:defRPr/>
            </a:pPr>
            <a:r>
              <a:rPr lang="en-US" sz="2400" dirty="0" smtClean="0"/>
              <a:t>Eight units with activities, scenarios and videos:</a:t>
            </a:r>
          </a:p>
          <a:p>
            <a:pPr eaLnBrk="1" hangingPunct="1">
              <a:lnSpc>
                <a:spcPct val="90000"/>
              </a:lnSpc>
              <a:buNone/>
              <a:defRPr/>
            </a:pPr>
            <a:endParaRPr lang="en-US" sz="2400" dirty="0" smtClean="0"/>
          </a:p>
          <a:p>
            <a:pPr lvl="1" eaLnBrk="1" hangingPunct="1">
              <a:lnSpc>
                <a:spcPct val="90000"/>
              </a:lnSpc>
              <a:defRPr/>
            </a:pPr>
            <a:r>
              <a:rPr lang="en-US" sz="2200" dirty="0" smtClean="0"/>
              <a:t>Research data explained</a:t>
            </a:r>
          </a:p>
          <a:p>
            <a:pPr lvl="1" eaLnBrk="1" hangingPunct="1">
              <a:lnSpc>
                <a:spcPct val="90000"/>
              </a:lnSpc>
              <a:defRPr/>
            </a:pPr>
            <a:r>
              <a:rPr lang="en-US" sz="2200" dirty="0" smtClean="0"/>
              <a:t>Data management plans</a:t>
            </a:r>
          </a:p>
          <a:p>
            <a:pPr lvl="1" eaLnBrk="1" hangingPunct="1">
              <a:lnSpc>
                <a:spcPct val="90000"/>
              </a:lnSpc>
              <a:defRPr/>
            </a:pPr>
            <a:r>
              <a:rPr lang="en-US" sz="2200" dirty="0" err="1" smtClean="0"/>
              <a:t>Organising</a:t>
            </a:r>
            <a:r>
              <a:rPr lang="en-US" sz="2200" dirty="0" smtClean="0"/>
              <a:t> data</a:t>
            </a:r>
          </a:p>
          <a:p>
            <a:pPr lvl="1" eaLnBrk="1" hangingPunct="1">
              <a:lnSpc>
                <a:spcPct val="90000"/>
              </a:lnSpc>
              <a:defRPr/>
            </a:pPr>
            <a:r>
              <a:rPr lang="en-US" sz="2200" dirty="0" smtClean="0"/>
              <a:t>File formats &amp; transformation</a:t>
            </a:r>
          </a:p>
          <a:p>
            <a:pPr lvl="1" eaLnBrk="1" hangingPunct="1">
              <a:lnSpc>
                <a:spcPct val="90000"/>
              </a:lnSpc>
              <a:defRPr/>
            </a:pPr>
            <a:r>
              <a:rPr lang="en-US" sz="2200" dirty="0" smtClean="0"/>
              <a:t>Documentation &amp; metadata</a:t>
            </a:r>
          </a:p>
          <a:p>
            <a:pPr lvl="1" eaLnBrk="1" hangingPunct="1">
              <a:lnSpc>
                <a:spcPct val="90000"/>
              </a:lnSpc>
              <a:defRPr/>
            </a:pPr>
            <a:r>
              <a:rPr lang="en-US" sz="2200" dirty="0" smtClean="0"/>
              <a:t>Storage &amp; security</a:t>
            </a:r>
          </a:p>
          <a:p>
            <a:pPr lvl="1" eaLnBrk="1" hangingPunct="1">
              <a:lnSpc>
                <a:spcPct val="90000"/>
              </a:lnSpc>
              <a:defRPr/>
            </a:pPr>
            <a:r>
              <a:rPr lang="en-US" sz="2200" dirty="0" smtClean="0"/>
              <a:t>Data protection, rights and access</a:t>
            </a:r>
          </a:p>
          <a:p>
            <a:pPr lvl="1" eaLnBrk="1" hangingPunct="1">
              <a:lnSpc>
                <a:spcPct val="90000"/>
              </a:lnSpc>
              <a:defRPr/>
            </a:pPr>
            <a:r>
              <a:rPr lang="en-US" sz="2200" dirty="0" smtClean="0"/>
              <a:t>Preservation, sharing and licensing</a:t>
            </a:r>
          </a:p>
          <a:p>
            <a:pPr eaLnBrk="1" hangingPunct="1">
              <a:lnSpc>
                <a:spcPct val="90000"/>
              </a:lnSpc>
              <a:defRPr/>
            </a:pPr>
            <a:endParaRPr lang="en-US" sz="2400" dirty="0" smtClean="0"/>
          </a:p>
          <a:p>
            <a:pPr eaLnBrk="1" hangingPunct="1">
              <a:lnSpc>
                <a:spcPct val="90000"/>
              </a:lnSpc>
              <a:defRPr/>
            </a:pPr>
            <a:r>
              <a:rPr lang="en-US" sz="2400" dirty="0" smtClean="0"/>
              <a:t>Used </a:t>
            </a:r>
            <a:r>
              <a:rPr lang="en-US" sz="2400" dirty="0" err="1" smtClean="0"/>
              <a:t>Xerte</a:t>
            </a:r>
            <a:r>
              <a:rPr lang="en-US" sz="2400" dirty="0" smtClean="0"/>
              <a:t> Online </a:t>
            </a:r>
            <a:r>
              <a:rPr lang="en-US" sz="2400" dirty="0" smtClean="0"/>
              <a:t>Toolkits to create </a:t>
            </a:r>
            <a:r>
              <a:rPr lang="en-US" sz="2400" dirty="0" smtClean="0"/>
              <a:t>– University of </a:t>
            </a:r>
            <a:r>
              <a:rPr lang="en-US" sz="2400" dirty="0" smtClean="0"/>
              <a:t>Nottingham</a:t>
            </a:r>
            <a:endParaRPr lang="en-US" sz="24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772400" cy="914400"/>
          </a:xfrm>
        </p:spPr>
        <p:txBody>
          <a:bodyPr/>
          <a:lstStyle/>
          <a:p>
            <a:r>
              <a:rPr lang="en-GB" dirty="0" smtClean="0"/>
              <a:t>Data handling software practicals</a:t>
            </a:r>
            <a:endParaRPr lang="en-GB" dirty="0"/>
          </a:p>
        </p:txBody>
      </p:sp>
      <p:sp>
        <p:nvSpPr>
          <p:cNvPr id="3" name="Content Placeholder 2"/>
          <p:cNvSpPr>
            <a:spLocks noGrp="1"/>
          </p:cNvSpPr>
          <p:nvPr>
            <p:ph idx="1"/>
          </p:nvPr>
        </p:nvSpPr>
        <p:spPr/>
        <p:txBody>
          <a:bodyPr/>
          <a:lstStyle/>
          <a:p>
            <a:r>
              <a:rPr lang="en-GB" dirty="0" smtClean="0"/>
              <a:t>SPSS – by Joan Corbett, SCOTCEN, National Centre for Social Research Methods</a:t>
            </a:r>
          </a:p>
          <a:p>
            <a:r>
              <a:rPr lang="en-GB" dirty="0" smtClean="0"/>
              <a:t>R – by Dr. Duncan </a:t>
            </a:r>
            <a:r>
              <a:rPr lang="en-GB" dirty="0" err="1" smtClean="0"/>
              <a:t>Smallman</a:t>
            </a:r>
            <a:endParaRPr lang="en-GB" dirty="0" smtClean="0"/>
          </a:p>
          <a:p>
            <a:r>
              <a:rPr lang="en-GB" dirty="0" smtClean="0"/>
              <a:t>NVivo </a:t>
            </a:r>
            <a:r>
              <a:rPr lang="en-GB" dirty="0" smtClean="0"/>
              <a:t>– Dr. </a:t>
            </a:r>
            <a:r>
              <a:rPr lang="en-GB" dirty="0" err="1" smtClean="0"/>
              <a:t>Aikaterini</a:t>
            </a:r>
            <a:r>
              <a:rPr lang="en-GB" dirty="0" smtClean="0"/>
              <a:t> </a:t>
            </a:r>
            <a:r>
              <a:rPr lang="en-GB" dirty="0" err="1" smtClean="0"/>
              <a:t>Chatsiou</a:t>
            </a:r>
            <a:r>
              <a:rPr lang="en-GB" dirty="0" smtClean="0"/>
              <a:t> (UK Data Archive</a:t>
            </a:r>
            <a:r>
              <a:rPr lang="en-GB" dirty="0" smtClean="0"/>
              <a:t>)</a:t>
            </a:r>
          </a:p>
          <a:p>
            <a:r>
              <a:rPr lang="en-GB" dirty="0" smtClean="0"/>
              <a:t>ArcGIS – by James Crone, EDINA</a:t>
            </a:r>
          </a:p>
          <a:p>
            <a:endParaRPr lang="en-GB" dirty="0" smtClean="0"/>
          </a:p>
          <a:p>
            <a:pPr>
              <a:buNone/>
            </a:pPr>
            <a:r>
              <a:rPr lang="en-GB" i="1" dirty="0" smtClean="0">
                <a:solidFill>
                  <a:schemeClr val="accent3"/>
                </a:solidFill>
              </a:rPr>
              <a:t>Download PDF exercises, work at your own pace</a:t>
            </a:r>
            <a:endParaRPr lang="en-GB" i="1" dirty="0">
              <a:solidFill>
                <a:schemeClr val="accent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250950"/>
          </a:xfrm>
        </p:spPr>
        <p:txBody>
          <a:bodyPr/>
          <a:lstStyle/>
          <a:p>
            <a:r>
              <a:rPr lang="en-GB" dirty="0" smtClean="0"/>
              <a:t>Selling </a:t>
            </a:r>
            <a:r>
              <a:rPr lang="en-GB" dirty="0" smtClean="0"/>
              <a:t>Research Data Mgmt as </a:t>
            </a:r>
            <a:r>
              <a:rPr lang="en-GB" dirty="0" smtClean="0"/>
              <a:t>a Transferrable </a:t>
            </a:r>
            <a:r>
              <a:rPr lang="en-GB" dirty="0" smtClean="0"/>
              <a:t>Skill</a:t>
            </a:r>
            <a:endParaRPr lang="en-GB" dirty="0"/>
          </a:p>
        </p:txBody>
      </p:sp>
      <p:pic>
        <p:nvPicPr>
          <p:cNvPr id="5" name="ClipArt Placeholder 4" descr="Image_Editor-flickr.jpg"/>
          <p:cNvPicPr>
            <a:picLocks noGrp="1" noChangeAspect="1"/>
          </p:cNvPicPr>
          <p:nvPr>
            <p:ph type="clipArt" sz="half" idx="1"/>
          </p:nvPr>
        </p:nvPicPr>
        <p:blipFill>
          <a:blip r:embed="rId2" cstate="print"/>
          <a:stretch>
            <a:fillRect/>
          </a:stretch>
        </p:blipFill>
        <p:spPr>
          <a:xfrm>
            <a:off x="539552" y="2060848"/>
            <a:ext cx="3932476" cy="3240360"/>
          </a:xfrm>
        </p:spPr>
      </p:pic>
      <p:sp>
        <p:nvSpPr>
          <p:cNvPr id="4" name="Text Placeholder 3"/>
          <p:cNvSpPr>
            <a:spLocks noGrp="1"/>
          </p:cNvSpPr>
          <p:nvPr>
            <p:ph type="body" sz="half" idx="2"/>
          </p:nvPr>
        </p:nvSpPr>
        <p:spPr>
          <a:xfrm>
            <a:off x="4860032" y="1700808"/>
            <a:ext cx="4038600" cy="4625975"/>
          </a:xfrm>
        </p:spPr>
        <p:txBody>
          <a:bodyPr>
            <a:normAutofit/>
          </a:bodyPr>
          <a:lstStyle/>
          <a:p>
            <a:pPr>
              <a:buNone/>
            </a:pPr>
            <a:r>
              <a:rPr lang="en-GB" dirty="0" smtClean="0"/>
              <a:t>The FRUIT principles:</a:t>
            </a:r>
          </a:p>
          <a:p>
            <a:r>
              <a:rPr lang="en-GB" dirty="0" smtClean="0"/>
              <a:t>Fun</a:t>
            </a:r>
            <a:endParaRPr lang="en-GB" dirty="0" smtClean="0"/>
          </a:p>
          <a:p>
            <a:r>
              <a:rPr lang="en-GB" dirty="0" smtClean="0"/>
              <a:t>Relevant</a:t>
            </a:r>
            <a:endParaRPr lang="en-GB" dirty="0" smtClean="0"/>
          </a:p>
          <a:p>
            <a:r>
              <a:rPr lang="en-GB" dirty="0" smtClean="0"/>
              <a:t>Useful</a:t>
            </a:r>
          </a:p>
          <a:p>
            <a:r>
              <a:rPr lang="en-GB" dirty="0" smtClean="0"/>
              <a:t>Interactive</a:t>
            </a:r>
            <a:endParaRPr lang="en-GB" dirty="0" smtClean="0"/>
          </a:p>
          <a:p>
            <a:r>
              <a:rPr lang="en-GB" dirty="0" smtClean="0"/>
              <a:t>Timely</a:t>
            </a:r>
          </a:p>
          <a:p>
            <a:pPr>
              <a:buNone/>
            </a:pPr>
            <a:endParaRPr lang="en-GB" dirty="0" smtClean="0"/>
          </a:p>
          <a:p>
            <a:endParaRPr lang="en-GB" dirty="0"/>
          </a:p>
        </p:txBody>
      </p:sp>
      <p:sp>
        <p:nvSpPr>
          <p:cNvPr id="6" name="TextBox 5"/>
          <p:cNvSpPr txBox="1"/>
          <p:nvPr/>
        </p:nvSpPr>
        <p:spPr>
          <a:xfrm>
            <a:off x="827584" y="5805264"/>
            <a:ext cx="3483069" cy="646331"/>
          </a:xfrm>
          <a:prstGeom prst="rect">
            <a:avLst/>
          </a:prstGeom>
          <a:noFill/>
        </p:spPr>
        <p:txBody>
          <a:bodyPr wrap="square" rtlCol="0">
            <a:spAutoFit/>
          </a:bodyPr>
          <a:lstStyle/>
          <a:p>
            <a:r>
              <a:rPr lang="en-GB" dirty="0" smtClean="0"/>
              <a:t>Green Apple by Image Editor, </a:t>
            </a:r>
            <a:r>
              <a:rPr lang="en-GB" dirty="0" err="1" smtClean="0"/>
              <a:t>flickr</a:t>
            </a:r>
            <a:endParaRPr lang="en-GB" dirty="0" smtClean="0"/>
          </a:p>
          <a:p>
            <a:r>
              <a:rPr lang="en-GB" dirty="0" smtClean="0"/>
              <a:t>CC-BY 2.0</a:t>
            </a:r>
            <a:endParaRPr lang="en-GB" dirty="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Project evaluation</a:t>
            </a:r>
            <a:endParaRPr lang="en-GB" dirty="0" smtClean="0"/>
          </a:p>
          <a:p>
            <a:r>
              <a:rPr lang="en-GB" dirty="0" smtClean="0"/>
              <a:t>How will we know if we succeeded?</a:t>
            </a:r>
            <a:endParaRPr lang="en-GB" dirty="0"/>
          </a:p>
        </p:txBody>
      </p:sp>
      <p:sp>
        <p:nvSpPr>
          <p:cNvPr id="3" name="Title 2"/>
          <p:cNvSpPr>
            <a:spLocks noGrp="1"/>
          </p:cNvSpPr>
          <p:nvPr>
            <p:ph type="title"/>
          </p:nvPr>
        </p:nvSpPr>
        <p:spPr/>
        <p:txBody>
          <a:bodyPr/>
          <a:lstStyle/>
          <a:p>
            <a:r>
              <a:rPr lang="en-GB" dirty="0" smtClean="0"/>
              <a:t>Stepping back</a:t>
            </a:r>
            <a:endParaRPr lang="en-GB"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success factors</a:t>
            </a:r>
            <a:endParaRPr lang="en-GB" dirty="0"/>
          </a:p>
        </p:txBody>
      </p:sp>
      <p:sp>
        <p:nvSpPr>
          <p:cNvPr id="3" name="Text Placeholder 2"/>
          <p:cNvSpPr>
            <a:spLocks noGrp="1"/>
          </p:cNvSpPr>
          <p:nvPr>
            <p:ph type="body" sz="half" idx="1"/>
          </p:nvPr>
        </p:nvSpPr>
        <p:spPr>
          <a:xfrm>
            <a:off x="467544" y="1340768"/>
            <a:ext cx="4038600" cy="5254575"/>
          </a:xfrm>
        </p:spPr>
        <p:txBody>
          <a:bodyPr>
            <a:normAutofit fontScale="85000" lnSpcReduction="20000"/>
          </a:bodyPr>
          <a:lstStyle/>
          <a:p>
            <a:pPr>
              <a:buNone/>
            </a:pPr>
            <a:r>
              <a:rPr lang="en-GB" dirty="0" smtClean="0"/>
              <a:t>1. The commitment of academic staff to the project</a:t>
            </a:r>
          </a:p>
          <a:p>
            <a:pPr>
              <a:buNone/>
            </a:pPr>
            <a:r>
              <a:rPr lang="en-GB" dirty="0" smtClean="0"/>
              <a:t>2. Positive feedback from user testing</a:t>
            </a:r>
          </a:p>
          <a:p>
            <a:pPr>
              <a:buNone/>
            </a:pPr>
            <a:r>
              <a:rPr lang="en-GB" dirty="0" smtClean="0"/>
              <a:t>3. Increased advocacy and awareness of research data management best practice across the University. </a:t>
            </a:r>
          </a:p>
          <a:p>
            <a:pPr>
              <a:buNone/>
            </a:pPr>
            <a:r>
              <a:rPr lang="en-GB" dirty="0" smtClean="0"/>
              <a:t>4. Evidence that the course is useful and used in other contexts </a:t>
            </a:r>
            <a:r>
              <a:rPr lang="en-GB" dirty="0" err="1" smtClean="0"/>
              <a:t>outwith</a:t>
            </a:r>
            <a:r>
              <a:rPr lang="en-GB" dirty="0" smtClean="0"/>
              <a:t> the University of Edinburgh. </a:t>
            </a:r>
          </a:p>
          <a:p>
            <a:endParaRPr lang="en-GB" dirty="0"/>
          </a:p>
        </p:txBody>
      </p:sp>
      <p:pic>
        <p:nvPicPr>
          <p:cNvPr id="5" name="ClipArt Placeholder 4" descr="curlew-mikebaird-flickr.jpg"/>
          <p:cNvPicPr>
            <a:picLocks noGrp="1" noChangeAspect="1"/>
          </p:cNvPicPr>
          <p:nvPr>
            <p:ph type="clipArt" sz="half" idx="2"/>
          </p:nvPr>
        </p:nvPicPr>
        <p:blipFill>
          <a:blip r:embed="rId2" cstate="print"/>
          <a:stretch>
            <a:fillRect/>
          </a:stretch>
        </p:blipFill>
        <p:spPr>
          <a:xfrm>
            <a:off x="5148064" y="1556792"/>
            <a:ext cx="3995936" cy="4802807"/>
          </a:xfrm>
        </p:spPr>
      </p:pic>
      <p:sp>
        <p:nvSpPr>
          <p:cNvPr id="6" name="TextBox 5"/>
          <p:cNvSpPr txBox="1"/>
          <p:nvPr/>
        </p:nvSpPr>
        <p:spPr>
          <a:xfrm>
            <a:off x="5580112" y="6488668"/>
            <a:ext cx="3096344" cy="369332"/>
          </a:xfrm>
          <a:prstGeom prst="rect">
            <a:avLst/>
          </a:prstGeom>
          <a:noFill/>
        </p:spPr>
        <p:txBody>
          <a:bodyPr wrap="square" rtlCol="0">
            <a:spAutoFit/>
          </a:bodyPr>
          <a:lstStyle/>
          <a:p>
            <a:r>
              <a:rPr lang="en-GB" i="1" dirty="0" smtClean="0"/>
              <a:t>Curlew, </a:t>
            </a:r>
            <a:r>
              <a:rPr lang="en-GB" i="1" dirty="0" err="1" smtClean="0"/>
              <a:t>Mikebaird</a:t>
            </a:r>
            <a:r>
              <a:rPr lang="en-GB" i="1" dirty="0" smtClean="0"/>
              <a:t> on </a:t>
            </a:r>
            <a:r>
              <a:rPr lang="en-GB" i="1" dirty="0" err="1" smtClean="0"/>
              <a:t>flickr</a:t>
            </a:r>
            <a:endParaRPr lang="en-GB" i="1" dirty="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3568" y="1916832"/>
            <a:ext cx="6169354" cy="2304256"/>
          </a:xfrm>
        </p:spPr>
        <p:txBody>
          <a:bodyPr>
            <a:normAutofit/>
          </a:bodyPr>
          <a:lstStyle/>
          <a:p>
            <a:r>
              <a:rPr lang="en-GB" dirty="0" smtClean="0"/>
              <a:t>The </a:t>
            </a:r>
            <a:r>
              <a:rPr lang="en-GB" dirty="0" smtClean="0"/>
              <a:t>policy for </a:t>
            </a:r>
            <a:r>
              <a:rPr lang="en-GB" dirty="0" smtClean="0"/>
              <a:t>management of </a:t>
            </a:r>
            <a:r>
              <a:rPr lang="en-GB" dirty="0" smtClean="0"/>
              <a:t>research data was approved by the University Court on 16 May, 2011</a:t>
            </a:r>
            <a:r>
              <a:rPr lang="en-GB" dirty="0" smtClean="0"/>
              <a:t>.</a:t>
            </a:r>
          </a:p>
          <a:p>
            <a:endParaRPr lang="en-GB" dirty="0" smtClean="0"/>
          </a:p>
          <a:p>
            <a:r>
              <a:rPr lang="en-GB" dirty="0" smtClean="0"/>
              <a:t>Vice-Principal Jeff Haywood was a champion for the University of Edinburgh to develop the first RDM policy in the UK</a:t>
            </a:r>
            <a:endParaRPr lang="en-GB" dirty="0" smtClean="0"/>
          </a:p>
          <a:p>
            <a:endParaRPr lang="en-GB" dirty="0"/>
          </a:p>
        </p:txBody>
      </p:sp>
      <p:sp>
        <p:nvSpPr>
          <p:cNvPr id="3" name="Title 2"/>
          <p:cNvSpPr>
            <a:spLocks noGrp="1"/>
          </p:cNvSpPr>
          <p:nvPr>
            <p:ph type="title"/>
          </p:nvPr>
        </p:nvSpPr>
        <p:spPr>
          <a:xfrm>
            <a:off x="706902" y="512064"/>
            <a:ext cx="8156448" cy="972720"/>
          </a:xfrm>
        </p:spPr>
        <p:txBody>
          <a:bodyPr/>
          <a:lstStyle/>
          <a:p>
            <a:r>
              <a:rPr lang="en-GB" dirty="0" smtClean="0"/>
              <a:t>University Research Data Management Policy</a:t>
            </a:r>
            <a:endParaRPr lang="en-GB"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Events influencing the policy</a:t>
            </a:r>
            <a:endParaRPr lang="en-GB" dirty="0"/>
          </a:p>
        </p:txBody>
      </p:sp>
      <p:sp>
        <p:nvSpPr>
          <p:cNvPr id="3" name="Content Placeholder 2"/>
          <p:cNvSpPr>
            <a:spLocks noGrp="1"/>
          </p:cNvSpPr>
          <p:nvPr>
            <p:ph idx="1"/>
          </p:nvPr>
        </p:nvSpPr>
        <p:spPr>
          <a:xfrm>
            <a:off x="457200" y="1775191"/>
            <a:ext cx="8229600" cy="5082809"/>
          </a:xfrm>
        </p:spPr>
        <p:txBody>
          <a:bodyPr>
            <a:normAutofit fontScale="92500"/>
          </a:bodyPr>
          <a:lstStyle/>
          <a:p>
            <a:r>
              <a:rPr lang="en-US" dirty="0" smtClean="0"/>
              <a:t>Recent adoption of the </a:t>
            </a:r>
            <a:r>
              <a:rPr lang="en-GB" dirty="0" smtClean="0"/>
              <a:t>Code of Practice for Research (</a:t>
            </a:r>
            <a:r>
              <a:rPr lang="en-US" dirty="0" smtClean="0"/>
              <a:t>UK Research Integrity Office, 2009)  by the university’s research office, obligating the institution to provide support for retention and access to data underlying published research.</a:t>
            </a:r>
          </a:p>
          <a:p>
            <a:endParaRPr lang="en-US" dirty="0" smtClean="0"/>
          </a:p>
          <a:p>
            <a:r>
              <a:rPr lang="en-US" dirty="0" smtClean="0"/>
              <a:t>‘</a:t>
            </a:r>
            <a:r>
              <a:rPr lang="en-US" dirty="0" err="1" smtClean="0"/>
              <a:t>Climategate</a:t>
            </a:r>
            <a:r>
              <a:rPr lang="en-US" dirty="0" smtClean="0"/>
              <a:t>’ email review at East Anglia University highlighting </a:t>
            </a:r>
            <a:r>
              <a:rPr lang="en-GB" dirty="0" smtClean="0"/>
              <a:t>the reputational risk and legal accountability associated with staff not being forthcoming in response to Freedom of Information (FOI) requests for data from the public. </a:t>
            </a:r>
            <a:endParaRPr lang="en-GB" dirty="0"/>
          </a:p>
        </p:txBody>
      </p:sp>
      <p:sp>
        <p:nvSpPr>
          <p:cNvPr id="4" name="Slide Number Placeholder 3"/>
          <p:cNvSpPr>
            <a:spLocks noGrp="1"/>
          </p:cNvSpPr>
          <p:nvPr>
            <p:ph type="sldNum" sz="quarter" idx="12"/>
          </p:nvPr>
        </p:nvSpPr>
        <p:spPr/>
        <p:txBody>
          <a:bodyPr/>
          <a:lstStyle/>
          <a:p>
            <a:pPr>
              <a:defRPr/>
            </a:pPr>
            <a:fld id="{5752AE30-B192-400D-9AA6-5458FE99DD84}" type="slidenum">
              <a:rPr lang="en-GB" smtClean="0"/>
              <a:pPr>
                <a:defRPr/>
              </a:pPr>
              <a:t>19</a:t>
            </a:fld>
            <a:endParaRPr lang="en-GB"/>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7609514" cy="3517488"/>
          </a:xfrm>
        </p:spPr>
        <p:txBody>
          <a:bodyPr>
            <a:normAutofit/>
          </a:bodyPr>
          <a:lstStyle/>
          <a:p>
            <a:pPr>
              <a:buFont typeface="Arial" pitchFamily="34" charset="0"/>
              <a:buChar char="•"/>
            </a:pPr>
            <a:r>
              <a:rPr lang="en-GB" sz="2800" dirty="0" smtClean="0"/>
              <a:t> Robin Rice - Project background</a:t>
            </a:r>
          </a:p>
          <a:p>
            <a:pPr>
              <a:buFont typeface="Arial" pitchFamily="34" charset="0"/>
              <a:buChar char="•"/>
            </a:pPr>
            <a:r>
              <a:rPr lang="en-GB" sz="2800" dirty="0" smtClean="0"/>
              <a:t> Jon Turner - View from the IAD</a:t>
            </a:r>
          </a:p>
          <a:p>
            <a:pPr>
              <a:buFont typeface="Arial" pitchFamily="34" charset="0"/>
              <a:buChar char="•"/>
            </a:pPr>
            <a:r>
              <a:rPr lang="en-GB" sz="2800" dirty="0" smtClean="0"/>
              <a:t> Stuart Macdonald - On creating an Open        	Educational Resource</a:t>
            </a:r>
          </a:p>
          <a:p>
            <a:pPr>
              <a:buFont typeface="Arial" pitchFamily="34" charset="0"/>
              <a:buChar char="•"/>
            </a:pPr>
            <a:r>
              <a:rPr lang="en-GB" sz="2800" dirty="0" smtClean="0"/>
              <a:t> </a:t>
            </a:r>
            <a:r>
              <a:rPr lang="en-GB" sz="2800" dirty="0" smtClean="0"/>
              <a:t>Cuna Ekmekcioglu – Online demo</a:t>
            </a:r>
            <a:endParaRPr lang="en-GB" sz="2800" dirty="0"/>
          </a:p>
        </p:txBody>
      </p:sp>
      <p:sp>
        <p:nvSpPr>
          <p:cNvPr id="3" name="Title 2"/>
          <p:cNvSpPr>
            <a:spLocks noGrp="1"/>
          </p:cNvSpPr>
          <p:nvPr>
            <p:ph type="title"/>
          </p:nvPr>
        </p:nvSpPr>
        <p:spPr/>
        <p:txBody>
          <a:bodyPr/>
          <a:lstStyle/>
          <a:p>
            <a:r>
              <a:rPr lang="en-GB" dirty="0" smtClean="0"/>
              <a:t>Overview</a:t>
            </a:r>
            <a:endParaRPr lang="en-GB"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10 Policy Principles</a:t>
            </a:r>
            <a:endParaRPr lang="en-GB" dirty="0"/>
          </a:p>
        </p:txBody>
      </p:sp>
      <p:sp>
        <p:nvSpPr>
          <p:cNvPr id="3" name="Content Placeholder 2"/>
          <p:cNvSpPr>
            <a:spLocks noGrp="1"/>
          </p:cNvSpPr>
          <p:nvPr>
            <p:ph idx="1"/>
          </p:nvPr>
        </p:nvSpPr>
        <p:spPr>
          <a:xfrm>
            <a:off x="395536" y="1783560"/>
            <a:ext cx="8748464" cy="5074440"/>
          </a:xfrm>
        </p:spPr>
        <p:txBody>
          <a:bodyPr>
            <a:normAutofit fontScale="70000" lnSpcReduction="20000"/>
          </a:bodyPr>
          <a:lstStyle/>
          <a:p>
            <a:pPr marL="582930" indent="-514350">
              <a:buFont typeface="+mj-lt"/>
              <a:buAutoNum type="arabicPeriod"/>
            </a:pPr>
            <a:r>
              <a:rPr lang="en-GB" dirty="0" smtClean="0"/>
              <a:t>Research data will be managed to the highest standards throughout the research data lifecycle as part of the University’s commitment to research excellence</a:t>
            </a:r>
          </a:p>
          <a:p>
            <a:pPr marL="582930" indent="-514350">
              <a:buFont typeface="+mj-lt"/>
              <a:buAutoNum type="arabicPeriod"/>
            </a:pPr>
            <a:r>
              <a:rPr lang="en-GB" dirty="0" smtClean="0"/>
              <a:t>Responsibility for research data management through a sound research data management plan during any research project or programme lies primarily with Principal Investigators (PIs).</a:t>
            </a:r>
          </a:p>
          <a:p>
            <a:pPr marL="582930" indent="-514350">
              <a:buFont typeface="+mj-lt"/>
              <a:buAutoNum type="arabicPeriod"/>
            </a:pPr>
            <a:r>
              <a:rPr lang="en-GB" dirty="0" smtClean="0"/>
              <a:t>All new research proposals [from date of adoption] must include research data management plans or protocols that explicitly address data capture, management, integrity, confidentiality, retention, sharing and publication.</a:t>
            </a:r>
          </a:p>
          <a:p>
            <a:pPr marL="582930" indent="-514350">
              <a:buFont typeface="+mj-lt"/>
              <a:buAutoNum type="arabicPeriod"/>
            </a:pPr>
            <a:r>
              <a:rPr lang="en-GB" dirty="0" smtClean="0"/>
              <a:t>The University will provide training, support, advice and where appropriate guidelines and templates for the research data management and research data management plans.</a:t>
            </a:r>
          </a:p>
          <a:p>
            <a:pPr marL="582930" indent="-514350">
              <a:buFont typeface="+mj-lt"/>
              <a:buAutoNum type="arabicPeriod"/>
            </a:pPr>
            <a:r>
              <a:rPr lang="en-GB" dirty="0" smtClean="0"/>
              <a:t>The University will provide mechanisms and services for storage, backup, registration, deposit and retention of research data assets in support of current and future access, during and after completion of research projects.</a:t>
            </a:r>
            <a:endParaRPr lang="en-GB"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10 Policy Principles</a:t>
            </a:r>
            <a:endParaRPr lang="en-GB" dirty="0"/>
          </a:p>
        </p:txBody>
      </p:sp>
      <p:sp>
        <p:nvSpPr>
          <p:cNvPr id="3" name="Content Placeholder 2"/>
          <p:cNvSpPr>
            <a:spLocks noGrp="1"/>
          </p:cNvSpPr>
          <p:nvPr>
            <p:ph idx="1"/>
          </p:nvPr>
        </p:nvSpPr>
        <p:spPr>
          <a:xfrm>
            <a:off x="467544" y="1783560"/>
            <a:ext cx="8219256" cy="5074440"/>
          </a:xfrm>
        </p:spPr>
        <p:txBody>
          <a:bodyPr>
            <a:normAutofit fontScale="70000" lnSpcReduction="20000"/>
          </a:bodyPr>
          <a:lstStyle/>
          <a:p>
            <a:pPr marL="582930" indent="-514350">
              <a:buFont typeface="+mj-lt"/>
              <a:buAutoNum type="arabicPeriod" startAt="6"/>
            </a:pPr>
            <a:r>
              <a:rPr lang="en-GB" dirty="0" smtClean="0"/>
              <a:t>Any data which is retained elsewhere, for example in an international data service or domain repository should be registered with the University.</a:t>
            </a:r>
          </a:p>
          <a:p>
            <a:pPr marL="582930" indent="-514350">
              <a:buFont typeface="+mj-lt"/>
              <a:buAutoNum type="arabicPeriod" startAt="6"/>
            </a:pPr>
            <a:r>
              <a:rPr lang="en-GB" dirty="0" smtClean="0"/>
              <a:t>Research data management plans must ensure that research data are available for access and re-use where appropriate and under appropriate safeguards.</a:t>
            </a:r>
          </a:p>
          <a:p>
            <a:pPr marL="582930" indent="-514350">
              <a:buFont typeface="+mj-lt"/>
              <a:buAutoNum type="arabicPeriod" startAt="6"/>
            </a:pPr>
            <a:r>
              <a:rPr lang="en-GB" dirty="0" smtClean="0"/>
              <a:t>The legitimate interests of the subjects of research data must be protected.</a:t>
            </a:r>
          </a:p>
          <a:p>
            <a:pPr marL="582930" indent="-514350">
              <a:buFont typeface="+mj-lt"/>
              <a:buAutoNum type="arabicPeriod" startAt="6"/>
            </a:pPr>
            <a:r>
              <a:rPr lang="en-GB" dirty="0" smtClean="0"/>
              <a:t>Research data of future historical interest, and all research data that represent records of the University, including data that substantiate research findings, will be offered and assessed for deposit and retention in an appropriate national or international data service or domain repository, or a University repository.</a:t>
            </a:r>
          </a:p>
          <a:p>
            <a:pPr marL="582930" indent="-514350">
              <a:buFont typeface="+mj-lt"/>
              <a:buAutoNum type="arabicPeriod" startAt="6"/>
            </a:pPr>
            <a:r>
              <a:rPr lang="en-GB" dirty="0" smtClean="0"/>
              <a:t>Exclusive rights to reuse or publish research data should not be handed over to commercial publishers or agents without retaining the rights to make the data openly available for re-use, unless this is a condition of funding.</a:t>
            </a:r>
            <a:endParaRPr lang="en-GB"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57200"/>
            <a:ext cx="8229600" cy="668338"/>
          </a:xfrm>
        </p:spPr>
        <p:txBody>
          <a:bodyPr/>
          <a:lstStyle/>
          <a:p>
            <a:pPr eaLnBrk="1" hangingPunct="1">
              <a:defRPr/>
            </a:pPr>
            <a:r>
              <a:rPr lang="en-GB" dirty="0" smtClean="0"/>
              <a:t>Links</a:t>
            </a:r>
          </a:p>
        </p:txBody>
      </p:sp>
      <p:sp>
        <p:nvSpPr>
          <p:cNvPr id="11267" name="Rectangle 3"/>
          <p:cNvSpPr>
            <a:spLocks noGrp="1" noChangeArrowheads="1"/>
          </p:cNvSpPr>
          <p:nvPr>
            <p:ph type="body" idx="1"/>
          </p:nvPr>
        </p:nvSpPr>
        <p:spPr>
          <a:xfrm>
            <a:off x="684213" y="1268413"/>
            <a:ext cx="8207375" cy="4608512"/>
          </a:xfrm>
        </p:spPr>
        <p:txBody>
          <a:bodyPr>
            <a:normAutofit fontScale="92500" lnSpcReduction="10000"/>
          </a:bodyPr>
          <a:lstStyle/>
          <a:p>
            <a:pPr eaLnBrk="1" hangingPunct="1">
              <a:defRPr/>
            </a:pPr>
            <a:r>
              <a:rPr lang="en-GB" dirty="0" smtClean="0"/>
              <a:t>MANTRA course</a:t>
            </a:r>
            <a:endParaRPr lang="en-GB" dirty="0" smtClean="0"/>
          </a:p>
          <a:p>
            <a:pPr lvl="1" eaLnBrk="1" hangingPunct="1">
              <a:buFont typeface="Wingdings" pitchFamily="2" charset="2"/>
              <a:buNone/>
              <a:defRPr/>
            </a:pPr>
            <a:r>
              <a:rPr lang="en-GB" u="sng" dirty="0" smtClean="0">
                <a:hlinkClick r:id="rId2"/>
              </a:rPr>
              <a:t>http://datalib.edina.ac.uk/mantra</a:t>
            </a:r>
            <a:endParaRPr lang="en-GB" u="sng" dirty="0" smtClean="0"/>
          </a:p>
          <a:p>
            <a:pPr eaLnBrk="1" hangingPunct="1">
              <a:defRPr/>
            </a:pPr>
            <a:r>
              <a:rPr lang="en-GB" dirty="0" err="1" smtClean="0"/>
              <a:t>Xerte</a:t>
            </a:r>
            <a:r>
              <a:rPr lang="en-GB" dirty="0" smtClean="0"/>
              <a:t> </a:t>
            </a:r>
            <a:r>
              <a:rPr lang="en-GB" dirty="0" smtClean="0"/>
              <a:t>Online Toolkits</a:t>
            </a:r>
            <a:endParaRPr lang="en-GB" dirty="0" smtClean="0"/>
          </a:p>
          <a:p>
            <a:pPr lvl="1" eaLnBrk="1" hangingPunct="1">
              <a:buNone/>
              <a:defRPr/>
            </a:pPr>
            <a:r>
              <a:rPr lang="en-GB" dirty="0" smtClean="0">
                <a:hlinkClick r:id="rId3"/>
              </a:rPr>
              <a:t>http://www.nottingham.ac.uk/xerte/toolkits.htm</a:t>
            </a:r>
            <a:endParaRPr lang="en-GB" dirty="0" smtClean="0"/>
          </a:p>
          <a:p>
            <a:pPr>
              <a:defRPr/>
            </a:pPr>
            <a:r>
              <a:rPr lang="en-GB" dirty="0" smtClean="0"/>
              <a:t>Research data management guidance pages</a:t>
            </a:r>
          </a:p>
          <a:p>
            <a:pPr lvl="1">
              <a:buNone/>
              <a:defRPr/>
            </a:pPr>
            <a:r>
              <a:rPr lang="en-GB" dirty="0" smtClean="0">
                <a:hlinkClick r:id="rId4"/>
              </a:rPr>
              <a:t>http://www.ed.ac.uk/is/research-data-management</a:t>
            </a:r>
            <a:endParaRPr lang="en-GB" dirty="0" smtClean="0"/>
          </a:p>
          <a:p>
            <a:pPr>
              <a:defRPr/>
            </a:pPr>
            <a:r>
              <a:rPr lang="en-GB" dirty="0" smtClean="0"/>
              <a:t>University data policy</a:t>
            </a:r>
          </a:p>
          <a:p>
            <a:pPr>
              <a:buNone/>
              <a:defRPr/>
            </a:pPr>
            <a:r>
              <a:rPr lang="en-GB" sz="2800" dirty="0" smtClean="0"/>
              <a:t>	</a:t>
            </a:r>
            <a:r>
              <a:rPr lang="en-GB" sz="2800" dirty="0" smtClean="0">
                <a:hlinkClick r:id="rId5"/>
              </a:rPr>
              <a:t>http://www.ed.ac.uk/is/research-data-policy</a:t>
            </a:r>
            <a:endParaRPr lang="en-GB" sz="2800" dirty="0" smtClean="0"/>
          </a:p>
          <a:p>
            <a:pPr>
              <a:buNone/>
              <a:defRPr/>
            </a:pPr>
            <a:endParaRPr lang="en-GB" dirty="0" smtClean="0"/>
          </a:p>
          <a:p>
            <a:pPr marL="365125" lvl="1" indent="-255588" algn="r" eaLnBrk="1" hangingPunct="1">
              <a:spcBef>
                <a:spcPts val="400"/>
              </a:spcBef>
              <a:buSzPct val="68000"/>
              <a:defRPr/>
            </a:pPr>
            <a:r>
              <a:rPr lang="en-GB" i="1" dirty="0" err="1" smtClean="0"/>
              <a:t>R.Rice</a:t>
            </a:r>
            <a:r>
              <a:rPr lang="en-GB" i="1" dirty="0" smtClean="0"/>
              <a:t>  at ed.ac.uk</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7321482" cy="2437368"/>
          </a:xfrm>
        </p:spPr>
        <p:txBody>
          <a:bodyPr>
            <a:normAutofit/>
          </a:bodyPr>
          <a:lstStyle/>
          <a:p>
            <a:r>
              <a:rPr lang="en-GB" sz="2800" dirty="0" smtClean="0"/>
              <a:t>How did </a:t>
            </a:r>
            <a:r>
              <a:rPr lang="en-GB" sz="2800" dirty="0" smtClean="0"/>
              <a:t>we (the data library) </a:t>
            </a:r>
            <a:r>
              <a:rPr lang="en-GB" sz="2800" dirty="0" smtClean="0"/>
              <a:t>get here?</a:t>
            </a:r>
            <a:endParaRPr lang="en-GB" sz="2800" dirty="0"/>
          </a:p>
        </p:txBody>
      </p:sp>
      <p:sp>
        <p:nvSpPr>
          <p:cNvPr id="3" name="Title 2"/>
          <p:cNvSpPr>
            <a:spLocks noGrp="1"/>
          </p:cNvSpPr>
          <p:nvPr>
            <p:ph type="title"/>
          </p:nvPr>
        </p:nvSpPr>
        <p:spPr/>
        <p:txBody>
          <a:bodyPr/>
          <a:lstStyle/>
          <a:p>
            <a:r>
              <a:rPr lang="en-GB" dirty="0" smtClean="0"/>
              <a:t>Context of the MANTRA Project</a:t>
            </a:r>
            <a:endParaRPr lang="en-GB"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23850" y="1916113"/>
            <a:ext cx="4114800" cy="4608512"/>
          </a:xfrm>
        </p:spPr>
        <p:txBody>
          <a:bodyPr>
            <a:normAutofit fontScale="92500" lnSpcReduction="10000"/>
          </a:bodyPr>
          <a:lstStyle/>
          <a:p>
            <a:r>
              <a:rPr lang="en-GB" sz="2800" dirty="0" smtClean="0"/>
              <a:t>Data Library &amp; consultancy</a:t>
            </a:r>
          </a:p>
          <a:p>
            <a:endParaRPr lang="en-GB" sz="2800" dirty="0" smtClean="0"/>
          </a:p>
          <a:p>
            <a:r>
              <a:rPr lang="en-GB" sz="2800" dirty="0" smtClean="0"/>
              <a:t>Edinburgh </a:t>
            </a:r>
            <a:r>
              <a:rPr lang="en-GB" sz="2800" dirty="0" err="1" smtClean="0"/>
              <a:t>DataShare</a:t>
            </a:r>
            <a:endParaRPr lang="en-GB" sz="2800" dirty="0" smtClean="0"/>
          </a:p>
          <a:p>
            <a:endParaRPr lang="en-GB" sz="2800" b="1" dirty="0" smtClean="0"/>
          </a:p>
          <a:p>
            <a:r>
              <a:rPr lang="en-GB" sz="2800" dirty="0" smtClean="0"/>
              <a:t>JISC-funded projects </a:t>
            </a:r>
          </a:p>
          <a:p>
            <a:pPr lvl="1"/>
            <a:r>
              <a:rPr lang="en-GB" sz="2400" dirty="0" smtClean="0"/>
              <a:t>DISC-UK </a:t>
            </a:r>
            <a:r>
              <a:rPr lang="en-GB" sz="2400" dirty="0" err="1" smtClean="0"/>
              <a:t>DataShare</a:t>
            </a:r>
            <a:r>
              <a:rPr lang="en-GB" sz="2400" dirty="0" smtClean="0"/>
              <a:t> (2007-2009)</a:t>
            </a:r>
          </a:p>
          <a:p>
            <a:pPr lvl="1"/>
            <a:r>
              <a:rPr lang="en-GB" sz="2400" dirty="0" smtClean="0"/>
              <a:t>Data Audit Framework Implementation (2008)</a:t>
            </a:r>
          </a:p>
          <a:p>
            <a:pPr lvl="1"/>
            <a:r>
              <a:rPr lang="en-GB" sz="2400" dirty="0" smtClean="0"/>
              <a:t>Research Data MANTRA (2010-2011)</a:t>
            </a:r>
          </a:p>
        </p:txBody>
      </p:sp>
      <p:sp>
        <p:nvSpPr>
          <p:cNvPr id="10245" name="Text Box 5"/>
          <p:cNvSpPr txBox="1">
            <a:spLocks noChangeArrowheads="1"/>
          </p:cNvSpPr>
          <p:nvPr/>
        </p:nvSpPr>
        <p:spPr bwMode="auto">
          <a:xfrm>
            <a:off x="468313" y="476250"/>
            <a:ext cx="6861175" cy="366713"/>
          </a:xfrm>
          <a:prstGeom prst="rect">
            <a:avLst/>
          </a:prstGeom>
          <a:noFill/>
          <a:ln w="9525">
            <a:noFill/>
            <a:miter lim="800000"/>
            <a:headEnd/>
            <a:tailEnd/>
          </a:ln>
          <a:effectLst/>
        </p:spPr>
        <p:txBody>
          <a:bodyPr>
            <a:spAutoFit/>
          </a:bodyPr>
          <a:lstStyle/>
          <a:p>
            <a:endParaRPr lang="en-US"/>
          </a:p>
        </p:txBody>
      </p:sp>
      <p:sp>
        <p:nvSpPr>
          <p:cNvPr id="10246" name="Text Box 6"/>
          <p:cNvSpPr txBox="1">
            <a:spLocks noChangeArrowheads="1"/>
          </p:cNvSpPr>
          <p:nvPr/>
        </p:nvSpPr>
        <p:spPr bwMode="auto">
          <a:xfrm>
            <a:off x="250825" y="404813"/>
            <a:ext cx="6585457" cy="646331"/>
          </a:xfrm>
          <a:prstGeom prst="rect">
            <a:avLst/>
          </a:prstGeom>
          <a:noFill/>
          <a:ln w="9525">
            <a:noFill/>
            <a:miter lim="800000"/>
            <a:headEnd/>
            <a:tailEnd/>
          </a:ln>
          <a:effectLst/>
        </p:spPr>
        <p:txBody>
          <a:bodyPr wrap="none">
            <a:spAutoFit/>
          </a:bodyPr>
          <a:lstStyle/>
          <a:p>
            <a:r>
              <a:rPr lang="en-GB" sz="3600" dirty="0" smtClean="0">
                <a:solidFill>
                  <a:schemeClr val="accent1"/>
                </a:solidFill>
              </a:rPr>
              <a:t>Data Library services and projects</a:t>
            </a:r>
            <a:endParaRPr lang="en-US" sz="3600" dirty="0">
              <a:solidFill>
                <a:schemeClr val="accent1"/>
              </a:solidFill>
            </a:endParaRPr>
          </a:p>
        </p:txBody>
      </p:sp>
      <p:pic>
        <p:nvPicPr>
          <p:cNvPr id="10248" name="Picture 8" descr="iStock_000002456857Small[1]"/>
          <p:cNvPicPr>
            <a:picLocks noChangeAspect="1" noChangeArrowheads="1"/>
          </p:cNvPicPr>
          <p:nvPr/>
        </p:nvPicPr>
        <p:blipFill>
          <a:blip r:embed="rId2" cstate="print"/>
          <a:srcRect/>
          <a:stretch>
            <a:fillRect/>
          </a:stretch>
        </p:blipFill>
        <p:spPr bwMode="auto">
          <a:xfrm>
            <a:off x="4283968" y="1988840"/>
            <a:ext cx="4392488" cy="4392489"/>
          </a:xfrm>
          <a:prstGeom prst="rect">
            <a:avLst/>
          </a:prstGeom>
          <a:noFill/>
        </p:spPr>
      </p:pic>
      <p:sp>
        <p:nvSpPr>
          <p:cNvPr id="6" name="Slide Number Placeholder 5"/>
          <p:cNvSpPr>
            <a:spLocks noGrp="1"/>
          </p:cNvSpPr>
          <p:nvPr>
            <p:ph type="sldNum" sz="quarter" idx="12"/>
          </p:nvPr>
        </p:nvSpPr>
        <p:spPr/>
        <p:txBody>
          <a:bodyPr/>
          <a:lstStyle/>
          <a:p>
            <a:pPr>
              <a:defRPr/>
            </a:pPr>
            <a:fld id="{5752AE30-B192-400D-9AA6-5458FE99DD84}" type="slidenum">
              <a:rPr lang="en-GB" smtClean="0"/>
              <a:pPr>
                <a:defRPr/>
              </a:pPr>
              <a:t>4</a:t>
            </a:fld>
            <a:endParaRPr lang="en-GB"/>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p:cNvSpPr>
          <p:nvPr>
            <p:ph type="title"/>
          </p:nvPr>
        </p:nvSpPr>
        <p:spPr bwMode="auto">
          <a:xfrm>
            <a:off x="457200" y="152400"/>
            <a:ext cx="8686800" cy="1250950"/>
          </a:xfrm>
          <a:noFill/>
        </p:spPr>
        <p:txBody>
          <a:bodyPr wrap="square" tIns="45720" bIns="45720" numCol="1" anchorCtr="0" compatLnSpc="1">
            <a:prstTxWarp prst="textNoShape">
              <a:avLst/>
            </a:prstTxWarp>
          </a:bodyPr>
          <a:lstStyle/>
          <a:p>
            <a:r>
              <a:rPr lang="en-US" dirty="0" smtClean="0"/>
              <a:t>Data </a:t>
            </a:r>
            <a:r>
              <a:rPr lang="en-US" dirty="0" smtClean="0"/>
              <a:t>Library service at </a:t>
            </a:r>
            <a:r>
              <a:rPr lang="en-US" dirty="0" err="1" smtClean="0"/>
              <a:t>UoE</a:t>
            </a:r>
            <a:r>
              <a:rPr lang="en-US" dirty="0" smtClean="0"/>
              <a:t>:</a:t>
            </a:r>
            <a:br>
              <a:rPr lang="en-US" dirty="0" smtClean="0"/>
            </a:br>
            <a:r>
              <a:rPr lang="en-US" dirty="0" smtClean="0"/>
              <a:t>Research data support within IS</a:t>
            </a:r>
            <a:endParaRPr lang="en-US" dirty="0" smtClean="0"/>
          </a:p>
        </p:txBody>
      </p:sp>
      <p:sp>
        <p:nvSpPr>
          <p:cNvPr id="51205" name="Rectangle 5"/>
          <p:cNvSpPr>
            <a:spLocks noGrp="1"/>
          </p:cNvSpPr>
          <p:nvPr>
            <p:ph type="body" sz="half" idx="1"/>
          </p:nvPr>
        </p:nvSpPr>
        <p:spPr>
          <a:xfrm>
            <a:off x="251520" y="2420888"/>
            <a:ext cx="4038600" cy="3528392"/>
          </a:xfrm>
        </p:spPr>
        <p:txBody>
          <a:bodyPr>
            <a:normAutofit/>
          </a:bodyPr>
          <a:lstStyle/>
          <a:p>
            <a:r>
              <a:rPr lang="en-GB" sz="4000" dirty="0" smtClean="0"/>
              <a:t>finding…</a:t>
            </a:r>
          </a:p>
          <a:p>
            <a:r>
              <a:rPr lang="en-GB" sz="4000" dirty="0" smtClean="0"/>
              <a:t>accessing …</a:t>
            </a:r>
          </a:p>
          <a:p>
            <a:r>
              <a:rPr lang="en-GB" sz="4000" dirty="0" smtClean="0"/>
              <a:t>using …</a:t>
            </a:r>
          </a:p>
          <a:p>
            <a:r>
              <a:rPr lang="en-GB" sz="4000" dirty="0" smtClean="0"/>
              <a:t>teaching</a:t>
            </a:r>
            <a:r>
              <a:rPr lang="en-GB" sz="2800" dirty="0" smtClean="0"/>
              <a:t> …</a:t>
            </a:r>
          </a:p>
          <a:p>
            <a:r>
              <a:rPr lang="en-GB" sz="4000" dirty="0" smtClean="0">
                <a:solidFill>
                  <a:schemeClr val="accent3"/>
                </a:solidFill>
              </a:rPr>
              <a:t>managing</a:t>
            </a:r>
          </a:p>
          <a:p>
            <a:endParaRPr lang="en-US" sz="2800" dirty="0" smtClean="0"/>
          </a:p>
        </p:txBody>
      </p:sp>
      <p:pic>
        <p:nvPicPr>
          <p:cNvPr id="51211" name="Picture 11" descr="flickr-attrib-mkandlez-2"/>
          <p:cNvPicPr>
            <a:picLocks noGrp="1" noChangeAspect="1" noChangeArrowheads="1"/>
          </p:cNvPicPr>
          <p:nvPr>
            <p:ph type="clipArt" sz="half" idx="2"/>
          </p:nvPr>
        </p:nvPicPr>
        <p:blipFill>
          <a:blip r:embed="rId3" cstate="print"/>
          <a:srcRect/>
          <a:stretch>
            <a:fillRect/>
          </a:stretch>
        </p:blipFill>
        <p:spPr>
          <a:xfrm>
            <a:off x="3419475" y="3429000"/>
            <a:ext cx="5724525" cy="3148013"/>
          </a:xfrm>
        </p:spPr>
      </p:pic>
      <p:sp>
        <p:nvSpPr>
          <p:cNvPr id="8" name="Slide Number Placeholder 7"/>
          <p:cNvSpPr>
            <a:spLocks noGrp="1"/>
          </p:cNvSpPr>
          <p:nvPr>
            <p:ph type="sldNum" sz="quarter" idx="12"/>
          </p:nvPr>
        </p:nvSpPr>
        <p:spPr/>
        <p:txBody>
          <a:bodyPr>
            <a:normAutofit/>
          </a:bodyPr>
          <a:lstStyle/>
          <a:p>
            <a:pPr>
              <a:defRPr/>
            </a:pPr>
            <a:fld id="{38126C1C-BC1C-4174-86EB-24F027B75A5B}" type="slidenum">
              <a:rPr lang="en-GB" smtClean="0"/>
              <a:pPr>
                <a:defRPr/>
              </a:pPr>
              <a:t>5</a:t>
            </a:fld>
            <a:endParaRPr lang="en-GB"/>
          </a:p>
        </p:txBody>
      </p:sp>
      <p:sp>
        <p:nvSpPr>
          <p:cNvPr id="51212" name="Text Box 12"/>
          <p:cNvSpPr txBox="1">
            <a:spLocks noChangeArrowheads="1"/>
          </p:cNvSpPr>
          <p:nvPr/>
        </p:nvSpPr>
        <p:spPr bwMode="auto">
          <a:xfrm>
            <a:off x="5200650" y="1936750"/>
            <a:ext cx="2324100" cy="366713"/>
          </a:xfrm>
          <a:prstGeom prst="rect">
            <a:avLst/>
          </a:prstGeom>
          <a:noFill/>
          <a:ln w="9525">
            <a:noFill/>
            <a:miter lim="800000"/>
            <a:headEnd/>
            <a:tailEnd/>
          </a:ln>
          <a:effectLst/>
        </p:spPr>
        <p:txBody>
          <a:bodyPr>
            <a:spAutoFit/>
          </a:bodyPr>
          <a:lstStyle/>
          <a:p>
            <a:endParaRPr lang="en-US"/>
          </a:p>
        </p:txBody>
      </p:sp>
      <p:pic>
        <p:nvPicPr>
          <p:cNvPr id="51213" name="Picture 13" descr="ChartsBin-mobphoneusage"/>
          <p:cNvPicPr>
            <a:picLocks noChangeAspect="1" noChangeArrowheads="1"/>
          </p:cNvPicPr>
          <p:nvPr/>
        </p:nvPicPr>
        <p:blipFill>
          <a:blip r:embed="rId4" cstate="print"/>
          <a:srcRect/>
          <a:stretch>
            <a:fillRect/>
          </a:stretch>
        </p:blipFill>
        <p:spPr bwMode="auto">
          <a:xfrm>
            <a:off x="4284663" y="1700213"/>
            <a:ext cx="4154487" cy="1752600"/>
          </a:xfrm>
          <a:prstGeom prst="rect">
            <a:avLst/>
          </a:prstGeom>
          <a:noFill/>
        </p:spPr>
      </p:pic>
      <p:sp>
        <p:nvSpPr>
          <p:cNvPr id="9" name="TextBox 8"/>
          <p:cNvSpPr txBox="1"/>
          <p:nvPr/>
        </p:nvSpPr>
        <p:spPr>
          <a:xfrm>
            <a:off x="395536" y="6381328"/>
            <a:ext cx="4980851" cy="369332"/>
          </a:xfrm>
          <a:prstGeom prst="rect">
            <a:avLst/>
          </a:prstGeom>
          <a:noFill/>
        </p:spPr>
        <p:txBody>
          <a:bodyPr wrap="none" rtlCol="0">
            <a:spAutoFit/>
          </a:bodyPr>
          <a:lstStyle/>
          <a:p>
            <a:r>
              <a:rPr lang="en-US" i="1" dirty="0" err="1" smtClean="0"/>
              <a:t>iStock</a:t>
            </a:r>
            <a:r>
              <a:rPr lang="en-US" i="1" dirty="0" smtClean="0"/>
              <a:t> Photo, </a:t>
            </a:r>
            <a:r>
              <a:rPr lang="en-US" i="1" dirty="0" err="1" smtClean="0"/>
              <a:t>ChartsBin</a:t>
            </a:r>
            <a:r>
              <a:rPr lang="en-US" i="1" dirty="0" smtClean="0"/>
              <a:t> and </a:t>
            </a:r>
            <a:r>
              <a:rPr lang="en-US" i="1" dirty="0" err="1" smtClean="0"/>
              <a:t>mkandlez</a:t>
            </a:r>
            <a:r>
              <a:rPr lang="en-US" i="1" dirty="0" smtClean="0"/>
              <a:t> on </a:t>
            </a:r>
            <a:r>
              <a:rPr lang="en-US" i="1" dirty="0" err="1" smtClean="0"/>
              <a:t>flickr</a:t>
            </a:r>
            <a:endParaRPr lang="en-GB" i="1" dirty="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12064"/>
            <a:ext cx="8075240" cy="914400"/>
          </a:xfrm>
        </p:spPr>
        <p:txBody>
          <a:bodyPr/>
          <a:lstStyle/>
          <a:p>
            <a:r>
              <a:rPr lang="en-GB" dirty="0" smtClean="0"/>
              <a:t>Data repository </a:t>
            </a:r>
            <a:r>
              <a:rPr lang="en-GB" dirty="0" smtClean="0"/>
              <a:t>service</a:t>
            </a:r>
            <a:endParaRPr lang="en-GB" dirty="0"/>
          </a:p>
        </p:txBody>
      </p:sp>
      <p:sp>
        <p:nvSpPr>
          <p:cNvPr id="4" name="Slide Number Placeholder 3"/>
          <p:cNvSpPr>
            <a:spLocks noGrp="1"/>
          </p:cNvSpPr>
          <p:nvPr>
            <p:ph type="sldNum" sz="quarter" idx="12"/>
          </p:nvPr>
        </p:nvSpPr>
        <p:spPr/>
        <p:txBody>
          <a:bodyPr>
            <a:normAutofit/>
          </a:bodyPr>
          <a:lstStyle/>
          <a:p>
            <a:pPr>
              <a:defRPr/>
            </a:pPr>
            <a:fld id="{5752AE30-B192-400D-9AA6-5458FE99DD84}" type="slidenum">
              <a:rPr lang="en-GB" smtClean="0"/>
              <a:pPr>
                <a:defRPr/>
              </a:pPr>
              <a:t>6</a:t>
            </a:fld>
            <a:endParaRPr lang="en-GB"/>
          </a:p>
        </p:txBody>
      </p:sp>
      <p:pic>
        <p:nvPicPr>
          <p:cNvPr id="7" name="Content Placeholder 6" descr="Edin-DS-screenshot.png"/>
          <p:cNvPicPr>
            <a:picLocks noGrp="1" noChangeAspect="1"/>
          </p:cNvPicPr>
          <p:nvPr>
            <p:ph idx="1"/>
          </p:nvPr>
        </p:nvPicPr>
        <p:blipFill>
          <a:blip r:embed="rId2" cstate="print"/>
          <a:stretch>
            <a:fillRect/>
          </a:stretch>
        </p:blipFill>
        <p:spPr>
          <a:xfrm>
            <a:off x="395536" y="1412776"/>
            <a:ext cx="10225117" cy="5445224"/>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p:cNvSpPr>
          <p:nvPr>
            <p:ph type="title"/>
          </p:nvPr>
        </p:nvSpPr>
        <p:spPr bwMode="auto">
          <a:xfrm>
            <a:off x="457200" y="152400"/>
            <a:ext cx="8507288" cy="1250950"/>
          </a:xfrm>
          <a:noFill/>
        </p:spPr>
        <p:txBody>
          <a:bodyPr wrap="square" tIns="45720" bIns="45720" numCol="1" anchorCtr="0" compatLnSpc="1">
            <a:prstTxWarp prst="textNoShape">
              <a:avLst/>
            </a:prstTxWarp>
            <a:normAutofit fontScale="90000"/>
          </a:bodyPr>
          <a:lstStyle/>
          <a:p>
            <a:r>
              <a:rPr lang="en-GB" sz="4100" dirty="0" err="1" smtClean="0"/>
              <a:t>DataShare</a:t>
            </a:r>
            <a:r>
              <a:rPr lang="en-GB" sz="4100" dirty="0" smtClean="0"/>
              <a:t> project findings - e.g. barriers to deposit</a:t>
            </a:r>
            <a:endParaRPr lang="en-US" sz="4100" dirty="0" smtClean="0"/>
          </a:p>
        </p:txBody>
      </p:sp>
      <p:sp>
        <p:nvSpPr>
          <p:cNvPr id="57350" name="Rectangle 6"/>
          <p:cNvSpPr>
            <a:spLocks noGrp="1"/>
          </p:cNvSpPr>
          <p:nvPr>
            <p:ph type="body" sz="half" idx="2"/>
          </p:nvPr>
        </p:nvSpPr>
        <p:spPr>
          <a:xfrm>
            <a:off x="251520" y="1628800"/>
            <a:ext cx="4038600" cy="4752528"/>
          </a:xfrm>
        </p:spPr>
        <p:txBody>
          <a:bodyPr>
            <a:normAutofit fontScale="92500"/>
          </a:bodyPr>
          <a:lstStyle/>
          <a:p>
            <a:pPr>
              <a:buNone/>
            </a:pPr>
            <a:endParaRPr lang="en-GB" sz="2400" dirty="0" smtClean="0"/>
          </a:p>
          <a:p>
            <a:r>
              <a:rPr lang="en-GB" sz="2400" dirty="0" smtClean="0"/>
              <a:t>Lack of clarity about ethics, rights, ownership</a:t>
            </a:r>
          </a:p>
          <a:p>
            <a:endParaRPr lang="en-GB" sz="2400" dirty="0" smtClean="0"/>
          </a:p>
          <a:p>
            <a:r>
              <a:rPr lang="en-GB" sz="2400" dirty="0" smtClean="0"/>
              <a:t>Fear of errors found by users</a:t>
            </a:r>
          </a:p>
          <a:p>
            <a:endParaRPr lang="en-GB" sz="2400" dirty="0" smtClean="0"/>
          </a:p>
          <a:p>
            <a:r>
              <a:rPr lang="en-GB" sz="2400" dirty="0" smtClean="0"/>
              <a:t>Fear of ‘scooping’</a:t>
            </a:r>
          </a:p>
          <a:p>
            <a:endParaRPr lang="en-GB" sz="2400" dirty="0" smtClean="0"/>
          </a:p>
          <a:p>
            <a:r>
              <a:rPr lang="en-GB" sz="2400" dirty="0" smtClean="0"/>
              <a:t>Poor documentation</a:t>
            </a:r>
          </a:p>
          <a:p>
            <a:endParaRPr lang="en-GB" sz="2400" dirty="0" smtClean="0"/>
          </a:p>
          <a:p>
            <a:r>
              <a:rPr lang="en-GB" sz="2400" dirty="0" smtClean="0"/>
              <a:t>Lack of incentives / reward</a:t>
            </a:r>
          </a:p>
          <a:p>
            <a:endParaRPr lang="en-GB" sz="2400" dirty="0" smtClean="0"/>
          </a:p>
        </p:txBody>
      </p:sp>
      <p:sp>
        <p:nvSpPr>
          <p:cNvPr id="5" name="Slide Number Placeholder 4"/>
          <p:cNvSpPr>
            <a:spLocks noGrp="1"/>
          </p:cNvSpPr>
          <p:nvPr>
            <p:ph type="sldNum" sz="quarter" idx="12"/>
          </p:nvPr>
        </p:nvSpPr>
        <p:spPr/>
        <p:txBody>
          <a:bodyPr>
            <a:normAutofit/>
          </a:bodyPr>
          <a:lstStyle/>
          <a:p>
            <a:pPr>
              <a:defRPr/>
            </a:pPr>
            <a:fld id="{91D1FC6D-5431-4FD9-84F4-89BF24F114C6}" type="slidenum">
              <a:rPr lang="en-GB" smtClean="0"/>
              <a:pPr>
                <a:defRPr/>
              </a:pPr>
              <a:t>7</a:t>
            </a:fld>
            <a:endParaRPr lang="en-GB"/>
          </a:p>
        </p:txBody>
      </p:sp>
      <p:pic>
        <p:nvPicPr>
          <p:cNvPr id="8" name="Picture 7" descr="DonaldMacLeod-flickr.jpg"/>
          <p:cNvPicPr>
            <a:picLocks noChangeAspect="1"/>
          </p:cNvPicPr>
          <p:nvPr/>
        </p:nvPicPr>
        <p:blipFill>
          <a:blip r:embed="rId2" cstate="print"/>
          <a:stretch>
            <a:fillRect/>
          </a:stretch>
        </p:blipFill>
        <p:spPr>
          <a:xfrm>
            <a:off x="4427984" y="1700809"/>
            <a:ext cx="4392488" cy="4032448"/>
          </a:xfrm>
          <a:prstGeom prst="rect">
            <a:avLst/>
          </a:prstGeom>
        </p:spPr>
      </p:pic>
      <p:sp>
        <p:nvSpPr>
          <p:cNvPr id="6" name="TextBox 5"/>
          <p:cNvSpPr txBox="1"/>
          <p:nvPr/>
        </p:nvSpPr>
        <p:spPr>
          <a:xfrm>
            <a:off x="5580112" y="5805264"/>
            <a:ext cx="3312368" cy="369332"/>
          </a:xfrm>
          <a:prstGeom prst="rect">
            <a:avLst/>
          </a:prstGeom>
          <a:noFill/>
        </p:spPr>
        <p:txBody>
          <a:bodyPr wrap="square" rtlCol="0">
            <a:spAutoFit/>
          </a:bodyPr>
          <a:lstStyle/>
          <a:p>
            <a:r>
              <a:rPr lang="en-US" i="1" dirty="0" smtClean="0"/>
              <a:t>Donald McLeod on </a:t>
            </a:r>
            <a:r>
              <a:rPr lang="en-US" i="1" dirty="0" err="1" smtClean="0"/>
              <a:t>flickr</a:t>
            </a:r>
            <a:endParaRPr lang="en-GB" i="1" dirty="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772400" cy="914400"/>
          </a:xfrm>
        </p:spPr>
        <p:txBody>
          <a:bodyPr>
            <a:normAutofit fontScale="90000"/>
          </a:bodyPr>
          <a:lstStyle/>
          <a:p>
            <a:pPr fontAlgn="auto">
              <a:spcAft>
                <a:spcPts val="0"/>
              </a:spcAft>
              <a:defRPr/>
            </a:pPr>
            <a:r>
              <a:rPr lang="en-GB" dirty="0" smtClean="0">
                <a:solidFill>
                  <a:schemeClr val="accent1">
                    <a:satMod val="150000"/>
                  </a:schemeClr>
                </a:solidFill>
              </a:rPr>
              <a:t>Findings from 5 </a:t>
            </a:r>
            <a:r>
              <a:rPr lang="en-GB" dirty="0" smtClean="0">
                <a:solidFill>
                  <a:schemeClr val="accent1">
                    <a:satMod val="150000"/>
                  </a:schemeClr>
                </a:solidFill>
              </a:rPr>
              <a:t>Data Audit Framework </a:t>
            </a:r>
            <a:r>
              <a:rPr lang="en-GB" dirty="0" smtClean="0">
                <a:solidFill>
                  <a:schemeClr val="accent1">
                    <a:satMod val="150000"/>
                  </a:schemeClr>
                </a:solidFill>
              </a:rPr>
              <a:t>case studies in </a:t>
            </a:r>
            <a:r>
              <a:rPr lang="en-GB" dirty="0" err="1" smtClean="0">
                <a:solidFill>
                  <a:schemeClr val="accent1">
                    <a:satMod val="150000"/>
                  </a:schemeClr>
                </a:solidFill>
              </a:rPr>
              <a:t>UoE</a:t>
            </a:r>
            <a:endParaRPr lang="en-GB" dirty="0">
              <a:solidFill>
                <a:schemeClr val="accent1">
                  <a:satMod val="150000"/>
                </a:schemeClr>
              </a:solidFill>
            </a:endParaRPr>
          </a:p>
        </p:txBody>
      </p:sp>
      <p:sp>
        <p:nvSpPr>
          <p:cNvPr id="3" name="Content Placeholder 2"/>
          <p:cNvSpPr>
            <a:spLocks noGrp="1"/>
          </p:cNvSpPr>
          <p:nvPr>
            <p:ph idx="1"/>
          </p:nvPr>
        </p:nvSpPr>
        <p:spPr>
          <a:xfrm>
            <a:off x="179512" y="1556792"/>
            <a:ext cx="5328592" cy="5301208"/>
          </a:xfrm>
        </p:spPr>
        <p:txBody>
          <a:bodyPr>
            <a:normAutofit lnSpcReduction="10000"/>
          </a:bodyPr>
          <a:lstStyle/>
          <a:p>
            <a:pPr lvl="0"/>
            <a:r>
              <a:rPr lang="en-US" sz="2800" dirty="0" smtClean="0"/>
              <a:t>Storage provision often insufficient</a:t>
            </a:r>
            <a:endParaRPr lang="en-GB" sz="2800" dirty="0" smtClean="0"/>
          </a:p>
          <a:p>
            <a:pPr lvl="0"/>
            <a:r>
              <a:rPr lang="en-US" sz="2800" dirty="0" smtClean="0"/>
              <a:t>Long retention periods needed for high value data</a:t>
            </a:r>
            <a:endParaRPr lang="en-GB" sz="2800" dirty="0" smtClean="0"/>
          </a:p>
          <a:p>
            <a:pPr lvl="0"/>
            <a:r>
              <a:rPr lang="en-GB" sz="2800" dirty="0" smtClean="0"/>
              <a:t>Ad-hoc practices; no formal data mgmt plans </a:t>
            </a:r>
          </a:p>
          <a:p>
            <a:pPr lvl="0"/>
            <a:r>
              <a:rPr lang="en-US" sz="2800" dirty="0" smtClean="0"/>
              <a:t>Lack of </a:t>
            </a:r>
            <a:r>
              <a:rPr lang="en-US" sz="2800" dirty="0" err="1" smtClean="0"/>
              <a:t>standardised</a:t>
            </a:r>
            <a:r>
              <a:rPr lang="en-US" sz="2800" dirty="0" smtClean="0"/>
              <a:t> procedures in creating and storing data</a:t>
            </a:r>
            <a:endParaRPr lang="en-GB" sz="2800" dirty="0" smtClean="0"/>
          </a:p>
          <a:p>
            <a:pPr lvl="0"/>
            <a:r>
              <a:rPr lang="en-US" sz="2800" dirty="0" smtClean="0"/>
              <a:t>Minimal metadata; much effort expended in finding extant data on servers</a:t>
            </a:r>
            <a:endParaRPr lang="en-GB" sz="2800" dirty="0" smtClean="0"/>
          </a:p>
          <a:p>
            <a:pPr>
              <a:lnSpc>
                <a:spcPct val="80000"/>
              </a:lnSpc>
            </a:pPr>
            <a:endParaRPr lang="en-GB" sz="3400" dirty="0" smtClean="0"/>
          </a:p>
          <a:p>
            <a:pPr>
              <a:lnSpc>
                <a:spcPct val="80000"/>
              </a:lnSpc>
            </a:pPr>
            <a:endParaRPr lang="en-GB" sz="3400" dirty="0" smtClean="0"/>
          </a:p>
        </p:txBody>
      </p:sp>
      <p:sp>
        <p:nvSpPr>
          <p:cNvPr id="5" name="Slide Number Placeholder 4"/>
          <p:cNvSpPr>
            <a:spLocks noGrp="1"/>
          </p:cNvSpPr>
          <p:nvPr>
            <p:ph type="sldNum" sz="quarter" idx="12"/>
          </p:nvPr>
        </p:nvSpPr>
        <p:spPr/>
        <p:txBody>
          <a:bodyPr/>
          <a:lstStyle/>
          <a:p>
            <a:pPr>
              <a:defRPr/>
            </a:pPr>
            <a:fld id="{5752AE30-B192-400D-9AA6-5458FE99DD84}" type="slidenum">
              <a:rPr lang="en-GB" smtClean="0"/>
              <a:pPr>
                <a:defRPr/>
              </a:pPr>
              <a:t>8</a:t>
            </a:fld>
            <a:endParaRPr lang="en-GB"/>
          </a:p>
        </p:txBody>
      </p:sp>
      <p:pic>
        <p:nvPicPr>
          <p:cNvPr id="6" name="Picture 5" descr="European Parliament-flickr.jpg"/>
          <p:cNvPicPr>
            <a:picLocks noChangeAspect="1"/>
          </p:cNvPicPr>
          <p:nvPr/>
        </p:nvPicPr>
        <p:blipFill>
          <a:blip r:embed="rId2" cstate="print"/>
          <a:stretch>
            <a:fillRect/>
          </a:stretch>
        </p:blipFill>
        <p:spPr>
          <a:xfrm>
            <a:off x="6012160" y="1772816"/>
            <a:ext cx="2609883" cy="3911768"/>
          </a:xfrm>
          <a:prstGeom prst="rect">
            <a:avLst/>
          </a:prstGeom>
        </p:spPr>
      </p:pic>
      <p:sp>
        <p:nvSpPr>
          <p:cNvPr id="7" name="TextBox 6"/>
          <p:cNvSpPr txBox="1"/>
          <p:nvPr/>
        </p:nvSpPr>
        <p:spPr>
          <a:xfrm>
            <a:off x="5652120" y="6165304"/>
            <a:ext cx="3211135" cy="369332"/>
          </a:xfrm>
          <a:prstGeom prst="rect">
            <a:avLst/>
          </a:prstGeom>
          <a:noFill/>
        </p:spPr>
        <p:txBody>
          <a:bodyPr wrap="none" rtlCol="0">
            <a:spAutoFit/>
          </a:bodyPr>
          <a:lstStyle/>
          <a:p>
            <a:r>
              <a:rPr lang="en-GB" i="1" dirty="0" smtClean="0"/>
              <a:t>European Parliament on </a:t>
            </a:r>
            <a:r>
              <a:rPr lang="en-GB" i="1" dirty="0" err="1" smtClean="0"/>
              <a:t>flickr</a:t>
            </a:r>
            <a:endParaRPr lang="en-GB" i="1" dirty="0"/>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xfrm>
            <a:off x="457200" y="152400"/>
            <a:ext cx="8229600" cy="1250950"/>
          </a:xfrm>
          <a:noFill/>
        </p:spPr>
        <p:txBody>
          <a:bodyPr wrap="square" tIns="45720" bIns="45720" numCol="1" anchorCtr="0" compatLnSpc="1">
            <a:prstTxWarp prst="textNoShape">
              <a:avLst/>
            </a:prstTxWarp>
          </a:bodyPr>
          <a:lstStyle/>
          <a:p>
            <a:r>
              <a:rPr lang="en-GB" dirty="0" smtClean="0"/>
              <a:t>Responses to past project findings</a:t>
            </a:r>
            <a:endParaRPr lang="en-US" dirty="0" smtClean="0"/>
          </a:p>
        </p:txBody>
      </p:sp>
      <p:sp>
        <p:nvSpPr>
          <p:cNvPr id="55299" name="Rectangle 3"/>
          <p:cNvSpPr>
            <a:spLocks noGrp="1"/>
          </p:cNvSpPr>
          <p:nvPr>
            <p:ph idx="1"/>
          </p:nvPr>
        </p:nvSpPr>
        <p:spPr>
          <a:xfrm>
            <a:off x="4092079" y="1340768"/>
            <a:ext cx="5051921" cy="4752528"/>
          </a:xfrm>
        </p:spPr>
        <p:txBody>
          <a:bodyPr>
            <a:normAutofit/>
          </a:bodyPr>
          <a:lstStyle/>
          <a:p>
            <a:pPr>
              <a:lnSpc>
                <a:spcPct val="90000"/>
              </a:lnSpc>
            </a:pPr>
            <a:endParaRPr lang="en-GB" dirty="0" smtClean="0"/>
          </a:p>
          <a:p>
            <a:pPr>
              <a:lnSpc>
                <a:spcPct val="90000"/>
              </a:lnSpc>
            </a:pPr>
            <a:r>
              <a:rPr lang="en-GB" dirty="0" smtClean="0"/>
              <a:t>Develop online guidance</a:t>
            </a:r>
          </a:p>
          <a:p>
            <a:pPr>
              <a:lnSpc>
                <a:spcPct val="90000"/>
              </a:lnSpc>
            </a:pPr>
            <a:endParaRPr lang="en-GB" dirty="0" smtClean="0"/>
          </a:p>
          <a:p>
            <a:pPr>
              <a:lnSpc>
                <a:spcPct val="90000"/>
              </a:lnSpc>
            </a:pPr>
            <a:r>
              <a:rPr lang="en-GB" b="1" dirty="0" smtClean="0">
                <a:solidFill>
                  <a:schemeClr val="accent3"/>
                </a:solidFill>
              </a:rPr>
              <a:t>Develop training </a:t>
            </a:r>
          </a:p>
          <a:p>
            <a:pPr>
              <a:lnSpc>
                <a:spcPct val="90000"/>
              </a:lnSpc>
            </a:pPr>
            <a:endParaRPr lang="en-GB" dirty="0" smtClean="0"/>
          </a:p>
          <a:p>
            <a:pPr>
              <a:lnSpc>
                <a:spcPct val="90000"/>
              </a:lnSpc>
            </a:pPr>
            <a:r>
              <a:rPr lang="en-GB" dirty="0" smtClean="0"/>
              <a:t>Develop university </a:t>
            </a:r>
            <a:r>
              <a:rPr lang="en-GB" dirty="0" smtClean="0"/>
              <a:t>policy along with services to </a:t>
            </a:r>
            <a:r>
              <a:rPr lang="en-GB" dirty="0" smtClean="0"/>
              <a:t>support </a:t>
            </a:r>
            <a:r>
              <a:rPr lang="en-GB" dirty="0" smtClean="0"/>
              <a:t>our researchers</a:t>
            </a:r>
            <a:endParaRPr lang="en-US" dirty="0" smtClean="0"/>
          </a:p>
        </p:txBody>
      </p:sp>
      <p:sp>
        <p:nvSpPr>
          <p:cNvPr id="5" name="Slide Number Placeholder 4"/>
          <p:cNvSpPr>
            <a:spLocks noGrp="1"/>
          </p:cNvSpPr>
          <p:nvPr>
            <p:ph type="sldNum" sz="quarter" idx="12"/>
          </p:nvPr>
        </p:nvSpPr>
        <p:spPr/>
        <p:txBody>
          <a:bodyPr/>
          <a:lstStyle/>
          <a:p>
            <a:pPr>
              <a:defRPr/>
            </a:pPr>
            <a:fld id="{5752AE30-B192-400D-9AA6-5458FE99DD84}" type="slidenum">
              <a:rPr lang="en-GB" smtClean="0"/>
              <a:pPr>
                <a:defRPr/>
              </a:pPr>
              <a:t>9</a:t>
            </a:fld>
            <a:endParaRPr lang="en-GB"/>
          </a:p>
        </p:txBody>
      </p:sp>
      <p:pic>
        <p:nvPicPr>
          <p:cNvPr id="8" name="Picture 7" descr="iStock_000006030817Small[1].jpg"/>
          <p:cNvPicPr>
            <a:picLocks noChangeAspect="1"/>
          </p:cNvPicPr>
          <p:nvPr/>
        </p:nvPicPr>
        <p:blipFill>
          <a:blip r:embed="rId2" cstate="print"/>
          <a:stretch>
            <a:fillRect/>
          </a:stretch>
        </p:blipFill>
        <p:spPr>
          <a:xfrm>
            <a:off x="395536" y="2780928"/>
            <a:ext cx="3611893" cy="2708920"/>
          </a:xfrm>
          <a:prstGeom prst="rect">
            <a:avLst/>
          </a:prstGeo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490</TotalTime>
  <Words>1005</Words>
  <Application>Microsoft Office PowerPoint</Application>
  <PresentationFormat>On-screen Show (4:3)</PresentationFormat>
  <Paragraphs>152</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Metro</vt:lpstr>
      <vt:lpstr>Research Data mantra (management training) Online course launch</vt:lpstr>
      <vt:lpstr>Overview</vt:lpstr>
      <vt:lpstr>Context of the MANTRA Project</vt:lpstr>
      <vt:lpstr>Slide 4</vt:lpstr>
      <vt:lpstr>Data Library service at UoE: Research data support within IS</vt:lpstr>
      <vt:lpstr>Data repository service</vt:lpstr>
      <vt:lpstr>DataShare project findings - e.g. barriers to deposit</vt:lpstr>
      <vt:lpstr>Findings from 5 Data Audit Framework case studies in UoE</vt:lpstr>
      <vt:lpstr>Responses to past project findings</vt:lpstr>
      <vt:lpstr>Web guidance</vt:lpstr>
      <vt:lpstr>Training: MANTRA for Change</vt:lpstr>
      <vt:lpstr>Research Data MANTRA (MANagement TRAining)</vt:lpstr>
      <vt:lpstr>Online learning materials</vt:lpstr>
      <vt:lpstr>Data handling software practicals</vt:lpstr>
      <vt:lpstr>Selling Research Data Mgmt as a Transferrable Skill</vt:lpstr>
      <vt:lpstr>Stepping back</vt:lpstr>
      <vt:lpstr>Critical success factors</vt:lpstr>
      <vt:lpstr>University Research Data Management Policy</vt:lpstr>
      <vt:lpstr>Events influencing the policy</vt:lpstr>
      <vt:lpstr>The 10 Policy Principles</vt:lpstr>
      <vt:lpstr>The 10 Policy Principles</vt:lpstr>
      <vt:lpstr>Links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MANTRA FOR CHANGE</dc:title>
  <dc:creator>Robin Rice</dc:creator>
  <cp:lastModifiedBy>Robin Rice</cp:lastModifiedBy>
  <cp:revision>57</cp:revision>
  <dcterms:created xsi:type="dcterms:W3CDTF">2011-05-25T19:16:25Z</dcterms:created>
  <dcterms:modified xsi:type="dcterms:W3CDTF">2011-10-09T12:35:08Z</dcterms:modified>
</cp:coreProperties>
</file>