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00" r:id="rId2"/>
    <p:sldId id="287" r:id="rId3"/>
    <p:sldId id="318" r:id="rId4"/>
    <p:sldId id="319" r:id="rId5"/>
    <p:sldId id="317" r:id="rId6"/>
    <p:sldId id="303" r:id="rId7"/>
    <p:sldId id="320" r:id="rId8"/>
    <p:sldId id="321" r:id="rId9"/>
    <p:sldId id="322" r:id="rId10"/>
    <p:sldId id="323" r:id="rId11"/>
    <p:sldId id="297" r:id="rId12"/>
    <p:sldId id="290" r:id="rId13"/>
    <p:sldId id="324" r:id="rId14"/>
    <p:sldId id="325" r:id="rId15"/>
    <p:sldId id="327" r:id="rId16"/>
    <p:sldId id="328" r:id="rId17"/>
    <p:sldId id="330" r:id="rId18"/>
    <p:sldId id="331" r:id="rId19"/>
    <p:sldId id="333" r:id="rId20"/>
    <p:sldId id="334" r:id="rId21"/>
    <p:sldId id="335" r:id="rId22"/>
    <p:sldId id="332" r:id="rId23"/>
    <p:sldId id="336" r:id="rId24"/>
    <p:sldId id="311" r:id="rId25"/>
    <p:sldId id="305" r:id="rId26"/>
    <p:sldId id="308" r:id="rId27"/>
    <p:sldId id="309" r:id="rId28"/>
    <p:sldId id="312" r:id="rId29"/>
    <p:sldId id="313" r:id="rId30"/>
    <p:sldId id="314" r:id="rId31"/>
    <p:sldId id="337" r:id="rId32"/>
    <p:sldId id="326" r:id="rId33"/>
  </p:sldIdLst>
  <p:sldSz cx="9144000" cy="6858000" type="screen4x3"/>
  <p:notesSz cx="6807200" cy="99393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85155" autoAdjust="0"/>
  </p:normalViewPr>
  <p:slideViewPr>
    <p:cSldViewPr>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90FC447-C45B-42D6-AFC9-6D0BCF855E8C}" type="datetimeFigureOut">
              <a:rPr lang="en-GB" smtClean="0"/>
              <a:t>19/09/2016</a:t>
            </a:fld>
            <a:endParaRPr lang="en-GB"/>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44EA402-DBAE-4B15-94FA-555066F2F3FD}" type="slidenum">
              <a:rPr lang="en-GB" smtClean="0"/>
              <a:t>‹#›</a:t>
            </a:fld>
            <a:endParaRPr lang="en-GB"/>
          </a:p>
        </p:txBody>
      </p:sp>
    </p:spTree>
    <p:extLst>
      <p:ext uri="{BB962C8B-B14F-4D97-AF65-F5344CB8AC3E}">
        <p14:creationId xmlns:p14="http://schemas.microsoft.com/office/powerpoint/2010/main" val="102886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ADB4F4-F433-4AAB-95A2-3A15C7FFCE40}" type="slidenum">
              <a:rPr lang="en-GB"/>
              <a:pPr/>
              <a:t>‹#›</a:t>
            </a:fld>
            <a:endParaRPr lang="en-GB"/>
          </a:p>
        </p:txBody>
      </p:sp>
    </p:spTree>
    <p:extLst>
      <p:ext uri="{BB962C8B-B14F-4D97-AF65-F5344CB8AC3E}">
        <p14:creationId xmlns:p14="http://schemas.microsoft.com/office/powerpoint/2010/main" val="2196284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d.ac.uk/is/inter-librar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d.ac.uk/is/RAB"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ls.u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sconul.ac.uk/"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ADB4F4-F433-4AAB-95A2-3A15C7FFCE40}" type="slidenum">
              <a:rPr lang="en-GB" smtClean="0"/>
              <a:pPr/>
              <a:t>1</a:t>
            </a:fld>
            <a:endParaRPr lang="en-GB"/>
          </a:p>
        </p:txBody>
      </p:sp>
    </p:spTree>
    <p:extLst>
      <p:ext uri="{BB962C8B-B14F-4D97-AF65-F5344CB8AC3E}">
        <p14:creationId xmlns:p14="http://schemas.microsoft.com/office/powerpoint/2010/main" val="133318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FC88046B-5418-4FDF-A719-8639530FDC7B}" type="slidenum">
              <a:rPr lang="en-GB" altLang="en-US" smtClean="0"/>
              <a:pPr/>
              <a:t>10</a:t>
            </a:fld>
            <a:endParaRPr lang="en-GB" altLang="en-US" smtClean="0"/>
          </a:p>
        </p:txBody>
      </p:sp>
    </p:spTree>
    <p:extLst>
      <p:ext uri="{BB962C8B-B14F-4D97-AF65-F5344CB8AC3E}">
        <p14:creationId xmlns:p14="http://schemas.microsoft.com/office/powerpoint/2010/main" val="348752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ADB4F4-F433-4AAB-95A2-3A15C7FFCE40}" type="slidenum">
              <a:rPr lang="en-GB" smtClean="0"/>
              <a:pPr/>
              <a:t>11</a:t>
            </a:fld>
            <a:endParaRPr lang="en-GB"/>
          </a:p>
        </p:txBody>
      </p:sp>
    </p:spTree>
    <p:extLst>
      <p:ext uri="{BB962C8B-B14F-4D97-AF65-F5344CB8AC3E}">
        <p14:creationId xmlns:p14="http://schemas.microsoft.com/office/powerpoint/2010/main" val="389758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CD72B-3FCD-459E-9850-A68CF5F39769}" type="slidenum">
              <a:rPr lang="en-GB"/>
              <a:pPr/>
              <a:t>12</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sz="1400" dirty="0" smtClean="0"/>
              <a:t>Discover key printed and digital resources for Social and Political Sciences through the Subject Guide</a:t>
            </a:r>
            <a:r>
              <a:rPr lang="en-GB" sz="1400" baseline="0" dirty="0" smtClean="0"/>
              <a:t> for each area – from African Studies through to Science, Technology &amp; Innovation Studies</a:t>
            </a:r>
            <a:endParaRPr lang="en-GB" sz="1400" dirty="0"/>
          </a:p>
        </p:txBody>
      </p:sp>
    </p:spTree>
    <p:extLst>
      <p:ext uri="{BB962C8B-B14F-4D97-AF65-F5344CB8AC3E}">
        <p14:creationId xmlns:p14="http://schemas.microsoft.com/office/powerpoint/2010/main" val="53403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23376D6C-5B94-4ED5-9255-31970FBFEF6E}" type="slidenum">
              <a:rPr lang="en-GB" altLang="en-US" smtClean="0"/>
              <a:pPr/>
              <a:t>13</a:t>
            </a:fld>
            <a:endParaRPr lang="en-GB" altLang="en-US" smtClean="0"/>
          </a:p>
        </p:txBody>
      </p:sp>
    </p:spTree>
    <p:extLst>
      <p:ext uri="{BB962C8B-B14F-4D97-AF65-F5344CB8AC3E}">
        <p14:creationId xmlns:p14="http://schemas.microsoft.com/office/powerpoint/2010/main" val="268319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altLang="en-US" smtClean="0"/>
              <a:t>Google Scholar is a free search tool which allows you to access academic literature available on the Web. You can set it up to enable access to online journal articles that the University library subscribes to as well. </a:t>
            </a:r>
          </a:p>
          <a:p>
            <a:r>
              <a:rPr lang="en-GB" altLang="en-US" smtClean="0"/>
              <a:t>Once you complete these steps you will see that your search results will contain on the right hand side of the result page, a ‘</a:t>
            </a:r>
            <a:r>
              <a:rPr lang="en-GB" altLang="en-US" b="1" smtClean="0"/>
              <a:t>findit@:Edinburgh’</a:t>
            </a:r>
            <a:r>
              <a:rPr lang="en-GB" altLang="en-US" smtClean="0"/>
              <a:t> link. When you click on this link you will be able to access the online full text articles if we have subscription to them.</a:t>
            </a:r>
          </a:p>
          <a:p>
            <a:r>
              <a:rPr lang="en-GB" altLang="en-US" b="1" u="sng" smtClean="0"/>
              <a:t>Searching in Google Scholar</a:t>
            </a:r>
            <a:endParaRPr lang="en-GB" altLang="en-US" smtClean="0"/>
          </a:p>
          <a:p>
            <a:r>
              <a:rPr lang="en-GB" altLang="en-US" smtClean="0"/>
              <a:t>Find the </a:t>
            </a:r>
            <a:r>
              <a:rPr lang="en-GB" altLang="en-US" b="1" smtClean="0"/>
              <a:t>advanced search menu</a:t>
            </a:r>
            <a:r>
              <a:rPr lang="en-GB" altLang="en-US" smtClean="0"/>
              <a:t> by clicking on the </a:t>
            </a:r>
            <a:r>
              <a:rPr lang="en-GB" altLang="en-US" b="1" u="sng" smtClean="0"/>
              <a:t>small triangle</a:t>
            </a:r>
            <a:r>
              <a:rPr lang="en-GB" altLang="en-US" u="sng" smtClean="0"/>
              <a:t> </a:t>
            </a:r>
            <a:r>
              <a:rPr lang="en-GB" altLang="en-US" smtClean="0"/>
              <a:t>in the search box then fill the menu</a:t>
            </a:r>
          </a:p>
          <a:p>
            <a:endParaRPr lang="en-GB" altLang="en-US" smtClean="0"/>
          </a:p>
        </p:txBody>
      </p:sp>
      <p:sp>
        <p:nvSpPr>
          <p:cNvPr id="50180"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0FE37C-3124-46DA-99C4-2EDFD4D71722}" type="slidenum">
              <a:rPr lang="en-GB" altLang="en-US" smtClean="0">
                <a:latin typeface="Arial" panose="020B0604020202020204" pitchFamily="34" charset="0"/>
                <a:ea typeface="ヒラギノ角ゴ Pro W3" pitchFamily="-64" charset="-128"/>
              </a:rPr>
              <a:pPr>
                <a:spcBef>
                  <a:spcPct val="0"/>
                </a:spcBef>
              </a:pPr>
              <a:t>14</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311727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marL="171450" indent="-171450">
              <a:buFont typeface="Wingdings" panose="05000000000000000000" pitchFamily="2" charset="2"/>
              <a:buChar char="§"/>
            </a:pPr>
            <a:r>
              <a:rPr lang="en-GB" altLang="en-US" sz="1800" dirty="0" smtClean="0"/>
              <a:t>Choose your starting point</a:t>
            </a:r>
            <a:r>
              <a:rPr lang="en-GB" altLang="en-US" sz="1800" baseline="0" dirty="0" smtClean="0"/>
              <a:t> (s)</a:t>
            </a:r>
            <a:endParaRPr lang="en-GB" altLang="en-US" sz="1800" dirty="0" smtClean="0"/>
          </a:p>
          <a:p>
            <a:pPr marL="171450" indent="-171450">
              <a:buFont typeface="Wingdings" panose="05000000000000000000" pitchFamily="2" charset="2"/>
              <a:buChar char="§"/>
            </a:pPr>
            <a:r>
              <a:rPr lang="en-GB" altLang="en-US" sz="1800" dirty="0" smtClean="0"/>
              <a:t>Some of you may, of course, be already using them.  </a:t>
            </a:r>
          </a:p>
          <a:p>
            <a:pPr marL="171450" indent="-171450">
              <a:buFont typeface="Wingdings" panose="05000000000000000000" pitchFamily="2" charset="2"/>
              <a:buChar char="§"/>
            </a:pPr>
            <a:r>
              <a:rPr lang="en-GB" altLang="en-US" sz="1800" dirty="0" smtClean="0"/>
              <a:t>Some of you may be using Google Scholar, find it easy to use with very good results indeed.  So, why use a bibliographic database?</a:t>
            </a:r>
          </a:p>
        </p:txBody>
      </p:sp>
      <p:sp>
        <p:nvSpPr>
          <p:cNvPr id="52228"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9300" indent="-287338"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2525"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900"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4863"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320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892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464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036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2022E9B-C6C4-4AD4-A569-08EC57293667}" type="slidenum">
              <a:rPr lang="en-GB" altLang="en-US" smtClean="0">
                <a:latin typeface="Arial" panose="020B0604020202020204" pitchFamily="34" charset="0"/>
                <a:ea typeface="ヒラギノ角ゴ Pro W3" pitchFamily="-64" charset="-128"/>
              </a:rPr>
              <a:pPr>
                <a:spcBef>
                  <a:spcPct val="0"/>
                </a:spcBef>
              </a:pPr>
              <a:t>15</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360596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a:buFont typeface="Wingdings" panose="05000000000000000000" pitchFamily="2" charset="2"/>
              <a:buNone/>
            </a:pPr>
            <a:r>
              <a:rPr lang="en-GB" altLang="en-US" sz="1800" dirty="0" smtClean="0"/>
              <a:t>It all starts</a:t>
            </a:r>
            <a:r>
              <a:rPr lang="en-GB" altLang="en-US" sz="1800" baseline="0" dirty="0" smtClean="0"/>
              <a:t> with the question!</a:t>
            </a:r>
          </a:p>
          <a:p>
            <a:pPr>
              <a:buFont typeface="Wingdings" panose="05000000000000000000" pitchFamily="2" charset="2"/>
              <a:buNone/>
            </a:pPr>
            <a:r>
              <a:rPr lang="en-GB" altLang="en-US" sz="1800" baseline="0" dirty="0" smtClean="0"/>
              <a:t>Then think about your keywords</a:t>
            </a:r>
            <a:endParaRPr lang="en-GB" altLang="en-US" sz="1800" dirty="0" smtClean="0"/>
          </a:p>
        </p:txBody>
      </p:sp>
      <p:sp>
        <p:nvSpPr>
          <p:cNvPr id="54276"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1C2A28-607E-42DE-92B4-A7C1EACAFC05}" type="slidenum">
              <a:rPr lang="en-GB" altLang="en-US" smtClean="0">
                <a:latin typeface="Arial" panose="020B0604020202020204" pitchFamily="34" charset="0"/>
                <a:ea typeface="ヒラギノ角ゴ Pro W3" pitchFamily="-64" charset="-128"/>
              </a:rPr>
              <a:pPr>
                <a:spcBef>
                  <a:spcPct val="0"/>
                </a:spcBef>
              </a:pPr>
              <a:t>16</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240829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670B8439-7ADE-464D-A3E8-FCC219FC9EB8}" type="slidenum">
              <a:rPr lang="en-GB" altLang="en-US" smtClean="0"/>
              <a:pPr/>
              <a:t>17</a:t>
            </a:fld>
            <a:endParaRPr lang="en-GB" altLang="en-US" smtClean="0"/>
          </a:p>
        </p:txBody>
      </p:sp>
    </p:spTree>
    <p:extLst>
      <p:ext uri="{BB962C8B-B14F-4D97-AF65-F5344CB8AC3E}">
        <p14:creationId xmlns:p14="http://schemas.microsoft.com/office/powerpoint/2010/main" val="331161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GB" altLang="en-US" sz="1800" smtClean="0"/>
          </a:p>
        </p:txBody>
      </p:sp>
      <p:sp>
        <p:nvSpPr>
          <p:cNvPr id="60420" name="Slide Number Placeholder 3"/>
          <p:cNvSpPr>
            <a:spLocks noGrp="1"/>
          </p:cNvSpPr>
          <p:nvPr>
            <p:ph type="sldNum" sz="quarter" idx="5"/>
          </p:nvPr>
        </p:nvSpPr>
        <p:spPr>
          <a:noFill/>
        </p:spPr>
        <p:txBody>
          <a:bodyPr/>
          <a:lstStyle>
            <a:lvl1pPr defTabSz="4492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5013" indent="-280988" defTabSz="4492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0300" indent="-225425" defTabSz="4492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2738" indent="-225425" defTabSz="4492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6763" indent="-225425" defTabSz="4492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3963" indent="-225425" defTabSz="4492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51163" indent="-225425" defTabSz="4492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8363" indent="-225425" defTabSz="4492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65563" indent="-225425" defTabSz="4492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738BEB7-321A-4A71-A8F5-B6B02EE7B2E6}" type="slidenum">
              <a:rPr lang="en-GB" altLang="en-US" smtClean="0">
                <a:latin typeface="Arial" panose="020B0604020202020204" pitchFamily="34" charset="0"/>
                <a:ea typeface="ヒラギノ角ゴ Pro W3" pitchFamily="-64" charset="-128"/>
              </a:rPr>
              <a:pPr>
                <a:spcBef>
                  <a:spcPct val="0"/>
                </a:spcBef>
              </a:pPr>
              <a:t>18</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2129394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smtClean="0"/>
              <a:t>Focus in on relevant databases by looking at the sources your search results are coming from. Is there a database that’s particularly relevant to you?</a:t>
            </a:r>
          </a:p>
          <a:p>
            <a:r>
              <a:rPr lang="en-US" altLang="en-US" dirty="0" smtClean="0"/>
              <a:t>Spread the net wider for your searching by clicking</a:t>
            </a:r>
            <a:r>
              <a:rPr lang="en-US" altLang="en-US" baseline="0" dirty="0" smtClean="0"/>
              <a:t> on ‘ Expand results beyond library collections’</a:t>
            </a:r>
            <a:endParaRPr lang="en-US" altLang="en-US" dirty="0" smtClean="0"/>
          </a:p>
        </p:txBody>
      </p:sp>
      <p:sp>
        <p:nvSpPr>
          <p:cNvPr id="64516"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B433A9-A661-434A-95A7-EDBCC8A45421}" type="slidenum">
              <a:rPr lang="en-GB" altLang="en-US" smtClean="0">
                <a:latin typeface="Arial" panose="020B0604020202020204" pitchFamily="34" charset="0"/>
                <a:ea typeface="ヒラギノ角ゴ Pro W3" pitchFamily="-64" charset="-128"/>
              </a:rPr>
              <a:pPr>
                <a:spcBef>
                  <a:spcPct val="0"/>
                </a:spcBef>
              </a:pPr>
              <a:t>19</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131166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CD72B-3FCD-459E-9850-A68CF5F39769}" type="slidenum">
              <a:rPr lang="en-GB"/>
              <a:pPr/>
              <a:t>2</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sz="1400" i="1" dirty="0" smtClean="0"/>
              <a:t>This presentation is a broad overview of library collections and services there to support you during</a:t>
            </a:r>
            <a:r>
              <a:rPr lang="en-GB" sz="1400" i="1" baseline="0" dirty="0" smtClean="0"/>
              <a:t> your studies with the School of Social &amp; Political Science. I’m focusing on things that former students have told us they thought were important in their feedback.</a:t>
            </a:r>
          </a:p>
          <a:p>
            <a:r>
              <a:rPr lang="en-GB" sz="1400" i="1" baseline="0" dirty="0" smtClean="0"/>
              <a:t>We’ll be looking at </a:t>
            </a:r>
            <a:endParaRPr lang="en-GB" sz="1400" i="1" dirty="0" smtClean="0"/>
          </a:p>
          <a:p>
            <a:pPr marL="285750" indent="-285750">
              <a:buFont typeface="Arial" panose="020B0604020202020204" pitchFamily="34" charset="0"/>
              <a:buChar char="•"/>
            </a:pPr>
            <a:r>
              <a:rPr lang="en-GB" sz="1400" i="1" dirty="0" smtClean="0"/>
              <a:t>Using Edinburgh University Library – basics you need to know</a:t>
            </a:r>
          </a:p>
          <a:p>
            <a:pPr marL="285750" indent="-285750">
              <a:buFont typeface="Arial" panose="020B0604020202020204" pitchFamily="34" charset="0"/>
              <a:buChar char="•"/>
            </a:pPr>
            <a:r>
              <a:rPr lang="en-GB" sz="1400" i="1" dirty="0" smtClean="0"/>
              <a:t>Library collections – at the Main Library </a:t>
            </a:r>
            <a:r>
              <a:rPr lang="en-GB" sz="1400" i="1" dirty="0" err="1" smtClean="0"/>
              <a:t>Library</a:t>
            </a:r>
            <a:r>
              <a:rPr lang="en-GB" sz="1400" i="1" dirty="0" smtClean="0"/>
              <a:t> and elsewhere</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i="1" dirty="0" smtClean="0"/>
              <a:t>Library discovery tools – </a:t>
            </a:r>
            <a:r>
              <a:rPr lang="en-GB" sz="1400" i="1" dirty="0" err="1" smtClean="0"/>
              <a:t>DiscoverEd</a:t>
            </a:r>
            <a:r>
              <a:rPr lang="en-GB" sz="1400" i="1" dirty="0" smtClean="0"/>
              <a:t>, databases and more</a:t>
            </a:r>
          </a:p>
          <a:p>
            <a:pPr marL="285750" indent="-285750">
              <a:buFont typeface="Arial" panose="020B0604020202020204" pitchFamily="34" charset="0"/>
              <a:buChar char="•"/>
            </a:pPr>
            <a:r>
              <a:rPr lang="en-GB" sz="1400" i="1" dirty="0" smtClean="0"/>
              <a:t>Library support for your study – from scanning to study spaces</a:t>
            </a:r>
          </a:p>
          <a:p>
            <a:endParaRPr lang="en-GB" sz="1400" dirty="0" smtClean="0"/>
          </a:p>
          <a:p>
            <a:endParaRPr lang="en-GB" sz="1400" dirty="0" smtClean="0"/>
          </a:p>
          <a:p>
            <a:endParaRPr lang="en-GB" sz="1400" dirty="0" smtClean="0"/>
          </a:p>
        </p:txBody>
      </p:sp>
    </p:spTree>
    <p:extLst>
      <p:ext uri="{BB962C8B-B14F-4D97-AF65-F5344CB8AC3E}">
        <p14:creationId xmlns:p14="http://schemas.microsoft.com/office/powerpoint/2010/main" val="198912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lvl="1"/>
            <a:r>
              <a:rPr lang="en-GB" altLang="en-US" smtClean="0"/>
              <a:t>Searching across multiple databases Library databases (EBSCO, ProQuest)</a:t>
            </a:r>
          </a:p>
          <a:p>
            <a:r>
              <a:rPr lang="en-GB" altLang="en-US" smtClean="0"/>
              <a:t>e.g. EBSCO – Child Development  &amp; Adolescent Studies, SocIndex</a:t>
            </a:r>
          </a:p>
          <a:p>
            <a:endParaRPr lang="en-GB" altLang="en-US" smtClean="0"/>
          </a:p>
        </p:txBody>
      </p:sp>
      <p:sp>
        <p:nvSpPr>
          <p:cNvPr id="66564"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5EF2B8C-FA89-4E48-90DD-F61AD72342F8}" type="slidenum">
              <a:rPr lang="en-GB" altLang="en-US" smtClean="0">
                <a:latin typeface="Arial" panose="020B0604020202020204" pitchFamily="34" charset="0"/>
                <a:ea typeface="ヒラギノ角ゴ Pro W3" pitchFamily="-64" charset="-128"/>
              </a:rPr>
              <a:pPr>
                <a:spcBef>
                  <a:spcPct val="0"/>
                </a:spcBef>
              </a:pPr>
              <a:t>20</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397676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buFontTx/>
              <a:buAutoNum type="arabicPeriod"/>
              <a:defRPr/>
            </a:pPr>
            <a:r>
              <a:rPr lang="en-GB" dirty="0" smtClean="0"/>
              <a:t>Thesaurus searching. </a:t>
            </a:r>
          </a:p>
          <a:p>
            <a:pPr>
              <a:defRPr/>
            </a:pPr>
            <a:r>
              <a:rPr lang="en-GB" dirty="0" smtClean="0"/>
              <a:t>This lets you explore the language of your subject area and discover how experts have described your topic</a:t>
            </a:r>
          </a:p>
          <a:p>
            <a:pPr>
              <a:defRPr/>
            </a:pPr>
            <a:r>
              <a:rPr lang="en-GB" dirty="0" smtClean="0"/>
              <a:t>It’s particularly useful in medical and health related database which may have internationally agreed thesaurus terms or subject headings</a:t>
            </a:r>
          </a:p>
          <a:p>
            <a:pPr>
              <a:defRPr/>
            </a:pPr>
            <a:endParaRPr lang="en-GB" dirty="0" smtClean="0"/>
          </a:p>
          <a:p>
            <a:pPr>
              <a:defRPr/>
            </a:pPr>
            <a:r>
              <a:rPr lang="en-GB" dirty="0" smtClean="0"/>
              <a:t>2. In Web of Science (</a:t>
            </a:r>
            <a:r>
              <a:rPr lang="en-GB" dirty="0" err="1" smtClean="0"/>
              <a:t>WoS</a:t>
            </a:r>
            <a:r>
              <a:rPr lang="en-GB" dirty="0" smtClean="0"/>
              <a:t>) it is possible to find records of articles which post-date a useful article and cite (refer to) it. You can follow the citation trail – see who was cited in your article and who cited it.  Moreover, unlike other databases which do this, the useful article does not have to have a record in the database. This large and authoritative database includes Social Sciences Citation index.</a:t>
            </a:r>
          </a:p>
          <a:p>
            <a:pPr>
              <a:defRPr/>
            </a:pPr>
            <a:r>
              <a:rPr lang="en-GB" dirty="0" smtClean="0"/>
              <a:t>Google Scholar also identifies other articles that have cited the reference you are looking at and allows citation search.</a:t>
            </a:r>
          </a:p>
          <a:p>
            <a:pPr>
              <a:defRPr/>
            </a:pPr>
            <a:endParaRPr lang="en-GB" dirty="0" smtClean="0"/>
          </a:p>
          <a:p>
            <a:pPr>
              <a:defRPr/>
            </a:pPr>
            <a:r>
              <a:rPr lang="en-GB" dirty="0" smtClean="0"/>
              <a:t>.</a:t>
            </a:r>
          </a:p>
          <a:p>
            <a:pPr>
              <a:defRPr/>
            </a:pPr>
            <a:endParaRPr lang="en-GB" dirty="0"/>
          </a:p>
        </p:txBody>
      </p:sp>
      <p:sp>
        <p:nvSpPr>
          <p:cNvPr id="68612"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9EF9FE70-0915-4F35-9EEB-7ECC9D59B403}" type="slidenum">
              <a:rPr lang="en-GB" altLang="en-US" smtClean="0"/>
              <a:pPr/>
              <a:t>21</a:t>
            </a:fld>
            <a:endParaRPr lang="en-GB" altLang="en-US" smtClean="0"/>
          </a:p>
        </p:txBody>
      </p:sp>
    </p:spTree>
    <p:extLst>
      <p:ext uri="{BB962C8B-B14F-4D97-AF65-F5344CB8AC3E}">
        <p14:creationId xmlns:p14="http://schemas.microsoft.com/office/powerpoint/2010/main" val="2737337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marL="171450" indent="-171450">
              <a:buFont typeface="Wingdings" panose="05000000000000000000" pitchFamily="2" charset="2"/>
              <a:buChar char="§"/>
            </a:pPr>
            <a:endParaRPr lang="en-GB" altLang="en-US" sz="1800" smtClean="0"/>
          </a:p>
        </p:txBody>
      </p:sp>
      <p:sp>
        <p:nvSpPr>
          <p:cNvPr id="62468"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9300" indent="-287338" defTabSz="458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2525"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900"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4863" indent="-230188" defTabSz="458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320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892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464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03663" indent="-230188" defTabSz="458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4E1AB4-B383-440B-AD38-D9E6C7FB5388}" type="slidenum">
              <a:rPr lang="en-GB" altLang="en-US" smtClean="0">
                <a:latin typeface="Arial" panose="020B0604020202020204" pitchFamily="34" charset="0"/>
                <a:ea typeface="ヒラギノ角ゴ Pro W3" pitchFamily="-64" charset="-128"/>
              </a:rPr>
              <a:pPr>
                <a:spcBef>
                  <a:spcPct val="0"/>
                </a:spcBef>
              </a:pPr>
              <a:t>22</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406265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marL="228600" indent="-228600">
              <a:buFontTx/>
              <a:buAutoNum type="arabicPeriod"/>
            </a:pPr>
            <a:r>
              <a:rPr lang="en-GB" altLang="en-US" smtClean="0"/>
              <a:t>DiscoverEd will allow you to save and view your search history, and also to combine saved searches. Make sure you sign in first , then you will be offered the option to Save Query. The dialog box allows you to just save the query, or save and alert – this means you’ll be emailed if material added to the database matches your query.</a:t>
            </a:r>
          </a:p>
          <a:p>
            <a:pPr marL="228600" indent="-228600">
              <a:buFontTx/>
              <a:buAutoNum type="arabicPeriod"/>
            </a:pPr>
            <a:r>
              <a:rPr lang="en-GB" altLang="en-US" smtClean="0"/>
              <a:t>This provides a valuable record of your methods for systematic literature searching.</a:t>
            </a:r>
          </a:p>
          <a:p>
            <a:pPr marL="228600" indent="-228600">
              <a:buFontTx/>
              <a:buAutoNum type="arabicPeriod"/>
            </a:pPr>
            <a:r>
              <a:rPr lang="en-GB" altLang="en-US" smtClean="0"/>
              <a:t>The same functionality is also available in large database providers such as EBSCO and ProQuest.</a:t>
            </a:r>
          </a:p>
        </p:txBody>
      </p:sp>
      <p:sp>
        <p:nvSpPr>
          <p:cNvPr id="70660"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1813F7B7-B00E-4577-BE0A-D3C65581948B}" type="slidenum">
              <a:rPr lang="en-GB" altLang="en-US" smtClean="0"/>
              <a:pPr/>
              <a:t>23</a:t>
            </a:fld>
            <a:endParaRPr lang="en-GB" altLang="en-US" smtClean="0"/>
          </a:p>
        </p:txBody>
      </p:sp>
    </p:spTree>
    <p:extLst>
      <p:ext uri="{BB962C8B-B14F-4D97-AF65-F5344CB8AC3E}">
        <p14:creationId xmlns:p14="http://schemas.microsoft.com/office/powerpoint/2010/main" val="362499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3600" b="1" dirty="0" smtClean="0"/>
              <a:t>Main Library</a:t>
            </a:r>
          </a:p>
          <a:p>
            <a:r>
              <a:rPr lang="en-GB" sz="3200" dirty="0" smtClean="0"/>
              <a:t>547 study spaces with computers</a:t>
            </a:r>
          </a:p>
          <a:p>
            <a:r>
              <a:rPr lang="en-GB" sz="3200" dirty="0" smtClean="0"/>
              <a:t>Group study pods</a:t>
            </a:r>
          </a:p>
          <a:p>
            <a:r>
              <a:rPr lang="en-GB" sz="3200" dirty="0" smtClean="0"/>
              <a:t>Floors 1-4 Quiet Study</a:t>
            </a:r>
          </a:p>
          <a:p>
            <a:r>
              <a:rPr lang="en-GB" sz="3200" dirty="0" smtClean="0"/>
              <a:t>Floor 5 Silent Study – dedicated PG area</a:t>
            </a:r>
          </a:p>
          <a:p>
            <a:r>
              <a:rPr lang="en-GB" sz="3200" dirty="0" smtClean="0"/>
              <a:t>Additional study spaces and group study areas on the Lower Ground Floor will be available autumn 2016</a:t>
            </a:r>
          </a:p>
          <a:p>
            <a:r>
              <a:rPr lang="en-GB" sz="3200" dirty="0" smtClean="0"/>
              <a:t>Accessible study</a:t>
            </a:r>
          </a:p>
          <a:p>
            <a:pPr lvl="1"/>
            <a:r>
              <a:rPr lang="en-GB" sz="3200" dirty="0" smtClean="0"/>
              <a:t>15 accessible study rooms on Floor 1 of the Main Library – arrange access with the Student Disability Service.</a:t>
            </a:r>
            <a:endParaRPr lang="en-GB" sz="3200" b="1" dirty="0" smtClean="0"/>
          </a:p>
          <a:p>
            <a:pPr lvl="1"/>
            <a:endParaRPr lang="en-GB" sz="3300" dirty="0" smtClean="0"/>
          </a:p>
          <a:p>
            <a:pPr lvl="1"/>
            <a:endParaRPr lang="en-GB" sz="3300" dirty="0" smtClean="0"/>
          </a:p>
          <a:p>
            <a:pPr marL="0" indent="0">
              <a:buNone/>
            </a:pPr>
            <a:endParaRPr lang="en-GB" b="1" dirty="0" smtClean="0"/>
          </a:p>
          <a:p>
            <a:endParaRPr lang="en-GB" dirty="0"/>
          </a:p>
        </p:txBody>
      </p:sp>
      <p:sp>
        <p:nvSpPr>
          <p:cNvPr id="4" name="Slide Number Placeholder 3"/>
          <p:cNvSpPr>
            <a:spLocks noGrp="1"/>
          </p:cNvSpPr>
          <p:nvPr>
            <p:ph type="sldNum" sz="quarter" idx="10"/>
          </p:nvPr>
        </p:nvSpPr>
        <p:spPr/>
        <p:txBody>
          <a:bodyPr/>
          <a:lstStyle/>
          <a:p>
            <a:fld id="{7CADB4F4-F433-4AAB-95A2-3A15C7FFCE40}" type="slidenum">
              <a:rPr lang="en-GB" smtClean="0"/>
              <a:pPr/>
              <a:t>24</a:t>
            </a:fld>
            <a:endParaRPr lang="en-GB"/>
          </a:p>
        </p:txBody>
      </p:sp>
    </p:spTree>
    <p:extLst>
      <p:ext uri="{BB962C8B-B14F-4D97-AF65-F5344CB8AC3E}">
        <p14:creationId xmlns:p14="http://schemas.microsoft.com/office/powerpoint/2010/main" val="2305259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07AA1-A33F-4DE0-AC73-B851B1BCFBAA}" type="slidenum">
              <a:rPr lang="en-GB"/>
              <a:pPr/>
              <a:t>25</a:t>
            </a:fld>
            <a:endParaRPr lang="en-GB"/>
          </a:p>
        </p:txBody>
      </p:sp>
      <p:sp>
        <p:nvSpPr>
          <p:cNvPr id="191490" name="Rectangle 2"/>
          <p:cNvSpPr>
            <a:spLocks noGrp="1" noRot="1" noChangeAspect="1" noChangeArrowheads="1" noTextEdit="1"/>
          </p:cNvSpPr>
          <p:nvPr>
            <p:ph type="sldImg"/>
          </p:nvPr>
        </p:nvSpPr>
        <p:spPr>
          <a:xfrm>
            <a:off x="1090613" y="869950"/>
            <a:ext cx="4629150" cy="3473450"/>
          </a:xfrm>
          <a:ln w="12699" cap="flat">
            <a:solidFill>
              <a:schemeClr val="tx1"/>
            </a:solidFill>
          </a:ln>
          <a:extLst>
            <a:ext uri="{909E8E84-426E-40DD-AFC4-6F175D3DCCD1}">
              <a14:hiddenFill xmlns:a14="http://schemas.microsoft.com/office/drawing/2010/main">
                <a:noFill/>
              </a14:hiddenFill>
            </a:ext>
          </a:extLst>
        </p:spPr>
      </p:sp>
      <p:sp>
        <p:nvSpPr>
          <p:cNvPr id="191491" name="Rectangle 3"/>
          <p:cNvSpPr>
            <a:spLocks noGrp="1" noChangeArrowheads="1"/>
          </p:cNvSpPr>
          <p:nvPr>
            <p:ph type="body" idx="1"/>
          </p:nvPr>
        </p:nvSpPr>
        <p:spPr>
          <a:xfrm>
            <a:off x="907412" y="4722156"/>
            <a:ext cx="4992378" cy="4186687"/>
          </a:xfrm>
          <a:ln/>
        </p:spPr>
        <p:txBody>
          <a:bodyPr lIns="92075" tIns="46038" rIns="92075" bIns="46038"/>
          <a:lstStyle/>
          <a:p>
            <a:pPr marL="88900" lvl="2" eaLnBrk="0" hangingPunct="0">
              <a:buClr>
                <a:schemeClr val="tx1"/>
              </a:buClr>
              <a:buSzPct val="150000"/>
            </a:pPr>
            <a:r>
              <a:rPr lang="en-GB" sz="3200" b="1" dirty="0" smtClean="0">
                <a:solidFill>
                  <a:srgbClr val="000000"/>
                </a:solidFill>
              </a:rPr>
              <a:t>Printing and copying</a:t>
            </a:r>
          </a:p>
          <a:p>
            <a:pPr marL="374650" lvl="2" indent="-285750" eaLnBrk="0" hangingPunct="0">
              <a:buClr>
                <a:schemeClr val="tx1"/>
              </a:buClr>
              <a:buSzPct val="150000"/>
              <a:buFont typeface="Arial" panose="020B0604020202020204" pitchFamily="34" charset="0"/>
              <a:buChar char="•"/>
            </a:pPr>
            <a:r>
              <a:rPr lang="en-GB" sz="2400" dirty="0" err="1" smtClean="0">
                <a:solidFill>
                  <a:srgbClr val="000000"/>
                </a:solidFill>
              </a:rPr>
              <a:t>cloudPrint</a:t>
            </a:r>
            <a:r>
              <a:rPr lang="en-GB" sz="2400" dirty="0" smtClean="0">
                <a:solidFill>
                  <a:srgbClr val="000000"/>
                </a:solidFill>
              </a:rPr>
              <a:t> from University managed desktop machines</a:t>
            </a:r>
          </a:p>
          <a:p>
            <a:pPr marL="374650" lvl="2" indent="-285750" eaLnBrk="0" hangingPunct="0">
              <a:buClr>
                <a:schemeClr val="tx1"/>
              </a:buClr>
              <a:buSzPct val="150000"/>
              <a:buFont typeface="Arial" panose="020B0604020202020204" pitchFamily="34" charset="0"/>
              <a:buChar char="•"/>
            </a:pPr>
            <a:r>
              <a:rPr lang="en-GB" sz="2400" dirty="0" err="1" smtClean="0"/>
              <a:t>everyonePrint</a:t>
            </a:r>
            <a:r>
              <a:rPr lang="en-GB" sz="2400" dirty="0" smtClean="0"/>
              <a:t> wireless printing from your laptop, tablet or mobile phone</a:t>
            </a:r>
          </a:p>
          <a:p>
            <a:pPr marL="374650" lvl="2" indent="-285750" eaLnBrk="0" hangingPunct="0">
              <a:buClr>
                <a:schemeClr val="tx1"/>
              </a:buClr>
              <a:buSzPct val="150000"/>
              <a:buFont typeface="Arial" panose="020B0604020202020204" pitchFamily="34" charset="0"/>
              <a:buChar char="•"/>
            </a:pPr>
            <a:r>
              <a:rPr lang="en-GB" sz="2400" dirty="0" smtClean="0"/>
              <a:t>New students get £4 credit loaded to printing account, add more via </a:t>
            </a:r>
            <a:r>
              <a:rPr lang="en-GB" sz="2400" dirty="0" err="1" smtClean="0"/>
              <a:t>MyEd</a:t>
            </a:r>
            <a:r>
              <a:rPr lang="en-GB" sz="2400" dirty="0" smtClean="0"/>
              <a:t> printing channel</a:t>
            </a:r>
          </a:p>
          <a:p>
            <a:pPr marL="374650" lvl="2" indent="-285750" eaLnBrk="0" hangingPunct="0">
              <a:buClr>
                <a:schemeClr val="tx1"/>
              </a:buClr>
              <a:buSzPct val="150000"/>
              <a:buFont typeface="Arial" panose="020B0604020202020204" pitchFamily="34" charset="0"/>
              <a:buChar char="•"/>
            </a:pPr>
            <a:r>
              <a:rPr lang="en-GB" sz="2400" dirty="0" smtClean="0">
                <a:solidFill>
                  <a:srgbClr val="000000"/>
                </a:solidFill>
              </a:rPr>
              <a:t>Charges start at 5p for </a:t>
            </a:r>
            <a:r>
              <a:rPr lang="en-GB" sz="2400" dirty="0" smtClean="0"/>
              <a:t>A4 black &amp; white single side </a:t>
            </a:r>
            <a:endParaRPr lang="en-GB" sz="3200" b="1" dirty="0" smtClean="0">
              <a:solidFill>
                <a:srgbClr val="000000"/>
              </a:solidFill>
            </a:endParaRPr>
          </a:p>
          <a:p>
            <a:pPr marL="88900" lvl="2" eaLnBrk="0" hangingPunct="0">
              <a:buClr>
                <a:schemeClr val="tx1"/>
              </a:buClr>
              <a:buSzPct val="150000"/>
            </a:pPr>
            <a:r>
              <a:rPr lang="en-GB" sz="4000" b="1" dirty="0" smtClean="0">
                <a:solidFill>
                  <a:srgbClr val="000000"/>
                </a:solidFill>
              </a:rPr>
              <a:t>Scanning</a:t>
            </a:r>
          </a:p>
          <a:p>
            <a:pPr marL="431800" lvl="2" indent="-342900" eaLnBrk="0" hangingPunct="0">
              <a:buClr>
                <a:schemeClr val="tx1"/>
              </a:buClr>
              <a:buSzPct val="150000"/>
              <a:buFont typeface="Arial" panose="020B0604020202020204" pitchFamily="34" charset="0"/>
              <a:buChar char="•"/>
            </a:pPr>
            <a:r>
              <a:rPr lang="en-GB" sz="3200" dirty="0" smtClean="0">
                <a:solidFill>
                  <a:srgbClr val="000000"/>
                </a:solidFill>
              </a:rPr>
              <a:t>Use Main Library Print &amp; Copy machines</a:t>
            </a:r>
          </a:p>
          <a:p>
            <a:pPr marL="431800" lvl="2" indent="-342900" eaLnBrk="0" hangingPunct="0">
              <a:buClr>
                <a:schemeClr val="tx1"/>
              </a:buClr>
              <a:buSzPct val="150000"/>
              <a:buFont typeface="Arial" panose="020B0604020202020204" pitchFamily="34" charset="0"/>
              <a:buChar char="•"/>
            </a:pPr>
            <a:r>
              <a:rPr lang="en-GB" sz="3200" dirty="0" smtClean="0"/>
              <a:t>Scan an image of a document and email it to yourself.</a:t>
            </a:r>
            <a:endParaRPr lang="en-GB" sz="3200" dirty="0" smtClean="0">
              <a:solidFill>
                <a:srgbClr val="000000"/>
              </a:solidFill>
            </a:endParaRPr>
          </a:p>
          <a:p>
            <a:pPr marL="431800" lvl="2" indent="-342900" eaLnBrk="0" hangingPunct="0">
              <a:buClr>
                <a:schemeClr val="tx1"/>
              </a:buClr>
              <a:buSzPct val="150000"/>
              <a:buFont typeface="Arial" panose="020B0604020202020204" pitchFamily="34" charset="0"/>
              <a:buChar char="•"/>
            </a:pPr>
            <a:r>
              <a:rPr lang="en-GB" sz="3200" dirty="0" smtClean="0">
                <a:solidFill>
                  <a:srgbClr val="000000"/>
                </a:solidFill>
              </a:rPr>
              <a:t>No charge for scanning</a:t>
            </a:r>
          </a:p>
          <a:p>
            <a:pPr marL="431800" lvl="2" indent="-342900" eaLnBrk="0" hangingPunct="0">
              <a:buClr>
                <a:schemeClr val="tx1"/>
              </a:buClr>
              <a:buSzPct val="150000"/>
              <a:buFont typeface="Arial" panose="020B0604020202020204" pitchFamily="34" charset="0"/>
              <a:buChar char="•"/>
            </a:pPr>
            <a:endParaRPr lang="en-GB" sz="3200" dirty="0" smtClean="0">
              <a:solidFill>
                <a:srgbClr val="000000"/>
              </a:solidFill>
            </a:endParaRPr>
          </a:p>
          <a:p>
            <a:pPr marL="88900" lvl="2" eaLnBrk="0" hangingPunct="0">
              <a:buClr>
                <a:schemeClr val="tx1"/>
              </a:buClr>
              <a:buSzPct val="150000"/>
            </a:pPr>
            <a:r>
              <a:rPr lang="en-GB" sz="3200" dirty="0" smtClean="0">
                <a:solidFill>
                  <a:srgbClr val="000000"/>
                </a:solidFill>
              </a:rPr>
              <a:t>Please note copyright regulations displayed above all print and copy machines!</a:t>
            </a:r>
          </a:p>
          <a:p>
            <a:pPr marL="431800" lvl="2" indent="-342900" eaLnBrk="0" hangingPunct="0">
              <a:buClr>
                <a:schemeClr val="tx1"/>
              </a:buClr>
              <a:buSzPct val="150000"/>
              <a:buFont typeface="Arial" panose="020B0604020202020204" pitchFamily="34" charset="0"/>
              <a:buChar char="•"/>
            </a:pPr>
            <a:endParaRPr lang="en-GB" sz="2400" dirty="0" smtClean="0">
              <a:solidFill>
                <a:srgbClr val="000000"/>
              </a:solidFill>
            </a:endParaRPr>
          </a:p>
          <a:p>
            <a:pPr marL="88900" lvl="2" eaLnBrk="0" hangingPunct="0">
              <a:buClr>
                <a:schemeClr val="tx1"/>
              </a:buClr>
              <a:buSzPct val="150000"/>
            </a:pPr>
            <a:r>
              <a:rPr lang="en-GB" sz="2400" dirty="0" smtClean="0">
                <a:solidFill>
                  <a:srgbClr val="000000"/>
                </a:solidFill>
              </a:rPr>
              <a:t>Please note copyright regulations displayed above all print and copy machines!</a:t>
            </a:r>
          </a:p>
          <a:p>
            <a:pPr marL="374650" lvl="2" indent="-285750" eaLnBrk="0" hangingPunct="0">
              <a:buClr>
                <a:schemeClr val="tx1"/>
              </a:buClr>
              <a:buSzPct val="150000"/>
              <a:buFont typeface="Arial" panose="020B0604020202020204" pitchFamily="34" charset="0"/>
              <a:buChar char="•"/>
            </a:pPr>
            <a:endParaRPr lang="en-GB" sz="2400" b="1" dirty="0" smtClean="0">
              <a:solidFill>
                <a:srgbClr val="000000"/>
              </a:solidFill>
            </a:endParaRPr>
          </a:p>
          <a:p>
            <a:pPr marL="374650" lvl="2" indent="-285750" eaLnBrk="0" hangingPunct="0">
              <a:buClr>
                <a:schemeClr val="tx1"/>
              </a:buClr>
              <a:buSzPct val="150000"/>
              <a:buFont typeface="Arial" panose="020B0604020202020204" pitchFamily="34" charset="0"/>
              <a:buChar char="•"/>
            </a:pPr>
            <a:endParaRPr lang="en-GB" sz="2400" b="1" dirty="0" smtClean="0">
              <a:solidFill>
                <a:srgbClr val="000000"/>
              </a:solidFill>
            </a:endParaRPr>
          </a:p>
          <a:p>
            <a:endParaRPr lang="en-GB" sz="1200" dirty="0" smtClean="0"/>
          </a:p>
        </p:txBody>
      </p:sp>
    </p:spTree>
    <p:extLst>
      <p:ext uri="{BB962C8B-B14F-4D97-AF65-F5344CB8AC3E}">
        <p14:creationId xmlns:p14="http://schemas.microsoft.com/office/powerpoint/2010/main" val="113186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algn="l" fontAlgn="auto">
              <a:spcAft>
                <a:spcPts val="0"/>
              </a:spcAft>
            </a:pPr>
            <a:r>
              <a:rPr lang="en-GB" altLang="en-US" sz="2400" b="1" dirty="0" smtClean="0">
                <a:ea typeface="ヒラギノ角ゴ Pro W3"/>
                <a:cs typeface="ヒラギノ角ゴ Pro W3"/>
              </a:rPr>
              <a:t>Inter-library loans (</a:t>
            </a:r>
            <a:r>
              <a:rPr lang="en-GB" altLang="en-US" sz="2400" b="1" dirty="0" err="1" smtClean="0">
                <a:ea typeface="ヒラギノ角ゴ Pro W3"/>
                <a:cs typeface="ヒラギノ角ゴ Pro W3"/>
              </a:rPr>
              <a:t>ILLiad</a:t>
            </a:r>
            <a:r>
              <a:rPr lang="en-GB" altLang="en-US" sz="2400" b="1" dirty="0" smtClean="0">
                <a:ea typeface="ヒラギノ角ゴ Pro W3"/>
                <a:cs typeface="ヒラギノ角ゴ Pro W3"/>
              </a:rPr>
              <a:t>)</a:t>
            </a:r>
            <a:r>
              <a:rPr lang="en-GB" altLang="en-US" sz="2400" dirty="0" smtClean="0">
                <a:ea typeface="ヒラギノ角ゴ Pro W3"/>
                <a:cs typeface="ヒラギノ角ゴ Pro W3"/>
              </a:rPr>
              <a:t/>
            </a:r>
            <a:br>
              <a:rPr lang="en-GB" altLang="en-US" sz="2400" dirty="0" smtClean="0">
                <a:ea typeface="ヒラギノ角ゴ Pro W3"/>
                <a:cs typeface="ヒラギノ角ゴ Pro W3"/>
              </a:rPr>
            </a:br>
            <a:r>
              <a:rPr lang="en-GB" altLang="en-US" sz="1800" dirty="0" smtClean="0">
                <a:ea typeface="ヒラギノ角ゴ Pro W3"/>
                <a:cs typeface="ヒラギノ角ゴ Pro W3"/>
              </a:rPr>
              <a:t>Borrow books or obtain digital copies of articles or book chapters from other libraries</a:t>
            </a:r>
          </a:p>
          <a:p>
            <a:pPr algn="l" fontAlgn="auto">
              <a:spcAft>
                <a:spcPts val="0"/>
              </a:spcAft>
            </a:pPr>
            <a:r>
              <a:rPr lang="en-GB" altLang="en-US" sz="1800" dirty="0" smtClean="0">
                <a:solidFill>
                  <a:srgbClr val="FF0000"/>
                </a:solidFill>
                <a:ea typeface="ヒラギノ角ゴ Pro W3"/>
                <a:cs typeface="ヒラギノ角ゴ Pro W3"/>
                <a:hlinkClick r:id="rId3"/>
              </a:rPr>
              <a:t>www.ed.ac.uk/is/inter-library</a:t>
            </a:r>
            <a:endParaRPr lang="en-GB" altLang="en-US" sz="1800" dirty="0" smtClean="0">
              <a:solidFill>
                <a:srgbClr val="FF0000"/>
              </a:solidFill>
              <a:ea typeface="ヒラギノ角ゴ Pro W3"/>
              <a:cs typeface="ヒラギノ角ゴ Pro W3"/>
            </a:endParaRPr>
          </a:p>
          <a:p>
            <a:pPr eaLnBrk="1" hangingPunct="1">
              <a:spcBef>
                <a:spcPct val="50000"/>
              </a:spcBef>
            </a:pPr>
            <a:r>
              <a:rPr lang="en-GB" altLang="en-US" sz="1800" dirty="0" smtClean="0">
                <a:solidFill>
                  <a:srgbClr val="000000"/>
                </a:solidFill>
                <a:latin typeface="Arial" panose="020B0604020202020204" pitchFamily="34" charset="0"/>
              </a:rPr>
              <a:t>First time registration on </a:t>
            </a:r>
            <a:r>
              <a:rPr lang="en-GB" altLang="en-US" sz="1800" dirty="0" err="1" smtClean="0">
                <a:solidFill>
                  <a:srgbClr val="000000"/>
                </a:solidFill>
                <a:latin typeface="Arial" panose="020B0604020202020204" pitchFamily="34" charset="0"/>
              </a:rPr>
              <a:t>ILLiad</a:t>
            </a:r>
            <a:r>
              <a:rPr lang="en-GB" altLang="en-US" sz="1800" dirty="0" smtClean="0">
                <a:solidFill>
                  <a:srgbClr val="000000"/>
                </a:solidFill>
                <a:latin typeface="Arial" panose="020B0604020202020204" pitchFamily="34" charset="0"/>
              </a:rPr>
              <a:t> system required</a:t>
            </a:r>
          </a:p>
          <a:p>
            <a:pPr eaLnBrk="1" hangingPunct="1">
              <a:spcBef>
                <a:spcPct val="50000"/>
              </a:spcBef>
            </a:pPr>
            <a:r>
              <a:rPr lang="en-GB" altLang="en-US" sz="1800" dirty="0" smtClean="0">
                <a:solidFill>
                  <a:srgbClr val="000000"/>
                </a:solidFill>
                <a:latin typeface="Arial" panose="020B0604020202020204" pitchFamily="34" charset="0"/>
              </a:rPr>
              <a:t>PGs have </a:t>
            </a:r>
            <a:r>
              <a:rPr lang="en-GB" altLang="en-US" sz="1800" b="1" dirty="0" smtClean="0">
                <a:solidFill>
                  <a:srgbClr val="000000"/>
                </a:solidFill>
                <a:latin typeface="Arial" panose="020B0604020202020204" pitchFamily="34" charset="0"/>
              </a:rPr>
              <a:t>30</a:t>
            </a:r>
            <a:r>
              <a:rPr lang="en-GB" altLang="en-US" sz="1800" dirty="0" smtClean="0">
                <a:solidFill>
                  <a:srgbClr val="000000"/>
                </a:solidFill>
                <a:latin typeface="Arial" panose="020B0604020202020204" pitchFamily="34" charset="0"/>
              </a:rPr>
              <a:t> free loans, photocopies or scans per year</a:t>
            </a:r>
          </a:p>
          <a:p>
            <a:pPr eaLnBrk="1" hangingPunct="1">
              <a:spcBef>
                <a:spcPct val="50000"/>
              </a:spcBef>
            </a:pPr>
            <a:r>
              <a:rPr lang="en-GB" altLang="en-US" sz="1800" dirty="0" smtClean="0">
                <a:solidFill>
                  <a:srgbClr val="000000"/>
                </a:solidFill>
                <a:latin typeface="Arial" panose="020B0604020202020204" pitchFamily="34" charset="0"/>
              </a:rPr>
              <a:t>£5.00 per item for any subsequent successful request</a:t>
            </a:r>
          </a:p>
          <a:p>
            <a:pPr marL="171450" indent="-171450">
              <a:buFont typeface="Wingdings" panose="05000000000000000000" pitchFamily="2" charset="2"/>
              <a:buChar char="§"/>
            </a:pPr>
            <a:endParaRPr lang="en-US" altLang="en-US" sz="1800" dirty="0" smtClean="0"/>
          </a:p>
        </p:txBody>
      </p:sp>
      <p:sp>
        <p:nvSpPr>
          <p:cNvPr id="30724" name="Slide Number Placeholder 3"/>
          <p:cNvSpPr>
            <a:spLocks noGrp="1"/>
          </p:cNvSpPr>
          <p:nvPr>
            <p:ph type="sldNum" sz="quarter" idx="5"/>
          </p:nvPr>
        </p:nvSpPr>
        <p:spPr>
          <a:noFill/>
        </p:spPr>
        <p:txBody>
          <a:bodyPr/>
          <a:lstStyle>
            <a:lvl1pPr defTabSz="458788">
              <a:spcBef>
                <a:spcPct val="30000"/>
              </a:spcBef>
              <a:defRPr sz="1200">
                <a:solidFill>
                  <a:schemeClr val="tx1"/>
                </a:solidFill>
                <a:latin typeface="Calibri" panose="020F0502020204030204" pitchFamily="34" charset="0"/>
              </a:defRPr>
            </a:lvl1pPr>
            <a:lvl2pPr marL="749300" indent="-287338" defTabSz="458788">
              <a:spcBef>
                <a:spcPct val="30000"/>
              </a:spcBef>
              <a:defRPr sz="1200">
                <a:solidFill>
                  <a:schemeClr val="tx1"/>
                </a:solidFill>
                <a:latin typeface="Calibri" panose="020F0502020204030204" pitchFamily="34" charset="0"/>
              </a:defRPr>
            </a:lvl2pPr>
            <a:lvl3pPr marL="1152525" indent="-230188" defTabSz="458788">
              <a:spcBef>
                <a:spcPct val="30000"/>
              </a:spcBef>
              <a:defRPr sz="1200">
                <a:solidFill>
                  <a:schemeClr val="tx1"/>
                </a:solidFill>
                <a:latin typeface="Calibri" panose="020F0502020204030204" pitchFamily="34" charset="0"/>
              </a:defRPr>
            </a:lvl3pPr>
            <a:lvl4pPr marL="1612900" indent="-230188" defTabSz="458788">
              <a:spcBef>
                <a:spcPct val="30000"/>
              </a:spcBef>
              <a:defRPr sz="1200">
                <a:solidFill>
                  <a:schemeClr val="tx1"/>
                </a:solidFill>
                <a:latin typeface="Calibri" panose="020F0502020204030204" pitchFamily="34" charset="0"/>
              </a:defRPr>
            </a:lvl4pPr>
            <a:lvl5pPr marL="2074863" indent="-230188" defTabSz="458788">
              <a:spcBef>
                <a:spcPct val="30000"/>
              </a:spcBef>
              <a:defRPr sz="1200">
                <a:solidFill>
                  <a:schemeClr val="tx1"/>
                </a:solidFill>
                <a:latin typeface="Calibri" panose="020F0502020204030204" pitchFamily="34" charset="0"/>
              </a:defRPr>
            </a:lvl5pPr>
            <a:lvl6pPr marL="2532063" indent="-230188" defTabSz="458788" eaLnBrk="0" fontAlgn="base" hangingPunct="0">
              <a:spcBef>
                <a:spcPct val="30000"/>
              </a:spcBef>
              <a:spcAft>
                <a:spcPct val="0"/>
              </a:spcAft>
              <a:defRPr sz="1200">
                <a:solidFill>
                  <a:schemeClr val="tx1"/>
                </a:solidFill>
                <a:latin typeface="Calibri" panose="020F0502020204030204" pitchFamily="34" charset="0"/>
              </a:defRPr>
            </a:lvl6pPr>
            <a:lvl7pPr marL="2989263" indent="-230188" defTabSz="458788" eaLnBrk="0" fontAlgn="base" hangingPunct="0">
              <a:spcBef>
                <a:spcPct val="30000"/>
              </a:spcBef>
              <a:spcAft>
                <a:spcPct val="0"/>
              </a:spcAft>
              <a:defRPr sz="1200">
                <a:solidFill>
                  <a:schemeClr val="tx1"/>
                </a:solidFill>
                <a:latin typeface="Calibri" panose="020F0502020204030204" pitchFamily="34" charset="0"/>
              </a:defRPr>
            </a:lvl7pPr>
            <a:lvl8pPr marL="3446463" indent="-230188" defTabSz="458788" eaLnBrk="0" fontAlgn="base" hangingPunct="0">
              <a:spcBef>
                <a:spcPct val="30000"/>
              </a:spcBef>
              <a:spcAft>
                <a:spcPct val="0"/>
              </a:spcAft>
              <a:defRPr sz="1200">
                <a:solidFill>
                  <a:schemeClr val="tx1"/>
                </a:solidFill>
                <a:latin typeface="Calibri" panose="020F0502020204030204" pitchFamily="34" charset="0"/>
              </a:defRPr>
            </a:lvl8pPr>
            <a:lvl9pPr marL="3903663" indent="-230188" defTabSz="45878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A786901-3E68-417D-83CB-6012ED38A4C6}" type="slidenum">
              <a:rPr lang="en-GB" altLang="en-US">
                <a:solidFill>
                  <a:srgbClr val="000000"/>
                </a:solidFill>
                <a:latin typeface="Arial" panose="020B0604020202020204" pitchFamily="34" charset="0"/>
                <a:ea typeface="ヒラギノ角ゴ Pro W3"/>
              </a:rPr>
              <a:pPr eaLnBrk="0" hangingPunct="0">
                <a:spcBef>
                  <a:spcPct val="0"/>
                </a:spcBef>
              </a:pPr>
              <a:t>26</a:t>
            </a:fld>
            <a:endParaRPr lang="en-GB" altLang="en-US">
              <a:solidFill>
                <a:srgbClr val="000000"/>
              </a:solidFill>
              <a:latin typeface="Arial" panose="020B0604020202020204" pitchFamily="34" charset="0"/>
              <a:ea typeface="ヒラギノ角ゴ Pro W3"/>
            </a:endParaRPr>
          </a:p>
        </p:txBody>
      </p:sp>
    </p:spTree>
    <p:extLst>
      <p:ext uri="{BB962C8B-B14F-4D97-AF65-F5344CB8AC3E}">
        <p14:creationId xmlns:p14="http://schemas.microsoft.com/office/powerpoint/2010/main" val="700854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indent="0">
              <a:buFont typeface="Arial" panose="020B0604020202020204" pitchFamily="34" charset="0"/>
              <a:buNone/>
            </a:pPr>
            <a:r>
              <a:rPr lang="en-GB" altLang="en-US" sz="1200" b="1" dirty="0" smtClean="0"/>
              <a:t>Student Book Recommendations</a:t>
            </a:r>
          </a:p>
          <a:p>
            <a:r>
              <a:rPr lang="en-GB" sz="1200" dirty="0" smtClean="0"/>
              <a:t>Can't find a book you need for your studies? Use RAB to tell us and we will try and buy it for the library.</a:t>
            </a:r>
          </a:p>
          <a:p>
            <a:r>
              <a:rPr lang="en-GB" altLang="en-US" sz="1200" dirty="0" smtClean="0"/>
              <a:t>Not for books you need quickly – use ILL instead</a:t>
            </a:r>
          </a:p>
          <a:p>
            <a:r>
              <a:rPr lang="en-GB" altLang="en-US" sz="1200" dirty="0" smtClean="0"/>
              <a:t>May be purchased as e-book version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hlinkClick r:id="rId3" tooltip="Book recommendations"/>
              </a:rPr>
              <a:t>www.ed.ac.uk/is/RAB</a:t>
            </a:r>
            <a:endParaRPr lang="en-GB" altLang="en-US" dirty="0" smtClean="0"/>
          </a:p>
          <a:p>
            <a:endParaRPr lang="en-US" altLang="en-US" dirty="0" smtClean="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6F6C08-EB54-44A1-A784-FB4961548F6B}" type="slidenum">
              <a:rPr lang="en-GB" altLang="en-US"/>
              <a:pPr/>
              <a:t>27</a:t>
            </a:fld>
            <a:endParaRPr lang="en-GB" altLang="en-US"/>
          </a:p>
        </p:txBody>
      </p:sp>
    </p:spTree>
    <p:extLst>
      <p:ext uri="{BB962C8B-B14F-4D97-AF65-F5344CB8AC3E}">
        <p14:creationId xmlns:p14="http://schemas.microsoft.com/office/powerpoint/2010/main" val="214598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indent="0">
              <a:buNone/>
            </a:pPr>
            <a:r>
              <a:rPr lang="en-GB" altLang="en-US" sz="1200" b="1" dirty="0" smtClean="0"/>
              <a:t>National Library of Scotland</a:t>
            </a:r>
          </a:p>
          <a:p>
            <a:r>
              <a:rPr lang="en-GB" altLang="en-US" sz="1200" dirty="0" smtClean="0"/>
              <a:t>Register in person or online</a:t>
            </a:r>
          </a:p>
          <a:p>
            <a:r>
              <a:rPr lang="en-GB" altLang="en-US" sz="1200" dirty="0" smtClean="0"/>
              <a:t>Evidence of ID, address and matriculation card</a:t>
            </a:r>
          </a:p>
          <a:p>
            <a:pPr marL="0" indent="0">
              <a:buFont typeface="Arial" panose="020B0604020202020204" pitchFamily="34" charset="0"/>
              <a:buNone/>
            </a:pPr>
            <a:r>
              <a:rPr lang="en-GB" altLang="en-US" sz="1200" dirty="0" smtClean="0">
                <a:hlinkClick r:id="rId3"/>
              </a:rPr>
              <a:t>http://www.nls.uk/</a:t>
            </a:r>
            <a:endParaRPr lang="en-GB" altLang="en-US" sz="1200" dirty="0" smtClean="0"/>
          </a:p>
          <a:p>
            <a:pPr marL="0" indent="0">
              <a:buFont typeface="Arial" panose="020B0604020202020204" pitchFamily="34" charset="0"/>
              <a:buNone/>
            </a:pPr>
            <a:endParaRPr lang="en-GB" altLang="en-US" sz="1200" dirty="0" smtClean="0"/>
          </a:p>
          <a:p>
            <a:pPr marL="0" indent="0">
              <a:buNone/>
            </a:pPr>
            <a:r>
              <a:rPr lang="en-GB" sz="1200" b="1" dirty="0" smtClean="0">
                <a:solidFill>
                  <a:schemeClr val="tx1">
                    <a:lumMod val="85000"/>
                    <a:lumOff val="15000"/>
                  </a:schemeClr>
                </a:solidFill>
              </a:rPr>
              <a:t>SCONUL Access scheme </a:t>
            </a:r>
          </a:p>
          <a:p>
            <a:r>
              <a:rPr lang="en-GB" sz="1200" dirty="0" smtClean="0">
                <a:solidFill>
                  <a:schemeClr val="tx1">
                    <a:lumMod val="85000"/>
                    <a:lumOff val="15000"/>
                  </a:schemeClr>
                </a:solidFill>
              </a:rPr>
              <a:t>Allows borrowing from other UK Higher Education Libraries </a:t>
            </a:r>
          </a:p>
          <a:p>
            <a:pPr marL="0" indent="0">
              <a:buNone/>
            </a:pPr>
            <a:r>
              <a:rPr lang="en-GB" sz="1200" dirty="0" smtClean="0">
                <a:solidFill>
                  <a:schemeClr val="tx1">
                    <a:lumMod val="85000"/>
                    <a:lumOff val="15000"/>
                  </a:schemeClr>
                </a:solidFill>
                <a:hlinkClick r:id="rId4"/>
              </a:rPr>
              <a:t>www.sconul.ac.uk</a:t>
            </a:r>
            <a:r>
              <a:rPr lang="en-GB" sz="1200" dirty="0" smtClean="0">
                <a:solidFill>
                  <a:schemeClr val="tx1">
                    <a:lumMod val="85000"/>
                    <a:lumOff val="15000"/>
                  </a:schemeClr>
                </a:solidFill>
              </a:rPr>
              <a:t> </a:t>
            </a:r>
          </a:p>
          <a:p>
            <a:endParaRPr lang="en-US" altLang="en-US" dirty="0" smtClean="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6F6C08-EB54-44A1-A784-FB4961548F6B}" type="slidenum">
              <a:rPr lang="en-GB" altLang="en-US"/>
              <a:pPr/>
              <a:t>28</a:t>
            </a:fld>
            <a:endParaRPr lang="en-GB" altLang="en-US"/>
          </a:p>
        </p:txBody>
      </p:sp>
    </p:spTree>
    <p:extLst>
      <p:ext uri="{BB962C8B-B14F-4D97-AF65-F5344CB8AC3E}">
        <p14:creationId xmlns:p14="http://schemas.microsoft.com/office/powerpoint/2010/main" val="741674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smtClean="0"/>
          </a:p>
        </p:txBody>
      </p:sp>
      <p:sp>
        <p:nvSpPr>
          <p:cNvPr id="65540" name="Slide Number Placeholder 3"/>
          <p:cNvSpPr>
            <a:spLocks noGrp="1"/>
          </p:cNvSpPr>
          <p:nvPr>
            <p:ph type="sldNum" sz="quarter" idx="5"/>
          </p:nvPr>
        </p:nvSpPr>
        <p:spPr>
          <a:noFill/>
        </p:spPr>
        <p:txBody>
          <a:bodyPr/>
          <a:lstStyle>
            <a:lvl1pPr defTabSz="458788" eaLnBrk="0" hangingPunct="0">
              <a:spcBef>
                <a:spcPct val="30000"/>
              </a:spcBef>
              <a:defRPr sz="1200">
                <a:solidFill>
                  <a:schemeClr val="tx1"/>
                </a:solidFill>
                <a:latin typeface="Calibri" pitchFamily="34" charset="0"/>
                <a:ea typeface="ＭＳ Ｐゴシック" pitchFamily="34" charset="-128"/>
              </a:defRPr>
            </a:lvl1pPr>
            <a:lvl2pPr marL="742950" indent="-285750" defTabSz="458788" eaLnBrk="0" hangingPunct="0">
              <a:spcBef>
                <a:spcPct val="30000"/>
              </a:spcBef>
              <a:defRPr sz="1200">
                <a:solidFill>
                  <a:schemeClr val="tx1"/>
                </a:solidFill>
                <a:latin typeface="Calibri" pitchFamily="34" charset="0"/>
                <a:ea typeface="ＭＳ Ｐゴシック" pitchFamily="34" charset="-128"/>
              </a:defRPr>
            </a:lvl2pPr>
            <a:lvl3pPr marL="1143000" indent="-228600" defTabSz="458788" eaLnBrk="0" hangingPunct="0">
              <a:spcBef>
                <a:spcPct val="30000"/>
              </a:spcBef>
              <a:defRPr sz="1200">
                <a:solidFill>
                  <a:schemeClr val="tx1"/>
                </a:solidFill>
                <a:latin typeface="Calibri" pitchFamily="34" charset="0"/>
                <a:ea typeface="ＭＳ Ｐゴシック" pitchFamily="34" charset="-128"/>
              </a:defRPr>
            </a:lvl3pPr>
            <a:lvl4pPr marL="1600200" indent="-228600" defTabSz="458788" eaLnBrk="0" hangingPunct="0">
              <a:spcBef>
                <a:spcPct val="30000"/>
              </a:spcBef>
              <a:defRPr sz="1200">
                <a:solidFill>
                  <a:schemeClr val="tx1"/>
                </a:solidFill>
                <a:latin typeface="Calibri" pitchFamily="34" charset="0"/>
                <a:ea typeface="ＭＳ Ｐゴシック" pitchFamily="34" charset="-128"/>
              </a:defRPr>
            </a:lvl4pPr>
            <a:lvl5pPr marL="2057400" indent="-228600" defTabSz="458788" eaLnBrk="0" hangingPunct="0">
              <a:spcBef>
                <a:spcPct val="30000"/>
              </a:spcBef>
              <a:defRPr sz="1200">
                <a:solidFill>
                  <a:schemeClr val="tx1"/>
                </a:solidFill>
                <a:latin typeface="Calibri" pitchFamily="34" charset="0"/>
                <a:ea typeface="ＭＳ Ｐゴシック" pitchFamily="34" charset="-128"/>
              </a:defRPr>
            </a:lvl5pPr>
            <a:lvl6pPr marL="2514600" indent="-228600" defTabSz="45878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878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878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878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CC62A78-14E2-432A-886E-1D5C07B07399}" type="slidenum">
              <a:rPr lang="en-GB" altLang="en-US" smtClean="0">
                <a:latin typeface="Arial" charset="0"/>
                <a:ea typeface="ヒラギノ角ゴ Pro W3" pitchFamily="-64" charset="-128"/>
              </a:rPr>
              <a:pPr>
                <a:spcBef>
                  <a:spcPct val="0"/>
                </a:spcBef>
              </a:pPr>
              <a:t>29</a:t>
            </a:fld>
            <a:endParaRPr lang="en-GB" altLang="en-US" smtClean="0">
              <a:latin typeface="Arial" charset="0"/>
              <a:ea typeface="ヒラギノ角ゴ Pro W3" pitchFamily="-64" charset="-128"/>
            </a:endParaRPr>
          </a:p>
        </p:txBody>
      </p:sp>
    </p:spTree>
    <p:extLst>
      <p:ext uri="{BB962C8B-B14F-4D97-AF65-F5344CB8AC3E}">
        <p14:creationId xmlns:p14="http://schemas.microsoft.com/office/powerpoint/2010/main" val="380733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ADB4F4-F433-4AAB-95A2-3A15C7FFCE40}" type="slidenum">
              <a:rPr lang="en-GB" smtClean="0"/>
              <a:pPr/>
              <a:t>3</a:t>
            </a:fld>
            <a:endParaRPr lang="en-GB"/>
          </a:p>
        </p:txBody>
      </p:sp>
    </p:spTree>
    <p:extLst>
      <p:ext uri="{BB962C8B-B14F-4D97-AF65-F5344CB8AC3E}">
        <p14:creationId xmlns:p14="http://schemas.microsoft.com/office/powerpoint/2010/main" val="161532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ADB4F4-F433-4AAB-95A2-3A15C7FFCE40}" type="slidenum">
              <a:rPr lang="en-GB" smtClean="0"/>
              <a:pPr/>
              <a:t>30</a:t>
            </a:fld>
            <a:endParaRPr lang="en-GB"/>
          </a:p>
        </p:txBody>
      </p:sp>
    </p:spTree>
    <p:extLst>
      <p:ext uri="{BB962C8B-B14F-4D97-AF65-F5344CB8AC3E}">
        <p14:creationId xmlns:p14="http://schemas.microsoft.com/office/powerpoint/2010/main" val="701463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altLang="en-US" smtClean="0"/>
              <a:t>Use DiscoverEd or databases to export your searches to reference management software.</a:t>
            </a:r>
          </a:p>
          <a:p>
            <a:r>
              <a:rPr lang="en-GB" altLang="en-US" smtClean="0"/>
              <a:t>In DiscoverEd, click the small star icon next to items in your list of results to save them to your e-shelf. Once you have done this click on ‘select how to save’ for a variety of export options – including exporting to reference management software.</a:t>
            </a:r>
          </a:p>
          <a:p>
            <a:r>
              <a:rPr lang="en-GB" altLang="en-US" smtClean="0"/>
              <a:t>In bibliographic databases, choose ‘Save to folder’ or ‘Save to myProQuest’ for similar functionality.</a:t>
            </a:r>
          </a:p>
        </p:txBody>
      </p:sp>
      <p:sp>
        <p:nvSpPr>
          <p:cNvPr id="74756"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F145AAD8-0D72-41D3-B31E-20E30F54C0AD}" type="slidenum">
              <a:rPr lang="en-GB" altLang="en-US" smtClean="0"/>
              <a:pPr/>
              <a:t>31</a:t>
            </a:fld>
            <a:endParaRPr lang="en-GB" altLang="en-US" smtClean="0"/>
          </a:p>
        </p:txBody>
      </p:sp>
    </p:spTree>
    <p:extLst>
      <p:ext uri="{BB962C8B-B14F-4D97-AF65-F5344CB8AC3E}">
        <p14:creationId xmlns:p14="http://schemas.microsoft.com/office/powerpoint/2010/main" val="161360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smtClean="0"/>
          </a:p>
        </p:txBody>
      </p:sp>
      <p:sp>
        <p:nvSpPr>
          <p:cNvPr id="82948"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81DDCB-247C-4355-9E5A-E6340606482D}" type="slidenum">
              <a:rPr lang="en-GB" altLang="en-US" smtClean="0"/>
              <a:pPr/>
              <a:t>32</a:t>
            </a:fld>
            <a:endParaRPr lang="en-GB" altLang="en-US" smtClean="0"/>
          </a:p>
        </p:txBody>
      </p:sp>
    </p:spTree>
    <p:extLst>
      <p:ext uri="{BB962C8B-B14F-4D97-AF65-F5344CB8AC3E}">
        <p14:creationId xmlns:p14="http://schemas.microsoft.com/office/powerpoint/2010/main" val="305484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ADB4F4-F433-4AAB-95A2-3A15C7FFCE40}" type="slidenum">
              <a:rPr lang="en-GB" smtClean="0"/>
              <a:pPr/>
              <a:t>4</a:t>
            </a:fld>
            <a:endParaRPr lang="en-GB"/>
          </a:p>
        </p:txBody>
      </p:sp>
    </p:spTree>
    <p:extLst>
      <p:ext uri="{BB962C8B-B14F-4D97-AF65-F5344CB8AC3E}">
        <p14:creationId xmlns:p14="http://schemas.microsoft.com/office/powerpoint/2010/main" val="268057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ADB4F4-F433-4AAB-95A2-3A15C7FFCE40}" type="slidenum">
              <a:rPr lang="en-GB" smtClean="0"/>
              <a:pPr/>
              <a:t>5</a:t>
            </a:fld>
            <a:endParaRPr lang="en-GB"/>
          </a:p>
        </p:txBody>
      </p:sp>
    </p:spTree>
    <p:extLst>
      <p:ext uri="{BB962C8B-B14F-4D97-AF65-F5344CB8AC3E}">
        <p14:creationId xmlns:p14="http://schemas.microsoft.com/office/powerpoint/2010/main" val="33498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smtClean="0"/>
              <a:t>Centre for Research Collections</a:t>
            </a:r>
          </a:p>
          <a:p>
            <a:pPr lvl="0"/>
            <a:r>
              <a:rPr lang="en-GB" dirty="0" smtClean="0"/>
              <a:t>Diverse and rich rare book collections in all areas</a:t>
            </a:r>
          </a:p>
          <a:p>
            <a:pPr lvl="0"/>
            <a:r>
              <a:rPr lang="en-GB" dirty="0" smtClean="0"/>
              <a:t>6</a:t>
            </a:r>
            <a:r>
              <a:rPr lang="en-GB" baseline="30000" dirty="0" smtClean="0"/>
              <a:t>th</a:t>
            </a:r>
            <a:r>
              <a:rPr lang="en-GB" dirty="0" smtClean="0"/>
              <a:t> floor Main Library</a:t>
            </a:r>
          </a:p>
          <a:p>
            <a:pPr lvl="0"/>
            <a:r>
              <a:rPr lang="en-GB" dirty="0" smtClean="0"/>
              <a:t>University Archives</a:t>
            </a:r>
          </a:p>
          <a:p>
            <a:pPr lvl="0"/>
            <a:r>
              <a:rPr lang="en-GB" dirty="0" smtClean="0"/>
              <a:t>Research</a:t>
            </a:r>
            <a:r>
              <a:rPr lang="en-GB" baseline="0" dirty="0" smtClean="0"/>
              <a:t> Support collection </a:t>
            </a:r>
            <a:endParaRPr lang="en-GB" dirty="0"/>
          </a:p>
        </p:txBody>
      </p:sp>
      <p:sp>
        <p:nvSpPr>
          <p:cNvPr id="4" name="Slide Number Placeholder 3"/>
          <p:cNvSpPr>
            <a:spLocks noGrp="1"/>
          </p:cNvSpPr>
          <p:nvPr>
            <p:ph type="sldNum" sz="quarter" idx="10"/>
          </p:nvPr>
        </p:nvSpPr>
        <p:spPr/>
        <p:txBody>
          <a:bodyPr/>
          <a:lstStyle/>
          <a:p>
            <a:fld id="{7CADB4F4-F433-4AAB-95A2-3A15C7FFCE40}" type="slidenum">
              <a:rPr lang="en-GB" smtClean="0"/>
              <a:pPr/>
              <a:t>6</a:t>
            </a:fld>
            <a:endParaRPr lang="en-GB"/>
          </a:p>
        </p:txBody>
      </p:sp>
    </p:spTree>
    <p:extLst>
      <p:ext uri="{BB962C8B-B14F-4D97-AF65-F5344CB8AC3E}">
        <p14:creationId xmlns:p14="http://schemas.microsoft.com/office/powerpoint/2010/main" val="246945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marL="171450" indent="-171450">
              <a:buFontTx/>
              <a:buChar char="•"/>
            </a:pPr>
            <a:r>
              <a:rPr lang="en-GB" altLang="en-US" smtClean="0"/>
              <a:t>Political Science Complete and JSTOR are collections of e-journals</a:t>
            </a:r>
          </a:p>
          <a:p>
            <a:pPr marL="171450" indent="-171450">
              <a:buFontTx/>
              <a:buChar char="•"/>
            </a:pPr>
            <a:r>
              <a:rPr lang="en-GB" altLang="en-US" smtClean="0"/>
              <a:t>House of Commons Parliamentary Papers and Documents on British Policy overseas are digital copies of political documents</a:t>
            </a:r>
          </a:p>
          <a:p>
            <a:pPr marL="171450" indent="-171450">
              <a:buFontTx/>
              <a:buChar char="•"/>
            </a:pPr>
            <a:r>
              <a:rPr lang="en-GB" altLang="en-US" smtClean="0"/>
              <a:t>SCOPUS and Web of Science are key tools for indexing the literature, citation searching and journal citation reports</a:t>
            </a:r>
          </a:p>
          <a:p>
            <a:pPr marL="171450" indent="-171450">
              <a:buFontTx/>
              <a:buChar char="•"/>
            </a:pPr>
            <a:r>
              <a:rPr lang="en-GB" altLang="en-US" smtClean="0"/>
              <a:t>BFI InView and MEF digital are digital film resources</a:t>
            </a:r>
          </a:p>
        </p:txBody>
      </p:sp>
      <p:sp>
        <p:nvSpPr>
          <p:cNvPr id="39940"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192B9D4F-8828-4412-8A55-9A1E59631AB4}" type="slidenum">
              <a:rPr lang="en-GB" altLang="en-US" smtClean="0"/>
              <a:pPr/>
              <a:t>7</a:t>
            </a:fld>
            <a:endParaRPr lang="en-GB" altLang="en-US" smtClean="0"/>
          </a:p>
        </p:txBody>
      </p:sp>
    </p:spTree>
    <p:extLst>
      <p:ext uri="{BB962C8B-B14F-4D97-AF65-F5344CB8AC3E}">
        <p14:creationId xmlns:p14="http://schemas.microsoft.com/office/powerpoint/2010/main" val="24247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err="1" smtClean="0"/>
              <a:t>SocIndex</a:t>
            </a:r>
            <a:r>
              <a:rPr lang="en-GB" dirty="0" smtClean="0"/>
              <a:t> and JSTOR are collections of e-journals</a:t>
            </a:r>
          </a:p>
          <a:p>
            <a:pPr marL="171450" indent="-171450">
              <a:buFont typeface="Arial" panose="020B0604020202020204" pitchFamily="34" charset="0"/>
              <a:buChar char="•"/>
              <a:defRPr/>
            </a:pPr>
            <a:r>
              <a:rPr lang="en-GB" dirty="0" smtClean="0"/>
              <a:t>House of Commons Parliamentary Papers and Documents on British Policy overseas are digital copies of political documents</a:t>
            </a:r>
          </a:p>
          <a:p>
            <a:pPr marL="171450" indent="-171450">
              <a:buFont typeface="Arial" panose="020B0604020202020204" pitchFamily="34" charset="0"/>
              <a:buChar char="•"/>
              <a:defRPr/>
            </a:pPr>
            <a:r>
              <a:rPr lang="en-GB" dirty="0" smtClean="0"/>
              <a:t>SCOPUS and Web of Science are key tools for indexing the literature, citation searching and journal citation reports</a:t>
            </a:r>
          </a:p>
          <a:p>
            <a:pPr marL="171450" indent="-171450">
              <a:buFont typeface="Arial" panose="020B0604020202020204" pitchFamily="34" charset="0"/>
              <a:buChar char="•"/>
              <a:defRPr/>
            </a:pPr>
            <a:r>
              <a:rPr lang="en-GB" dirty="0" smtClean="0"/>
              <a:t>BFI </a:t>
            </a:r>
            <a:r>
              <a:rPr lang="en-GB" dirty="0" err="1" smtClean="0"/>
              <a:t>InView</a:t>
            </a:r>
            <a:r>
              <a:rPr lang="en-GB" dirty="0" smtClean="0"/>
              <a:t> and MEF digital are digital film resources</a:t>
            </a:r>
          </a:p>
          <a:p>
            <a:pPr>
              <a:defRPr/>
            </a:pPr>
            <a:endParaRPr lang="en-GB" dirty="0"/>
          </a:p>
        </p:txBody>
      </p:sp>
      <p:sp>
        <p:nvSpPr>
          <p:cNvPr id="41988"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066580DC-3D66-432F-9D39-A09ECA4BF4E9}" type="slidenum">
              <a:rPr lang="en-GB" altLang="en-US" smtClean="0"/>
              <a:pPr/>
              <a:t>8</a:t>
            </a:fld>
            <a:endParaRPr lang="en-GB" altLang="en-US" smtClean="0"/>
          </a:p>
        </p:txBody>
      </p:sp>
    </p:spTree>
    <p:extLst>
      <p:ext uri="{BB962C8B-B14F-4D97-AF65-F5344CB8AC3E}">
        <p14:creationId xmlns:p14="http://schemas.microsoft.com/office/powerpoint/2010/main" val="358746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defTabSz="458788">
              <a:defRPr>
                <a:solidFill>
                  <a:schemeClr val="tx1"/>
                </a:solidFill>
                <a:latin typeface="Arial" panose="020B0604020202020204" pitchFamily="34" charset="0"/>
                <a:ea typeface="ヒラギノ角ゴ Pro W3" pitchFamily="-64" charset="-128"/>
              </a:defRPr>
            </a:lvl1pPr>
            <a:lvl2pPr marL="742950" indent="-285750" defTabSz="458788">
              <a:defRPr>
                <a:solidFill>
                  <a:schemeClr val="tx1"/>
                </a:solidFill>
                <a:latin typeface="Arial" panose="020B0604020202020204" pitchFamily="34" charset="0"/>
                <a:ea typeface="ヒラギノ角ゴ Pro W3" pitchFamily="-64" charset="-128"/>
              </a:defRPr>
            </a:lvl2pPr>
            <a:lvl3pPr marL="1143000" indent="-228600" defTabSz="458788">
              <a:defRPr>
                <a:solidFill>
                  <a:schemeClr val="tx1"/>
                </a:solidFill>
                <a:latin typeface="Arial" panose="020B0604020202020204" pitchFamily="34" charset="0"/>
                <a:ea typeface="ヒラギノ角ゴ Pro W3" pitchFamily="-64" charset="-128"/>
              </a:defRPr>
            </a:lvl3pPr>
            <a:lvl4pPr marL="1600200" indent="-228600" defTabSz="458788">
              <a:defRPr>
                <a:solidFill>
                  <a:schemeClr val="tx1"/>
                </a:solidFill>
                <a:latin typeface="Arial" panose="020B0604020202020204" pitchFamily="34" charset="0"/>
                <a:ea typeface="ヒラギノ角ゴ Pro W3" pitchFamily="-64" charset="-128"/>
              </a:defRPr>
            </a:lvl4pPr>
            <a:lvl5pPr marL="2057400" indent="-228600" defTabSz="458788">
              <a:defRPr>
                <a:solidFill>
                  <a:schemeClr val="tx1"/>
                </a:solidFill>
                <a:latin typeface="Arial" panose="020B0604020202020204" pitchFamily="34" charset="0"/>
                <a:ea typeface="ヒラギノ角ゴ Pro W3" pitchFamily="-64" charset="-128"/>
              </a:defRPr>
            </a:lvl5pPr>
            <a:lvl6pPr marL="25146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8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90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200" indent="-228600" defTabSz="458788"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20378E1B-10ED-47DD-A535-1555BC2C8FE9}" type="slidenum">
              <a:rPr lang="en-GB" altLang="en-US" smtClean="0"/>
              <a:pPr/>
              <a:t>9</a:t>
            </a:fld>
            <a:endParaRPr lang="en-GB" altLang="en-US" smtClean="0"/>
          </a:p>
        </p:txBody>
      </p:sp>
    </p:spTree>
    <p:extLst>
      <p:ext uri="{BB962C8B-B14F-4D97-AF65-F5344CB8AC3E}">
        <p14:creationId xmlns:p14="http://schemas.microsoft.com/office/powerpoint/2010/main" val="421012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fld id="{446AA81B-6B58-D144-A534-BB4267CB8D58}" type="datetimeFigureOut">
              <a:rPr lang="en-US" smtClean="0"/>
              <a:pPr/>
              <a:t>9/19/2016</a:t>
            </a:fld>
            <a:endParaRPr lang="en-US"/>
          </a:p>
        </p:txBody>
      </p:sp>
      <p:sp>
        <p:nvSpPr>
          <p:cNvPr id="5" name="Footer Placeholder 4"/>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6" name="Slide Number Placeholder 5"/>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310239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0039"/>
            <a:ext cx="2057400" cy="4630060"/>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120041"/>
            <a:ext cx="6019800" cy="463006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46AA81B-6B58-D144-A534-BB4267CB8D58}"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427305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8139AB3-912E-4A66-97BC-6BBBECB0B3A1}" type="slidenum">
              <a:rPr lang="en-GB"/>
              <a:pPr/>
              <a:t>‹#›</a:t>
            </a:fld>
            <a:endParaRPr lang="en-GB"/>
          </a:p>
        </p:txBody>
      </p:sp>
    </p:spTree>
    <p:extLst>
      <p:ext uri="{BB962C8B-B14F-4D97-AF65-F5344CB8AC3E}">
        <p14:creationId xmlns:p14="http://schemas.microsoft.com/office/powerpoint/2010/main" val="105426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16D444C-8394-484F-A7C0-BFB11C14ED92}" type="slidenum">
              <a:rPr lang="en-GB"/>
              <a:pPr/>
              <a:t>‹#›</a:t>
            </a:fld>
            <a:endParaRPr lang="en-GB"/>
          </a:p>
        </p:txBody>
      </p:sp>
    </p:spTree>
    <p:extLst>
      <p:ext uri="{BB962C8B-B14F-4D97-AF65-F5344CB8AC3E}">
        <p14:creationId xmlns:p14="http://schemas.microsoft.com/office/powerpoint/2010/main" val="228348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a:prstGeom prst="rect">
            <a:avLst/>
          </a:prstGeom>
        </p:spPr>
        <p:txBody>
          <a:bodyPr anchor="t"/>
          <a:lstStyle/>
          <a:p>
            <a:r>
              <a:rPr lang="en-GB" smtClean="0"/>
              <a:t>Click to edit Master title style</a:t>
            </a:r>
            <a:endParaRPr lang="en-US"/>
          </a:p>
        </p:txBody>
      </p:sp>
      <p:sp>
        <p:nvSpPr>
          <p:cNvPr id="3" name="Content Placeholder 2"/>
          <p:cNvSpPr>
            <a:spLocks noGrp="1"/>
          </p:cNvSpPr>
          <p:nvPr>
            <p:ph sz="half" idx="1"/>
          </p:nvPr>
        </p:nvSpPr>
        <p:spPr>
          <a:xfrm>
            <a:off x="457200" y="1752600"/>
            <a:ext cx="4038600" cy="4373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52600"/>
            <a:ext cx="4038600" cy="4373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838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FA2B007-9B05-48C8-A54E-0F681FA78534}" type="datetime1">
              <a:rPr lang="en-GB" altLang="en-US">
                <a:solidFill>
                  <a:srgbClr val="142148"/>
                </a:solidFill>
                <a:ea typeface="ヒラギノ角ゴ Pro W3" pitchFamily="-64" charset="-128"/>
              </a:rPr>
              <a:pPr defTabSz="457200" fontAlgn="base">
                <a:spcBef>
                  <a:spcPct val="0"/>
                </a:spcBef>
                <a:spcAft>
                  <a:spcPct val="0"/>
                </a:spcAft>
                <a:defRPr/>
              </a:pPr>
              <a:t>19/09/2016</a:t>
            </a:fld>
            <a:endParaRPr lang="en-GB" altLang="en-US">
              <a:solidFill>
                <a:srgbClr val="142148"/>
              </a:solidFill>
              <a:ea typeface="ヒラギノ角ゴ Pro W3" pitchFamily="-6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n-US" altLang="en-US">
              <a:solidFill>
                <a:srgbClr val="142148"/>
              </a:solidFill>
              <a:ea typeface="ヒラギノ角ゴ Pro W3" pitchFamily="-64"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D78F8E9-AF4B-450E-8C72-ED0DB28B7C13}" type="slidenum">
              <a:rPr lang="en-GB" altLang="en-US">
                <a:solidFill>
                  <a:srgbClr val="142148"/>
                </a:solidFill>
                <a:ea typeface="ヒラギノ角ゴ Pro W3" pitchFamily="-64" charset="-128"/>
              </a:rPr>
              <a:pPr defTabSz="457200" fontAlgn="base">
                <a:spcBef>
                  <a:spcPct val="0"/>
                </a:spcBef>
                <a:spcAft>
                  <a:spcPct val="0"/>
                </a:spcAft>
                <a:defRPr/>
              </a:pPr>
              <a:t>‹#›</a:t>
            </a:fld>
            <a:endParaRPr lang="en-GB" altLang="en-US">
              <a:solidFill>
                <a:srgbClr val="142148"/>
              </a:solidFill>
              <a:ea typeface="ヒラギノ角ゴ Pro W3" pitchFamily="-64" charset="-128"/>
            </a:endParaRPr>
          </a:p>
        </p:txBody>
      </p:sp>
    </p:spTree>
    <p:extLst>
      <p:ext uri="{BB962C8B-B14F-4D97-AF65-F5344CB8AC3E}">
        <p14:creationId xmlns:p14="http://schemas.microsoft.com/office/powerpoint/2010/main" val="606693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6762"/>
            <a:ext cx="8229600" cy="1143000"/>
          </a:xfrm>
          <a:prstGeom prst="rect">
            <a:avLst/>
          </a:prstGeom>
        </p:spPr>
        <p:txBody>
          <a:bodyPr anchor="t"/>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202723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66999"/>
            <a:ext cx="4040188" cy="3459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202723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666999"/>
            <a:ext cx="4041775" cy="3459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838200" y="6356350"/>
            <a:ext cx="2133600" cy="365125"/>
          </a:xfrm>
        </p:spPr>
        <p:txBody>
          <a:bodyPr wrap="square" numCol="1" anchor="t" anchorCtr="0" compatLnSpc="1">
            <a:prstTxWarp prst="textNoShape">
              <a:avLst/>
            </a:prstTxWarp>
          </a:bodyPr>
          <a:lstStyle>
            <a:lvl1pPr eaLnBrk="1" hangingPunct="1">
              <a:defRPr>
                <a:latin typeface="Calibri" pitchFamily="34" charset="0"/>
              </a:defRPr>
            </a:lvl1pPr>
          </a:lstStyle>
          <a:p>
            <a:pPr>
              <a:defRPr/>
            </a:pPr>
            <a:fld id="{0A9D748B-ABB8-4D41-993D-7B44F000A286}" type="datetime1">
              <a:rPr lang="en-GB" altLang="en-US"/>
              <a:pPr>
                <a:defRPr/>
              </a:pPr>
              <a:t>19/09/2016</a:t>
            </a:fld>
            <a:endParaRPr lang="en-GB" altLang="en-US"/>
          </a:p>
        </p:txBody>
      </p:sp>
      <p:sp>
        <p:nvSpPr>
          <p:cNvPr id="8" name="Footer Placeholder 7"/>
          <p:cNvSpPr>
            <a:spLocks noGrp="1"/>
          </p:cNvSpPr>
          <p:nvPr>
            <p:ph type="ftr" sz="quarter" idx="11"/>
          </p:nvPr>
        </p:nvSpPr>
        <p:spPr>
          <a:xfrm>
            <a:off x="3124200" y="6356350"/>
            <a:ext cx="2895600" cy="365125"/>
          </a:xfrm>
        </p:spPr>
        <p:txBody>
          <a:bodyPr wrap="square" numCol="1" anchorCtr="0" compatLnSpc="1">
            <a:prstTxWarp prst="textNoShape">
              <a:avLst/>
            </a:prstTxWarp>
          </a:bodyPr>
          <a:lstStyle>
            <a:lvl1pPr eaLnBrk="1" hangingPunct="1">
              <a:defRPr b="0" i="0">
                <a:solidFill>
                  <a:schemeClr val="tx1">
                    <a:tint val="75000"/>
                  </a:schemeClr>
                </a:solidFill>
                <a:latin typeface="Calibri"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wrap="square" numCol="1" anchor="t" anchorCtr="0" compatLnSpc="1">
            <a:prstTxWarp prst="textNoShape">
              <a:avLst/>
            </a:prstTxWarp>
          </a:bodyPr>
          <a:lstStyle>
            <a:lvl1pPr eaLnBrk="1" hangingPunct="1">
              <a:defRPr>
                <a:latin typeface="Calibri" panose="020F0502020204030204" pitchFamily="34" charset="0"/>
              </a:defRPr>
            </a:lvl1pPr>
          </a:lstStyle>
          <a:p>
            <a:pPr>
              <a:defRPr/>
            </a:pPr>
            <a:fld id="{BDF8A683-685E-485B-9344-600F25003013}" type="slidenum">
              <a:rPr lang="en-GB" altLang="en-US"/>
              <a:pPr>
                <a:defRPr/>
              </a:pPr>
              <a:t>‹#›</a:t>
            </a:fld>
            <a:endParaRPr lang="en-GB" altLang="en-US"/>
          </a:p>
        </p:txBody>
      </p:sp>
    </p:spTree>
    <p:extLst>
      <p:ext uri="{BB962C8B-B14F-4D97-AF65-F5344CB8AC3E}">
        <p14:creationId xmlns:p14="http://schemas.microsoft.com/office/powerpoint/2010/main" val="403218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nchor="t"/>
          <a:lstStyle/>
          <a:p>
            <a:r>
              <a:rPr lang="en-GB" smtClean="0"/>
              <a:t>Click to edit Master title style</a:t>
            </a:r>
            <a:endParaRPr lang="en-US"/>
          </a:p>
        </p:txBody>
      </p:sp>
      <p:sp>
        <p:nvSpPr>
          <p:cNvPr id="3" name="Date Placeholder 2"/>
          <p:cNvSpPr>
            <a:spLocks noGrp="1"/>
          </p:cNvSpPr>
          <p:nvPr>
            <p:ph type="dt" sz="half" idx="10"/>
          </p:nvPr>
        </p:nvSpPr>
        <p:spPr>
          <a:xfrm>
            <a:off x="838200" y="6356350"/>
            <a:ext cx="2133600" cy="365125"/>
          </a:xfrm>
        </p:spPr>
        <p:txBody>
          <a:bodyPr wrap="square" numCol="1" anchor="t" anchorCtr="0" compatLnSpc="1">
            <a:prstTxWarp prst="textNoShape">
              <a:avLst/>
            </a:prstTxWarp>
          </a:bodyPr>
          <a:lstStyle>
            <a:lvl1pPr eaLnBrk="1" hangingPunct="1">
              <a:defRPr>
                <a:latin typeface="Calibri" pitchFamily="34" charset="0"/>
              </a:defRPr>
            </a:lvl1pPr>
          </a:lstStyle>
          <a:p>
            <a:pPr>
              <a:defRPr/>
            </a:pPr>
            <a:fld id="{3C412E32-44B0-40FC-ADBE-5AFDE1A27132}" type="datetime1">
              <a:rPr lang="en-GB" altLang="en-US"/>
              <a:pPr>
                <a:defRPr/>
              </a:pPr>
              <a:t>19/09/2016</a:t>
            </a:fld>
            <a:endParaRPr lang="en-GB" altLang="en-US"/>
          </a:p>
        </p:txBody>
      </p:sp>
      <p:sp>
        <p:nvSpPr>
          <p:cNvPr id="4" name="Footer Placeholder 3"/>
          <p:cNvSpPr>
            <a:spLocks noGrp="1"/>
          </p:cNvSpPr>
          <p:nvPr>
            <p:ph type="ftr" sz="quarter" idx="11"/>
          </p:nvPr>
        </p:nvSpPr>
        <p:spPr>
          <a:xfrm>
            <a:off x="3124200" y="6356350"/>
            <a:ext cx="2895600" cy="365125"/>
          </a:xfrm>
        </p:spPr>
        <p:txBody>
          <a:bodyPr wrap="square" numCol="1" anchorCtr="0" compatLnSpc="1">
            <a:prstTxWarp prst="textNoShape">
              <a:avLst/>
            </a:prstTxWarp>
          </a:bodyPr>
          <a:lstStyle>
            <a:lvl1pPr eaLnBrk="1" hangingPunct="1">
              <a:defRPr b="0" i="0">
                <a:solidFill>
                  <a:schemeClr val="tx1">
                    <a:tint val="75000"/>
                  </a:schemeClr>
                </a:solidFill>
                <a:latin typeface="Calibri"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wrap="square" numCol="1" anchor="t" anchorCtr="0" compatLnSpc="1">
            <a:prstTxWarp prst="textNoShape">
              <a:avLst/>
            </a:prstTxWarp>
          </a:bodyPr>
          <a:lstStyle>
            <a:lvl1pPr eaLnBrk="1" hangingPunct="1">
              <a:defRPr>
                <a:latin typeface="Calibri" panose="020F0502020204030204" pitchFamily="34" charset="0"/>
              </a:defRPr>
            </a:lvl1pPr>
          </a:lstStyle>
          <a:p>
            <a:pPr>
              <a:defRPr/>
            </a:pPr>
            <a:fld id="{A93A64B2-3705-483B-9DBF-9154C5BD44ED}" type="slidenum">
              <a:rPr lang="en-GB" altLang="en-US"/>
              <a:pPr>
                <a:defRPr/>
              </a:pPr>
              <a:t>‹#›</a:t>
            </a:fld>
            <a:endParaRPr lang="en-GB" altLang="en-US"/>
          </a:p>
        </p:txBody>
      </p:sp>
    </p:spTree>
    <p:extLst>
      <p:ext uri="{BB962C8B-B14F-4D97-AF65-F5344CB8AC3E}">
        <p14:creationId xmlns:p14="http://schemas.microsoft.com/office/powerpoint/2010/main" val="150151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7345"/>
            <a:ext cx="7772400" cy="1362075"/>
          </a:xfrm>
          <a:prstGeom prst="rect">
            <a:avLst/>
          </a:prstGeo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007159"/>
            <a:ext cx="77724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46AA81B-6B58-D144-A534-BB4267CB8D58}" type="datetimeFigureOut">
              <a:rPr lang="en-US" smtClean="0"/>
              <a:t>9/19/2016</a:t>
            </a:fld>
            <a:endParaRPr lang="en-US"/>
          </a:p>
        </p:txBody>
      </p:sp>
      <p:sp>
        <p:nvSpPr>
          <p:cNvPr id="5" name="Footer Placeholder 4"/>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6" name="Slide Number Placeholder 5"/>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1241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50449"/>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150449"/>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46AA81B-6B58-D144-A534-BB4267CB8D58}" type="datetimeFigureOut">
              <a:rPr lang="en-US" smtClean="0"/>
              <a:t>9/19/2016</a:t>
            </a:fld>
            <a:endParaRPr lang="en-US"/>
          </a:p>
        </p:txBody>
      </p:sp>
      <p:sp>
        <p:nvSpPr>
          <p:cNvPr id="6" name="Footer Placeholder 5"/>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7" name="Slide Number Placeholder 6"/>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161587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129455"/>
            <a:ext cx="4040188"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457203" y="1769216"/>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0" y="1129455"/>
            <a:ext cx="4041775"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4645030" y="1769216"/>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46AA81B-6B58-D144-A534-BB4267CB8D58}" type="datetimeFigureOut">
              <a:rPr lang="en-US" smtClean="0"/>
              <a:t>9/19/2016</a:t>
            </a:fld>
            <a:endParaRPr lang="en-US"/>
          </a:p>
        </p:txBody>
      </p:sp>
      <p:sp>
        <p:nvSpPr>
          <p:cNvPr id="8" name="Footer Placeholder 7"/>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9" name="Slide Number Placeholder 8"/>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261341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6AA81B-6B58-D144-A534-BB4267CB8D58}" type="datetimeFigureOut">
              <a:rPr lang="en-US" smtClean="0"/>
              <a:t>9/19/2016</a:t>
            </a:fld>
            <a:endParaRPr lang="en-US"/>
          </a:p>
        </p:txBody>
      </p:sp>
      <p:sp>
        <p:nvSpPr>
          <p:cNvPr id="4" name="Footer Placeholder 3"/>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5" name="Slide Number Placeholder 4"/>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491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AA81B-6B58-D144-A534-BB4267CB8D58}" type="datetimeFigureOut">
              <a:rPr lang="en-US" smtClean="0"/>
              <a:t>9/19/2016</a:t>
            </a:fld>
            <a:endParaRPr lang="en-US"/>
          </a:p>
        </p:txBody>
      </p:sp>
      <p:sp>
        <p:nvSpPr>
          <p:cNvPr id="3" name="Footer Placeholder 2"/>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4" name="Slide Number Placeholder 3"/>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307088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1093582"/>
            <a:ext cx="3008313" cy="846639"/>
          </a:xfrm>
          <a:prstGeom prst="rect">
            <a:avLst/>
          </a:prstGeom>
        </p:spPr>
        <p:txBody>
          <a:bodyPr anchor="b"/>
          <a:lstStyle>
            <a:lvl1pPr algn="l">
              <a:defRPr sz="2667" b="1"/>
            </a:lvl1pPr>
          </a:lstStyle>
          <a:p>
            <a:r>
              <a:rPr lang="en-GB" dirty="0" smtClean="0"/>
              <a:t>Click to edit Master title style</a:t>
            </a:r>
            <a:endParaRPr lang="en-US" dirty="0"/>
          </a:p>
        </p:txBody>
      </p:sp>
      <p:sp>
        <p:nvSpPr>
          <p:cNvPr id="3" name="Content Placeholder 2"/>
          <p:cNvSpPr>
            <a:spLocks noGrp="1"/>
          </p:cNvSpPr>
          <p:nvPr>
            <p:ph idx="1"/>
          </p:nvPr>
        </p:nvSpPr>
        <p:spPr>
          <a:xfrm>
            <a:off x="3575053" y="1093575"/>
            <a:ext cx="5111751" cy="461242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5" y="1940215"/>
            <a:ext cx="3008313" cy="3765784"/>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446AA81B-6B58-D144-A534-BB4267CB8D58}" type="datetimeFigureOut">
              <a:rPr lang="en-US" smtClean="0"/>
              <a:t>9/19/2016</a:t>
            </a:fld>
            <a:endParaRPr lang="en-US"/>
          </a:p>
        </p:txBody>
      </p:sp>
      <p:sp>
        <p:nvSpPr>
          <p:cNvPr id="6" name="Footer Placeholder 5"/>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7" name="Slide Number Placeholder 6"/>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336337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1792288" y="1146492"/>
            <a:ext cx="5486400" cy="3654109"/>
          </a:xfrm>
        </p:spPr>
        <p:txBody>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46AA81B-6B58-D144-A534-BB4267CB8D58}" type="datetimeFigureOut">
              <a:rPr lang="en-US" smtClean="0"/>
              <a:t>9/19/2016</a:t>
            </a:fld>
            <a:endParaRPr lang="en-US"/>
          </a:p>
        </p:txBody>
      </p:sp>
      <p:sp>
        <p:nvSpPr>
          <p:cNvPr id="6" name="Footer Placeholder 5"/>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7" name="Slide Number Placeholder 6"/>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346109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46AA81B-6B58-D144-A534-BB4267CB8D58}" type="datetimeFigureOut">
              <a:rPr lang="en-US" smtClean="0"/>
              <a:t>9/19/2016</a:t>
            </a:fld>
            <a:endParaRPr lang="en-US"/>
          </a:p>
        </p:txBody>
      </p:sp>
      <p:sp>
        <p:nvSpPr>
          <p:cNvPr id="5" name="Footer Placeholder 4"/>
          <p:cNvSpPr>
            <a:spLocks noGrp="1"/>
          </p:cNvSpPr>
          <p:nvPr>
            <p:ph type="ftr" sz="quarter" idx="11"/>
          </p:nvPr>
        </p:nvSpPr>
        <p:spPr/>
        <p:txBody>
          <a:bodyPr/>
          <a:lstStyle>
            <a:lvl1pPr>
              <a:defRPr sz="1600"/>
            </a:lvl1pPr>
          </a:lstStyle>
          <a:p>
            <a:r>
              <a:rPr lang="en-GB" altLang="en-US" b="1" i="1" dirty="0" smtClean="0">
                <a:solidFill>
                  <a:srgbClr val="D7083B"/>
                </a:solidFill>
              </a:rPr>
              <a:t>Informing our communities, informed by our collections</a:t>
            </a:r>
          </a:p>
          <a:p>
            <a:endParaRPr lang="en-US" dirty="0"/>
          </a:p>
        </p:txBody>
      </p:sp>
      <p:sp>
        <p:nvSpPr>
          <p:cNvPr id="6" name="Slide Number Placeholder 5"/>
          <p:cNvSpPr>
            <a:spLocks noGrp="1"/>
          </p:cNvSpPr>
          <p:nvPr>
            <p:ph type="sldNum" sz="quarter" idx="12"/>
          </p:nvPr>
        </p:nvSpPr>
        <p:spPr/>
        <p:txBody>
          <a:bodyPr/>
          <a:lstStyle/>
          <a:p>
            <a:fld id="{B5677FC2-762D-8E47-BCE1-C68BAF0B26A2}" type="slidenum">
              <a:rPr lang="en-US" smtClean="0"/>
              <a:t>‹#›</a:t>
            </a:fld>
            <a:endParaRPr lang="en-US"/>
          </a:p>
        </p:txBody>
      </p:sp>
    </p:spTree>
    <p:extLst>
      <p:ext uri="{BB962C8B-B14F-4D97-AF65-F5344CB8AC3E}">
        <p14:creationId xmlns:p14="http://schemas.microsoft.com/office/powerpoint/2010/main" val="243967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9344"/>
            <a:ext cx="8229600" cy="446137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192736" y="6356351"/>
            <a:ext cx="1360465"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fld id="{446AA81B-6B58-D144-A534-BB4267CB8D58}" type="datetimeFigureOut">
              <a:rPr lang="en-US" smtClean="0"/>
              <a:pPr/>
              <a:t>9/19/2016</a:t>
            </a:fld>
            <a:endParaRPr lang="en-US" dirty="0"/>
          </a:p>
        </p:txBody>
      </p:sp>
      <p:sp>
        <p:nvSpPr>
          <p:cNvPr id="5" name="Footer Placeholder 4"/>
          <p:cNvSpPr>
            <a:spLocks noGrp="1"/>
          </p:cNvSpPr>
          <p:nvPr>
            <p:ph type="ftr" sz="quarter" idx="3"/>
          </p:nvPr>
        </p:nvSpPr>
        <p:spPr>
          <a:xfrm>
            <a:off x="1210796" y="6356351"/>
            <a:ext cx="3981939" cy="365125"/>
          </a:xfrm>
          <a:prstGeom prst="rect">
            <a:avLst/>
          </a:prstGeom>
        </p:spPr>
        <p:txBody>
          <a:bodyPr vert="horz" lIns="91440" tIns="45720" rIns="91440" bIns="45720" rtlCol="0" anchor="t"/>
          <a:lstStyle>
            <a:lvl1pPr algn="ctr">
              <a:defRPr sz="1200">
                <a:solidFill>
                  <a:schemeClr val="tx1">
                    <a:tint val="75000"/>
                  </a:schemeClr>
                </a:solidFill>
              </a:defRPr>
            </a:lvl1pPr>
          </a:lstStyle>
          <a:p>
            <a:r>
              <a:rPr lang="en-GB" altLang="en-US" b="1" i="1" dirty="0" smtClean="0">
                <a:solidFill>
                  <a:srgbClr val="D7083B"/>
                </a:solidFill>
              </a:rPr>
              <a:t>Informing our communities, informed by our collections</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5677FC2-762D-8E47-BCE1-C68BAF0B26A2}" type="slidenum">
              <a:rPr lang="en-US" smtClean="0"/>
              <a:t>‹#›</a:t>
            </a:fld>
            <a:endParaRPr lang="en-US"/>
          </a:p>
        </p:txBody>
      </p:sp>
      <p:pic>
        <p:nvPicPr>
          <p:cNvPr id="8" name="Picture 7" descr="QandA-06.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625" y="5986198"/>
            <a:ext cx="1080376" cy="805948"/>
          </a:xfrm>
          <a:prstGeom prst="rect">
            <a:avLst/>
          </a:prstGeom>
        </p:spPr>
      </p:pic>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1"/>
            <a:ext cx="9144000" cy="893865"/>
          </a:xfrm>
          <a:prstGeom prst="rect">
            <a:avLst/>
          </a:prstGeom>
        </p:spPr>
      </p:pic>
    </p:spTree>
    <p:extLst>
      <p:ext uri="{BB962C8B-B14F-4D97-AF65-F5344CB8AC3E}">
        <p14:creationId xmlns:p14="http://schemas.microsoft.com/office/powerpoint/2010/main" val="1665245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www.scottish.parliament.uk/" TargetMode="External"/><Relationship Id="rId13" Type="http://schemas.openxmlformats.org/officeDocument/2006/relationships/image" Target="../media/image24.wmf"/><Relationship Id="rId3" Type="http://schemas.openxmlformats.org/officeDocument/2006/relationships/hyperlink" Target="http://bit.ly/1K7bMSo" TargetMode="External"/><Relationship Id="rId7" Type="http://schemas.openxmlformats.org/officeDocument/2006/relationships/hyperlink" Target="http://www.scotland.gov.uk/" TargetMode="External"/><Relationship Id="rId12" Type="http://schemas.openxmlformats.org/officeDocument/2006/relationships/hyperlink" Target="http://www.ed.ac.uk/is/data-librar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gov.uk/" TargetMode="External"/><Relationship Id="rId11" Type="http://schemas.openxmlformats.org/officeDocument/2006/relationships/hyperlink" Target="http://bit.ly/1CDzAuJ" TargetMode="External"/><Relationship Id="rId5" Type="http://schemas.openxmlformats.org/officeDocument/2006/relationships/hyperlink" Target="http://bit.ly/1O6aFjX" TargetMode="External"/><Relationship Id="rId10" Type="http://schemas.openxmlformats.org/officeDocument/2006/relationships/hyperlink" Target="http://bit.ly/1Ma7WIH" TargetMode="External"/><Relationship Id="rId4" Type="http://schemas.openxmlformats.org/officeDocument/2006/relationships/hyperlink" Target="http://www.ed.ac.uk/is/databases-a-z" TargetMode="External"/><Relationship Id="rId9" Type="http://schemas.openxmlformats.org/officeDocument/2006/relationships/hyperlink" Target="http://europa.eu/" TargetMode="External"/><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myed.ed.ac.uk/" TargetMode="External"/><Relationship Id="rId5" Type="http://schemas.openxmlformats.org/officeDocument/2006/relationships/hyperlink" Target="http://www.ed.ac.uk/is/library"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www.ed.ac.uk/is/subject-guides"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cholar.google.co.uk/" TargetMode="External"/><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illiad.lib.ed.ac.uk/illiad/"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www.ed.ac.uk/is/inter-library"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hyperlink" Target="http://www.ed.ac.uk/is/RAB"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hyperlink" Target="http://www.nls.uk/"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hyperlink" Target="http://copac.jisc.ac.uk/" TargetMode="External"/><Relationship Id="rId4" Type="http://schemas.openxmlformats.org/officeDocument/2006/relationships/hyperlink" Target="http://www.sconul.ac.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hyperlink" Target="http://www.ed.ac.uk/is/library-locations"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hyperlink" Target="http://www.ed.ac.uk/is/main-library-opening" TargetMode="External"/><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hyperlink" Target="http://www.ed.ac.uk/is/open-access-locations" TargetMode="Externa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edin.ac/1PMUJDQ"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hyperlink" Target="http://bit.ly/1KIMdIa" TargetMode="External"/><Relationship Id="rId4" Type="http://schemas.openxmlformats.org/officeDocument/2006/relationships/hyperlink" Target="http://www.myendnoteweb.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mailto:SPS.Librarian@ed.ac.uk"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libraryblogs.is.ed.ac.uk/spslibraria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ed.ac.uk/is/library-borrowing" TargetMode="Externa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EdUniMainLib"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twitter.com/EdinUniMainLi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ed.ac.uk/is/databases-subjects"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ed.ac.uk/is/databases-subjects" TargetMode="External"/><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ed.ac.uk/is/databases-subject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908720"/>
            <a:ext cx="9143999" cy="4824536"/>
          </a:xfrm>
          <a:prstGeom prst="rect">
            <a:avLst/>
          </a:prstGeom>
        </p:spPr>
      </p:pic>
      <p:sp>
        <p:nvSpPr>
          <p:cNvPr id="7" name="Rectangle 6"/>
          <p:cNvSpPr/>
          <p:nvPr/>
        </p:nvSpPr>
        <p:spPr>
          <a:xfrm>
            <a:off x="971600" y="2690046"/>
            <a:ext cx="5384800" cy="1261884"/>
          </a:xfrm>
          <a:prstGeom prst="rect">
            <a:avLst/>
          </a:prstGeom>
        </p:spPr>
        <p:txBody>
          <a:bodyPr wrap="square">
            <a:spAutoFit/>
          </a:bodyPr>
          <a:lstStyle/>
          <a:p>
            <a:pPr algn="ctr" eaLnBrk="0" hangingPunct="0"/>
            <a:r>
              <a:rPr lang="en-GB" sz="2000" b="1" dirty="0">
                <a:solidFill>
                  <a:srgbClr val="FF0000"/>
                </a:solidFill>
                <a:latin typeface="Arial" panose="020B0604020202020204" pitchFamily="34" charset="0"/>
                <a:ea typeface="ヒラギノ角ゴ Pro W3" pitchFamily="-64" charset="-128"/>
              </a:rPr>
              <a:t>Welcome to </a:t>
            </a:r>
            <a:r>
              <a:rPr lang="en-GB" sz="2000" b="1" dirty="0" smtClean="0">
                <a:solidFill>
                  <a:srgbClr val="FF0000"/>
                </a:solidFill>
                <a:latin typeface="Arial" panose="020B0604020202020204" pitchFamily="34" charset="0"/>
                <a:ea typeface="ヒラギノ角ゴ Pro W3" pitchFamily="-64" charset="-128"/>
              </a:rPr>
              <a:t>the Main Library at the </a:t>
            </a:r>
            <a:r>
              <a:rPr lang="en-GB" sz="2000" b="1" dirty="0">
                <a:solidFill>
                  <a:srgbClr val="FF0000"/>
                </a:solidFill>
                <a:latin typeface="Arial" panose="020B0604020202020204" pitchFamily="34" charset="0"/>
                <a:ea typeface="ヒラギノ角ゴ Pro W3" pitchFamily="-64" charset="-128"/>
              </a:rPr>
              <a:t>University of Edinburgh </a:t>
            </a:r>
            <a:r>
              <a:rPr lang="en-GB" b="1" dirty="0">
                <a:solidFill>
                  <a:srgbClr val="FF0000"/>
                </a:solidFill>
                <a:latin typeface="Arial" panose="020B0604020202020204" pitchFamily="34" charset="0"/>
                <a:ea typeface="ヒラギノ角ゴ Pro W3" pitchFamily="-64" charset="-128"/>
              </a:rPr>
              <a:t/>
            </a:r>
            <a:br>
              <a:rPr lang="en-GB" b="1" dirty="0">
                <a:solidFill>
                  <a:srgbClr val="FF0000"/>
                </a:solidFill>
                <a:latin typeface="Arial" panose="020B0604020202020204" pitchFamily="34" charset="0"/>
                <a:ea typeface="ヒラギノ角ゴ Pro W3" pitchFamily="-64" charset="-128"/>
              </a:rPr>
            </a:br>
            <a:r>
              <a:rPr lang="en-GB" b="1" dirty="0">
                <a:solidFill>
                  <a:srgbClr val="FF0000"/>
                </a:solidFill>
                <a:latin typeface="Arial" panose="020B0604020202020204" pitchFamily="34" charset="0"/>
                <a:ea typeface="ヒラギノ角ゴ Pro W3" pitchFamily="-64" charset="-128"/>
              </a:rPr>
              <a:t> </a:t>
            </a:r>
            <a:br>
              <a:rPr lang="en-GB" b="1" dirty="0">
                <a:solidFill>
                  <a:srgbClr val="FF0000"/>
                </a:solidFill>
                <a:latin typeface="Arial" panose="020B0604020202020204" pitchFamily="34" charset="0"/>
                <a:ea typeface="ヒラギノ角ゴ Pro W3" pitchFamily="-64" charset="-128"/>
              </a:rPr>
            </a:br>
            <a:endParaRPr lang="en-GB" b="1" dirty="0">
              <a:solidFill>
                <a:srgbClr val="FF0000"/>
              </a:solidFill>
              <a:latin typeface="Arial" panose="020B0604020202020204" pitchFamily="34" charset="0"/>
              <a:ea typeface="ヒラギノ角ゴ Pro W3" pitchFamily="-64" charset="-128"/>
            </a:endParaRPr>
          </a:p>
        </p:txBody>
      </p:sp>
      <p:sp>
        <p:nvSpPr>
          <p:cNvPr id="4" name="Footer Placeholder 4"/>
          <p:cNvSpPr>
            <a:spLocks noGrp="1"/>
          </p:cNvSpPr>
          <p:nvPr>
            <p:ph type="ftr" sz="quarter" idx="4294967295"/>
          </p:nvPr>
        </p:nvSpPr>
        <p:spPr>
          <a:xfrm>
            <a:off x="1475656" y="5805264"/>
            <a:ext cx="5328592" cy="864096"/>
          </a:xfrm>
          <a:prstGeom prst="rect">
            <a:avLst/>
          </a:prstGeom>
        </p:spPr>
        <p:txBody>
          <a:bodyPr vert="horz" lIns="91440" tIns="45720" rIns="91440" bIns="45720" rtlCol="0" anchor="t"/>
          <a:lstStyle>
            <a:lvl1pPr algn="ctr">
              <a:defRPr sz="900">
                <a:solidFill>
                  <a:schemeClr val="tx1">
                    <a:tint val="75000"/>
                  </a:schemeClr>
                </a:solidFill>
              </a:defRPr>
            </a:lvl1pPr>
          </a:lstStyle>
          <a:p>
            <a:pPr fontAlgn="auto">
              <a:spcAft>
                <a:spcPts val="0"/>
              </a:spcAft>
              <a:defRPr/>
            </a:pPr>
            <a:r>
              <a:rPr lang="en-GB" altLang="en-US" sz="1400" b="1" i="1" dirty="0">
                <a:ea typeface="ヒラギノ角ゴ Pro W3" pitchFamily="-64" charset="-128"/>
              </a:rPr>
              <a:t>Christine Love-Rodgers</a:t>
            </a:r>
          </a:p>
          <a:p>
            <a:pPr fontAlgn="auto">
              <a:spcAft>
                <a:spcPts val="0"/>
              </a:spcAft>
              <a:defRPr/>
            </a:pPr>
            <a:r>
              <a:rPr lang="en-GB" altLang="en-US" sz="1200" b="1" i="1" dirty="0">
                <a:ea typeface="ヒラギノ角ゴ Pro W3" pitchFamily="-64" charset="-128"/>
              </a:rPr>
              <a:t>Academic Support Librarian – School of </a:t>
            </a:r>
            <a:r>
              <a:rPr lang="en-GB" altLang="en-US" sz="1200" b="1" i="1" dirty="0" smtClean="0">
                <a:ea typeface="ヒラギノ角ゴ Pro W3" pitchFamily="-64" charset="-128"/>
              </a:rPr>
              <a:t>Social &amp; Political Science</a:t>
            </a:r>
            <a:endParaRPr lang="en-GB" altLang="en-US" sz="1200" b="1" i="1" dirty="0">
              <a:ea typeface="ヒラギノ角ゴ Pro W3" pitchFamily="-64" charset="-128"/>
            </a:endParaRPr>
          </a:p>
        </p:txBody>
      </p:sp>
    </p:spTree>
    <p:extLst>
      <p:ext uri="{BB962C8B-B14F-4D97-AF65-F5344CB8AC3E}">
        <p14:creationId xmlns:p14="http://schemas.microsoft.com/office/powerpoint/2010/main" val="197935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1299239"/>
            <a:ext cx="3743325" cy="2585323"/>
          </a:xfrm>
          <a:prstGeom prst="rect">
            <a:avLst/>
          </a:prstGeom>
          <a:noFill/>
        </p:spPr>
        <p:txBody>
          <a:bodyPr>
            <a:spAutoFit/>
          </a:bodyPr>
          <a:lstStyle/>
          <a:p>
            <a:pPr eaLnBrk="1" hangingPunct="1">
              <a:defRPr/>
            </a:pPr>
            <a:r>
              <a:rPr lang="en-GB" b="1" dirty="0">
                <a:latin typeface="Arial" charset="0"/>
              </a:rPr>
              <a:t>Newspapers </a:t>
            </a:r>
          </a:p>
          <a:p>
            <a:pPr marL="285750" indent="-285750" eaLnBrk="1" hangingPunct="1">
              <a:buFont typeface="Arial" panose="020B0604020202020204" pitchFamily="34" charset="0"/>
              <a:buChar char="•"/>
              <a:defRPr/>
            </a:pPr>
            <a:r>
              <a:rPr lang="en-GB" dirty="0">
                <a:latin typeface="Arial" charset="0"/>
              </a:rPr>
              <a:t>Current and archives</a:t>
            </a:r>
          </a:p>
          <a:p>
            <a:pPr marL="285750" indent="-285750" eaLnBrk="1" hangingPunct="1">
              <a:buFont typeface="Arial" panose="020B0604020202020204" pitchFamily="34" charset="0"/>
              <a:buChar char="•"/>
              <a:defRPr/>
            </a:pPr>
            <a:r>
              <a:rPr lang="en-GB" dirty="0">
                <a:latin typeface="Arial" charset="0"/>
              </a:rPr>
              <a:t>UK and international</a:t>
            </a:r>
          </a:p>
          <a:p>
            <a:pPr marL="285750" indent="-285750" eaLnBrk="1" hangingPunct="1">
              <a:buFont typeface="Arial" panose="020B0604020202020204" pitchFamily="34" charset="0"/>
              <a:buChar char="•"/>
              <a:defRPr/>
            </a:pPr>
            <a:r>
              <a:rPr lang="en-GB" dirty="0">
                <a:latin typeface="Arial" charset="0"/>
              </a:rPr>
              <a:t>Access via </a:t>
            </a:r>
            <a:r>
              <a:rPr lang="en-GB" dirty="0">
                <a:latin typeface="Arial" charset="0"/>
                <a:hlinkClick r:id="rId3"/>
              </a:rPr>
              <a:t>http://bit.ly/1K7bMSo</a:t>
            </a:r>
            <a:r>
              <a:rPr lang="en-GB" dirty="0">
                <a:latin typeface="Arial" charset="0"/>
              </a:rPr>
              <a:t> </a:t>
            </a:r>
          </a:p>
          <a:p>
            <a:pPr eaLnBrk="1" hangingPunct="1">
              <a:defRPr/>
            </a:pPr>
            <a:r>
              <a:rPr lang="en-GB" b="1" dirty="0">
                <a:latin typeface="Arial" charset="0"/>
              </a:rPr>
              <a:t>Media</a:t>
            </a:r>
          </a:p>
          <a:p>
            <a:pPr marL="285750" indent="-285750" eaLnBrk="1" hangingPunct="1">
              <a:buFont typeface="Arial" panose="020B0604020202020204" pitchFamily="34" charset="0"/>
              <a:buChar char="•"/>
              <a:defRPr/>
            </a:pPr>
            <a:r>
              <a:rPr lang="en-GB" dirty="0">
                <a:latin typeface="Arial" charset="0"/>
              </a:rPr>
              <a:t>Box of Broadcasts (</a:t>
            </a:r>
            <a:r>
              <a:rPr lang="en-GB" dirty="0" err="1">
                <a:latin typeface="Arial" charset="0"/>
              </a:rPr>
              <a:t>BoB</a:t>
            </a:r>
            <a:r>
              <a:rPr lang="en-GB" dirty="0">
                <a:latin typeface="Arial" charset="0"/>
              </a:rPr>
              <a:t>)</a:t>
            </a:r>
          </a:p>
          <a:p>
            <a:pPr marL="285750" indent="-285750" eaLnBrk="1" hangingPunct="1">
              <a:buFont typeface="Arial" panose="020B0604020202020204" pitchFamily="34" charset="0"/>
              <a:buChar char="•"/>
              <a:defRPr/>
            </a:pPr>
            <a:r>
              <a:rPr lang="en-GB" dirty="0" smtClean="0">
                <a:latin typeface="Arial" charset="0"/>
              </a:rPr>
              <a:t>BFI </a:t>
            </a:r>
            <a:r>
              <a:rPr lang="en-GB" dirty="0" err="1">
                <a:latin typeface="Arial" charset="0"/>
              </a:rPr>
              <a:t>InView</a:t>
            </a:r>
            <a:r>
              <a:rPr lang="en-GB" dirty="0">
                <a:latin typeface="Arial" charset="0"/>
              </a:rPr>
              <a:t> </a:t>
            </a:r>
          </a:p>
          <a:p>
            <a:pPr marL="285750" indent="-285750" eaLnBrk="1" hangingPunct="1">
              <a:buFont typeface="Arial" panose="020B0604020202020204" pitchFamily="34" charset="0"/>
              <a:buChar char="•"/>
              <a:defRPr/>
            </a:pPr>
            <a:r>
              <a:rPr lang="en-GB" dirty="0">
                <a:latin typeface="Arial" charset="0"/>
              </a:rPr>
              <a:t>Access via </a:t>
            </a:r>
            <a:r>
              <a:rPr lang="en-GB" dirty="0">
                <a:latin typeface="Arial" charset="0"/>
                <a:hlinkClick r:id="rId4"/>
              </a:rPr>
              <a:t>www.ed.ac.uk/is/databases-a-z</a:t>
            </a:r>
            <a:r>
              <a:rPr lang="en-GB" dirty="0">
                <a:latin typeface="Arial" charset="0"/>
              </a:rPr>
              <a:t> </a:t>
            </a:r>
          </a:p>
        </p:txBody>
      </p:sp>
      <p:sp>
        <p:nvSpPr>
          <p:cNvPr id="3" name="TextBox 2"/>
          <p:cNvSpPr txBox="1"/>
          <p:nvPr/>
        </p:nvSpPr>
        <p:spPr>
          <a:xfrm>
            <a:off x="4813102" y="1354931"/>
            <a:ext cx="3960813" cy="2000250"/>
          </a:xfrm>
          <a:prstGeom prst="rect">
            <a:avLst/>
          </a:prstGeom>
          <a:noFill/>
        </p:spPr>
        <p:txBody>
          <a:bodyPr>
            <a:spAutoFit/>
          </a:bodyPr>
          <a:lstStyle/>
          <a:p>
            <a:pPr eaLnBrk="1" hangingPunct="1">
              <a:defRPr/>
            </a:pPr>
            <a:r>
              <a:rPr lang="en-GB" b="1" dirty="0">
                <a:latin typeface="Arial" charset="0"/>
              </a:rPr>
              <a:t>Official publications</a:t>
            </a:r>
          </a:p>
          <a:p>
            <a:pPr marL="285750" indent="-285750" eaLnBrk="1" hangingPunct="1">
              <a:buFont typeface="Arial" panose="020B0604020202020204" pitchFamily="34" charset="0"/>
              <a:buChar char="•"/>
              <a:defRPr/>
            </a:pPr>
            <a:r>
              <a:rPr lang="en-GB" dirty="0">
                <a:latin typeface="Arial" charset="0"/>
              </a:rPr>
              <a:t>Access via </a:t>
            </a:r>
            <a:r>
              <a:rPr lang="en-GB" dirty="0">
                <a:latin typeface="Arial" charset="0"/>
                <a:hlinkClick r:id="rId5"/>
              </a:rPr>
              <a:t>http://bit.ly/1O6aFjX</a:t>
            </a:r>
          </a:p>
          <a:p>
            <a:pPr marL="285750" indent="-285750" eaLnBrk="1" hangingPunct="1">
              <a:buFont typeface="Arial" panose="020B0604020202020204" pitchFamily="34" charset="0"/>
              <a:buChar char="•"/>
              <a:defRPr/>
            </a:pPr>
            <a:r>
              <a:rPr lang="en-GB" dirty="0">
                <a:latin typeface="Arial" charset="0"/>
              </a:rPr>
              <a:t>Freely available sites such as</a:t>
            </a:r>
          </a:p>
          <a:p>
            <a:pPr marL="742950" lvl="1" indent="-285750" eaLnBrk="1" hangingPunct="1">
              <a:buFont typeface="Arial" panose="020B0604020202020204" pitchFamily="34" charset="0"/>
              <a:buChar char="•"/>
              <a:defRPr/>
            </a:pPr>
            <a:r>
              <a:rPr lang="en-GB" dirty="0">
                <a:latin typeface="Arial" charset="0"/>
                <a:hlinkClick r:id="rId6"/>
              </a:rPr>
              <a:t>https://www.gov.uk</a:t>
            </a:r>
            <a:endParaRPr lang="en-GB" dirty="0">
              <a:latin typeface="Arial" charset="0"/>
            </a:endParaRPr>
          </a:p>
          <a:p>
            <a:pPr marL="742950" lvl="1" indent="-285750" eaLnBrk="1" hangingPunct="1">
              <a:buFont typeface="Arial" panose="020B0604020202020204" pitchFamily="34" charset="0"/>
              <a:buChar char="•"/>
              <a:defRPr/>
            </a:pPr>
            <a:r>
              <a:rPr lang="en-GB" dirty="0">
                <a:latin typeface="Arial" charset="0"/>
                <a:hlinkClick r:id="rId7"/>
              </a:rPr>
              <a:t>http://www.scotland.gov.uk</a:t>
            </a:r>
            <a:endParaRPr lang="en-GB" dirty="0">
              <a:latin typeface="Arial" charset="0"/>
            </a:endParaRPr>
          </a:p>
          <a:p>
            <a:pPr marL="742950" lvl="1" indent="-285750" eaLnBrk="1" hangingPunct="1">
              <a:buFont typeface="Arial" panose="020B0604020202020204" pitchFamily="34" charset="0"/>
              <a:buChar char="•"/>
              <a:defRPr/>
            </a:pPr>
            <a:r>
              <a:rPr lang="en-GB" sz="1600" dirty="0">
                <a:latin typeface="Arial" charset="0"/>
                <a:hlinkClick r:id="rId8"/>
              </a:rPr>
              <a:t>http://www.scottish.parliament.uk</a:t>
            </a:r>
            <a:endParaRPr lang="en-GB" sz="1600" dirty="0">
              <a:latin typeface="Arial" charset="0"/>
            </a:endParaRPr>
          </a:p>
          <a:p>
            <a:pPr marL="742950" lvl="1" indent="-285750" eaLnBrk="1" hangingPunct="1">
              <a:buFont typeface="Arial" panose="020B0604020202020204" pitchFamily="34" charset="0"/>
              <a:buChar char="•"/>
              <a:defRPr/>
            </a:pPr>
            <a:r>
              <a:rPr lang="en-GB" dirty="0">
                <a:latin typeface="Arial" charset="0"/>
                <a:hlinkClick r:id="rId9"/>
              </a:rPr>
              <a:t>http://europa.eu/</a:t>
            </a:r>
            <a:r>
              <a:rPr lang="en-GB" dirty="0">
                <a:latin typeface="Arial" charset="0"/>
              </a:rPr>
              <a:t> </a:t>
            </a:r>
          </a:p>
        </p:txBody>
      </p:sp>
      <p:sp>
        <p:nvSpPr>
          <p:cNvPr id="4" name="TextBox 3"/>
          <p:cNvSpPr txBox="1"/>
          <p:nvPr/>
        </p:nvSpPr>
        <p:spPr>
          <a:xfrm>
            <a:off x="876300" y="4076700"/>
            <a:ext cx="3671888" cy="1754188"/>
          </a:xfrm>
          <a:prstGeom prst="rect">
            <a:avLst/>
          </a:prstGeom>
          <a:noFill/>
        </p:spPr>
        <p:txBody>
          <a:bodyPr>
            <a:spAutoFit/>
          </a:bodyPr>
          <a:lstStyle/>
          <a:p>
            <a:pPr eaLnBrk="1" hangingPunct="1">
              <a:defRPr/>
            </a:pPr>
            <a:r>
              <a:rPr lang="en-GB" b="1" dirty="0">
                <a:latin typeface="Arial" charset="0"/>
              </a:rPr>
              <a:t>Dissertations and theses</a:t>
            </a:r>
          </a:p>
          <a:p>
            <a:pPr marL="285750" indent="-285750" eaLnBrk="1" hangingPunct="1">
              <a:buFont typeface="Arial" panose="020B0604020202020204" pitchFamily="34" charset="0"/>
              <a:buChar char="•"/>
              <a:defRPr/>
            </a:pPr>
            <a:r>
              <a:rPr lang="en-GB" dirty="0">
                <a:latin typeface="Arial" charset="0"/>
              </a:rPr>
              <a:t>ProQuest Dissertations &amp; Theses Global </a:t>
            </a:r>
          </a:p>
          <a:p>
            <a:pPr marL="285750" indent="-285750" eaLnBrk="1" hangingPunct="1">
              <a:buFont typeface="Arial" panose="020B0604020202020204" pitchFamily="34" charset="0"/>
              <a:buChar char="•"/>
              <a:defRPr/>
            </a:pPr>
            <a:r>
              <a:rPr lang="en-GB" dirty="0">
                <a:latin typeface="Arial" charset="0"/>
              </a:rPr>
              <a:t>Edinburgh Research Archive (ERA)</a:t>
            </a:r>
          </a:p>
          <a:p>
            <a:pPr marL="285750" indent="-285750" eaLnBrk="1" hangingPunct="1">
              <a:buFont typeface="Arial" panose="020B0604020202020204" pitchFamily="34" charset="0"/>
              <a:buChar char="•"/>
              <a:defRPr/>
            </a:pPr>
            <a:r>
              <a:rPr lang="en-GB" dirty="0" err="1">
                <a:latin typeface="Arial" charset="0"/>
              </a:rPr>
              <a:t>EThOS</a:t>
            </a:r>
            <a:endParaRPr lang="en-GB" dirty="0">
              <a:latin typeface="Arial" charset="0"/>
            </a:endParaRPr>
          </a:p>
          <a:p>
            <a:pPr marL="285750" indent="-285750" eaLnBrk="1" hangingPunct="1">
              <a:buFont typeface="Arial" panose="020B0604020202020204" pitchFamily="34" charset="0"/>
              <a:buChar char="•"/>
              <a:defRPr/>
            </a:pPr>
            <a:r>
              <a:rPr lang="en-GB" dirty="0">
                <a:latin typeface="Arial" charset="0"/>
              </a:rPr>
              <a:t>Access via </a:t>
            </a:r>
            <a:r>
              <a:rPr lang="en-GB" dirty="0">
                <a:latin typeface="Arial" charset="0"/>
                <a:hlinkClick r:id="rId10"/>
              </a:rPr>
              <a:t>http://bit.ly/1Ma7WIH</a:t>
            </a:r>
            <a:r>
              <a:rPr lang="en-GB" dirty="0">
                <a:latin typeface="Arial" charset="0"/>
              </a:rPr>
              <a:t> </a:t>
            </a:r>
          </a:p>
        </p:txBody>
      </p:sp>
      <p:sp>
        <p:nvSpPr>
          <p:cNvPr id="5" name="TextBox 4"/>
          <p:cNvSpPr txBox="1"/>
          <p:nvPr/>
        </p:nvSpPr>
        <p:spPr>
          <a:xfrm>
            <a:off x="5076825" y="4076700"/>
            <a:ext cx="3671888" cy="1754188"/>
          </a:xfrm>
          <a:prstGeom prst="rect">
            <a:avLst/>
          </a:prstGeom>
          <a:noFill/>
        </p:spPr>
        <p:txBody>
          <a:bodyPr>
            <a:spAutoFit/>
          </a:bodyPr>
          <a:lstStyle/>
          <a:p>
            <a:pPr eaLnBrk="1" hangingPunct="1">
              <a:defRPr/>
            </a:pPr>
            <a:r>
              <a:rPr lang="en-GB" b="1" dirty="0">
                <a:latin typeface="Arial" charset="0"/>
              </a:rPr>
              <a:t>Data and statistics</a:t>
            </a:r>
          </a:p>
          <a:p>
            <a:pPr marL="285750" indent="-285750" eaLnBrk="1" hangingPunct="1">
              <a:buFont typeface="Arial" panose="020B0604020202020204" pitchFamily="34" charset="0"/>
              <a:buChar char="•"/>
              <a:defRPr/>
            </a:pPr>
            <a:r>
              <a:rPr lang="en-GB" dirty="0">
                <a:latin typeface="Arial" charset="0"/>
              </a:rPr>
              <a:t>Access via </a:t>
            </a:r>
            <a:r>
              <a:rPr lang="en-GB" dirty="0">
                <a:latin typeface="Arial" charset="0"/>
                <a:hlinkClick r:id="rId11"/>
              </a:rPr>
              <a:t>http://bit.ly/1CDzAuJ</a:t>
            </a:r>
            <a:endParaRPr lang="en-GB" dirty="0">
              <a:latin typeface="Arial" charset="0"/>
            </a:endParaRPr>
          </a:p>
          <a:p>
            <a:pPr marL="285750" indent="-285750" eaLnBrk="1" hangingPunct="1">
              <a:buFont typeface="Arial" panose="020B0604020202020204" pitchFamily="34" charset="0"/>
              <a:buChar char="•"/>
              <a:defRPr/>
            </a:pPr>
            <a:r>
              <a:rPr lang="en-GB" dirty="0">
                <a:latin typeface="Arial" charset="0"/>
              </a:rPr>
              <a:t>Data Library (</a:t>
            </a:r>
            <a:r>
              <a:rPr lang="en-GB" dirty="0">
                <a:latin typeface="Arial" charset="0"/>
                <a:hlinkClick r:id="rId12"/>
              </a:rPr>
              <a:t>www.ed.ac.uk/is/data-library</a:t>
            </a:r>
            <a:r>
              <a:rPr lang="en-GB" dirty="0">
                <a:latin typeface="Arial" charset="0"/>
              </a:rPr>
              <a:t>)</a:t>
            </a:r>
          </a:p>
          <a:p>
            <a:pPr marL="285750" indent="-285750" eaLnBrk="1" hangingPunct="1">
              <a:buFont typeface="Arial" panose="020B0604020202020204" pitchFamily="34" charset="0"/>
              <a:buChar char="•"/>
              <a:defRPr/>
            </a:pPr>
            <a:endParaRPr lang="en-GB" dirty="0">
              <a:latin typeface="Arial" charset="0"/>
            </a:endParaRPr>
          </a:p>
          <a:p>
            <a:pPr eaLnBrk="1" hangingPunct="1">
              <a:defRPr/>
            </a:pPr>
            <a:endParaRPr lang="en-GB" dirty="0">
              <a:latin typeface="Arial" charset="0"/>
            </a:endParaRPr>
          </a:p>
        </p:txBody>
      </p:sp>
      <p:pic>
        <p:nvPicPr>
          <p:cNvPr id="45062" name="Picture 8" descr="C:\Users\esteven2\AppData\Local\Microsoft\Windows\Temporary Internet Files\Content.IE5\G5BO3J9I\MC90037108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6450" y="2468563"/>
            <a:ext cx="7207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C:\Users\cstirlin\AppData\Local\Microsoft\Windows\Temporary Internet Files\Content.IE5\M3G3UZ8X\big-data[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00925" y="5519738"/>
            <a:ext cx="16192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Footer Placeholder 4"/>
          <p:cNvSpPr>
            <a:spLocks noGrp="1"/>
          </p:cNvSpPr>
          <p:nvPr>
            <p:ph type="ftr" sz="quarter" idx="11"/>
          </p:nvPr>
        </p:nvSpPr>
        <p:spPr bwMode="auto">
          <a:xfrm>
            <a:off x="1211263" y="6356350"/>
            <a:ext cx="4722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
        <p:nvSpPr>
          <p:cNvPr id="9" name="Title 1"/>
          <p:cNvSpPr txBox="1">
            <a:spLocks/>
          </p:cNvSpPr>
          <p:nvPr/>
        </p:nvSpPr>
        <p:spPr bwMode="auto">
          <a:xfrm>
            <a:off x="1069777" y="861629"/>
            <a:ext cx="5842992" cy="557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altLang="en-US" sz="2000" b="1" dirty="0" smtClean="0">
                <a:ea typeface="ヒラギノ角ゴ Pro W3" pitchFamily="-64" charset="-128"/>
              </a:rPr>
              <a:t>2. More Digital Collections</a:t>
            </a:r>
          </a:p>
        </p:txBody>
      </p:sp>
    </p:spTree>
    <p:extLst>
      <p:ext uri="{BB962C8B-B14F-4D97-AF65-F5344CB8AC3E}">
        <p14:creationId xmlns:p14="http://schemas.microsoft.com/office/powerpoint/2010/main" val="77250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48584" b="26529"/>
          <a:stretch/>
        </p:blipFill>
        <p:spPr>
          <a:xfrm>
            <a:off x="4067944" y="3883999"/>
            <a:ext cx="3600400" cy="2251189"/>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3491880" y="2073502"/>
            <a:ext cx="5032225" cy="1601692"/>
          </a:xfrm>
          <a:prstGeom prst="rect">
            <a:avLst/>
          </a:prstGeom>
          <a:ln>
            <a:solidFill>
              <a:schemeClr val="accent4"/>
            </a:solidFill>
          </a:ln>
        </p:spPr>
      </p:pic>
      <p:sp>
        <p:nvSpPr>
          <p:cNvPr id="189444" name="Rectangle 4"/>
          <p:cNvSpPr>
            <a:spLocks noGrp="1" noChangeArrowheads="1"/>
          </p:cNvSpPr>
          <p:nvPr>
            <p:ph type="title"/>
          </p:nvPr>
        </p:nvSpPr>
        <p:spPr>
          <a:xfrm>
            <a:off x="755576" y="929531"/>
            <a:ext cx="7920880" cy="475584"/>
          </a:xfrm>
        </p:spPr>
        <p:txBody>
          <a:bodyPr/>
          <a:lstStyle/>
          <a:p>
            <a:r>
              <a:rPr lang="en-GB" sz="3200" b="1" dirty="0" smtClean="0"/>
              <a:t>3. Library Discovery Tools : </a:t>
            </a:r>
            <a:r>
              <a:rPr lang="en-GB" sz="3200" b="1" dirty="0" err="1" smtClean="0"/>
              <a:t>DiscoverEd</a:t>
            </a:r>
            <a:endParaRPr lang="en-GB" sz="3200" b="1" dirty="0"/>
          </a:p>
        </p:txBody>
      </p:sp>
      <p:sp>
        <p:nvSpPr>
          <p:cNvPr id="189448" name="Rectangle 8"/>
          <p:cNvSpPr>
            <a:spLocks noChangeArrowheads="1"/>
          </p:cNvSpPr>
          <p:nvPr/>
        </p:nvSpPr>
        <p:spPr bwMode="auto">
          <a:xfrm>
            <a:off x="323528" y="2359835"/>
            <a:ext cx="316835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GB" dirty="0" smtClean="0"/>
              <a:t>From </a:t>
            </a:r>
            <a:r>
              <a:rPr lang="en-GB" dirty="0"/>
              <a:t>the Library homepage </a:t>
            </a:r>
            <a:r>
              <a:rPr lang="en-GB" u="sng" dirty="0" smtClean="0">
                <a:hlinkClick r:id="rId5"/>
              </a:rPr>
              <a:t>http</a:t>
            </a:r>
            <a:r>
              <a:rPr lang="en-GB" u="sng" dirty="0">
                <a:hlinkClick r:id="rId5"/>
              </a:rPr>
              <a:t>://</a:t>
            </a:r>
            <a:r>
              <a:rPr lang="en-GB" u="sng" dirty="0" smtClean="0">
                <a:hlinkClick r:id="rId5"/>
              </a:rPr>
              <a:t>www.ed.ac.uk/is/library</a:t>
            </a:r>
            <a:r>
              <a:rPr lang="en-GB" u="sng" dirty="0" smtClean="0"/>
              <a:t> </a:t>
            </a:r>
            <a:endParaRPr lang="en-GB" u="sng" dirty="0"/>
          </a:p>
        </p:txBody>
      </p:sp>
      <p:sp>
        <p:nvSpPr>
          <p:cNvPr id="189452" name="Rectangle 12"/>
          <p:cNvSpPr>
            <a:spLocks noChangeArrowheads="1"/>
          </p:cNvSpPr>
          <p:nvPr/>
        </p:nvSpPr>
        <p:spPr bwMode="auto">
          <a:xfrm>
            <a:off x="1613628" y="4437112"/>
            <a:ext cx="2448272"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n-GB" dirty="0" smtClean="0"/>
              <a:t>Library search tab on </a:t>
            </a:r>
            <a:r>
              <a:rPr lang="en-GB" dirty="0" err="1" smtClean="0"/>
              <a:t>MyEd</a:t>
            </a:r>
            <a:endParaRPr lang="en-GB" dirty="0" smtClean="0"/>
          </a:p>
          <a:p>
            <a:pPr algn="ctr"/>
            <a:r>
              <a:rPr lang="en-GB" dirty="0" smtClean="0">
                <a:hlinkClick r:id="rId6"/>
              </a:rPr>
              <a:t>www.myed.ed.ac.uk</a:t>
            </a:r>
            <a:r>
              <a:rPr lang="en-GB" dirty="0" smtClean="0"/>
              <a:t> </a:t>
            </a:r>
            <a:endParaRPr lang="en-GB" dirty="0"/>
          </a:p>
        </p:txBody>
      </p:sp>
      <p:sp>
        <p:nvSpPr>
          <p:cNvPr id="10" name="TextBox 9"/>
          <p:cNvSpPr txBox="1"/>
          <p:nvPr/>
        </p:nvSpPr>
        <p:spPr>
          <a:xfrm>
            <a:off x="323528" y="1397638"/>
            <a:ext cx="8424936" cy="707886"/>
          </a:xfrm>
          <a:prstGeom prst="rect">
            <a:avLst/>
          </a:prstGeom>
          <a:noFill/>
        </p:spPr>
        <p:txBody>
          <a:bodyPr wrap="square" rtlCol="0">
            <a:spAutoFit/>
          </a:bodyPr>
          <a:lstStyle/>
          <a:p>
            <a:r>
              <a:rPr lang="en-GB" sz="2000" dirty="0" smtClean="0">
                <a:sym typeface="Wingdings" panose="05000000000000000000" pitchFamily="2" charset="2"/>
              </a:rPr>
              <a:t>Discover Library holdings in online and print, journals and books plus records of articles, theses, conference proceedings…</a:t>
            </a:r>
            <a:endParaRPr lang="en-GB" sz="2000" dirty="0"/>
          </a:p>
        </p:txBody>
      </p:sp>
      <p:sp>
        <p:nvSpPr>
          <p:cNvPr id="12" name="Line 17"/>
          <p:cNvSpPr>
            <a:spLocks noChangeShapeType="1"/>
          </p:cNvSpPr>
          <p:nvPr/>
        </p:nvSpPr>
        <p:spPr bwMode="auto">
          <a:xfrm>
            <a:off x="0" y="908720"/>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GB" sz="800" dirty="0"/>
          </a:p>
        </p:txBody>
      </p:sp>
    </p:spTree>
    <p:extLst>
      <p:ext uri="{BB962C8B-B14F-4D97-AF65-F5344CB8AC3E}">
        <p14:creationId xmlns:p14="http://schemas.microsoft.com/office/powerpoint/2010/main" val="125265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552" y="908720"/>
            <a:ext cx="8604448" cy="720079"/>
          </a:xfrm>
        </p:spPr>
        <p:txBody>
          <a:bodyPr/>
          <a:lstStyle/>
          <a:p>
            <a:r>
              <a:rPr lang="en-GB" sz="2400" b="1" dirty="0" smtClean="0">
                <a:solidFill>
                  <a:schemeClr val="tx1"/>
                </a:solidFill>
              </a:rPr>
              <a:t>3. Library Discovery Tools: Subject Guides</a:t>
            </a:r>
            <a:endParaRPr lang="en-GB" sz="2400" b="1" dirty="0">
              <a:solidFill>
                <a:schemeClr val="tx1"/>
              </a:solidFill>
            </a:endParaRPr>
          </a:p>
        </p:txBody>
      </p:sp>
      <p:sp>
        <p:nvSpPr>
          <p:cNvPr id="7" name="Line 6"/>
          <p:cNvSpPr>
            <a:spLocks noChangeShapeType="1"/>
          </p:cNvSpPr>
          <p:nvPr/>
        </p:nvSpPr>
        <p:spPr bwMode="auto">
          <a:xfrm flipH="1">
            <a:off x="5976615" y="2276872"/>
            <a:ext cx="359122" cy="1082675"/>
          </a:xfrm>
          <a:prstGeom prst="line">
            <a:avLst/>
          </a:prstGeom>
          <a:noFill/>
          <a:ln w="1143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Rectangle 2"/>
          <p:cNvSpPr txBox="1">
            <a:spLocks noChangeArrowheads="1"/>
          </p:cNvSpPr>
          <p:nvPr/>
        </p:nvSpPr>
        <p:spPr>
          <a:xfrm>
            <a:off x="323528" y="6184405"/>
            <a:ext cx="8604448" cy="720079"/>
          </a:xfrm>
          <a:prstGeom prst="rect">
            <a:avLst/>
          </a:prstGeom>
        </p:spPr>
        <p:txBody>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2400" b="1" dirty="0" smtClean="0">
                <a:hlinkClick r:id="rId3"/>
              </a:rPr>
              <a:t>http://www.ed.ac.uk/is/subject-guides</a:t>
            </a:r>
            <a:endParaRPr lang="en-GB" sz="2400" b="1" dirty="0" smtClean="0"/>
          </a:p>
          <a:p>
            <a:pPr fontAlgn="auto">
              <a:spcAft>
                <a:spcPts val="0"/>
              </a:spcAft>
            </a:pPr>
            <a:endParaRPr lang="en-GB" sz="2400" b="1" dirty="0"/>
          </a:p>
        </p:txBody>
      </p:sp>
      <p:pic>
        <p:nvPicPr>
          <p:cNvPr id="5" name="Content Placeholder 4"/>
          <p:cNvPicPr>
            <a:picLocks noGrp="1" noChangeAspect="1"/>
          </p:cNvPicPr>
          <p:nvPr>
            <p:ph idx="1"/>
          </p:nvPr>
        </p:nvPicPr>
        <p:blipFill rotWithShape="1">
          <a:blip r:embed="rId4"/>
          <a:srcRect l="1876" t="9396" r="1876" b="3437"/>
          <a:stretch/>
        </p:blipFill>
        <p:spPr>
          <a:xfrm>
            <a:off x="323528" y="1353934"/>
            <a:ext cx="8604448" cy="4383398"/>
          </a:xfrm>
          <a:prstGeom prst="rect">
            <a:avLst/>
          </a:prstGeom>
        </p:spPr>
      </p:pic>
    </p:spTree>
    <p:extLst>
      <p:ext uri="{BB962C8B-B14F-4D97-AF65-F5344CB8AC3E}">
        <p14:creationId xmlns:p14="http://schemas.microsoft.com/office/powerpoint/2010/main" val="172018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68634" y="1397838"/>
            <a:ext cx="938180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smtClean="0">
                <a:ea typeface="ヒラギノ角ゴ Pro W3" pitchFamily="-64" charset="-128"/>
              </a:rPr>
              <a:t>“Can’t I just use</a:t>
            </a:r>
            <a:r>
              <a:rPr lang="en-GB" altLang="en-US" i="1" dirty="0" smtClean="0">
                <a:ea typeface="ヒラギノ角ゴ Pro W3" pitchFamily="-64" charset="-128"/>
              </a:rPr>
              <a:t>               </a:t>
            </a:r>
            <a:r>
              <a:rPr lang="en-GB" altLang="en-US" dirty="0" smtClean="0">
                <a:ea typeface="ヒラギノ角ゴ Pro W3" pitchFamily="-64" charset="-128"/>
              </a:rPr>
              <a:t>?”</a:t>
            </a:r>
          </a:p>
        </p:txBody>
      </p:sp>
      <p:sp>
        <p:nvSpPr>
          <p:cNvPr id="3" name="Content Placeholder 2"/>
          <p:cNvSpPr>
            <a:spLocks noGrp="1"/>
          </p:cNvSpPr>
          <p:nvPr>
            <p:ph idx="1"/>
          </p:nvPr>
        </p:nvSpPr>
        <p:spPr>
          <a:xfrm>
            <a:off x="107467" y="2084917"/>
            <a:ext cx="8229600" cy="4221163"/>
          </a:xfrm>
          <a:extLst/>
        </p:spPr>
        <p:txBody>
          <a:bodyPr rtlCol="0">
            <a:noAutofit/>
          </a:bodyPr>
          <a:lstStyle/>
          <a:p>
            <a:pPr eaLnBrk="1" fontAlgn="auto" hangingPunct="1">
              <a:spcAft>
                <a:spcPts val="0"/>
              </a:spcAft>
              <a:buFont typeface="Arial"/>
              <a:buChar char="•"/>
              <a:defRPr/>
            </a:pPr>
            <a:r>
              <a:rPr lang="en-GB" altLang="en-US" sz="3200" dirty="0" smtClean="0">
                <a:ea typeface="ヒラギノ角ゴ Pro W3" pitchFamily="-64" charset="-128"/>
              </a:rPr>
              <a:t>Google is great </a:t>
            </a:r>
          </a:p>
          <a:p>
            <a:pPr lvl="1" eaLnBrk="1" fontAlgn="auto" hangingPunct="1">
              <a:spcAft>
                <a:spcPts val="0"/>
              </a:spcAft>
              <a:buFont typeface="Arial"/>
              <a:buChar char="–"/>
              <a:defRPr/>
            </a:pPr>
            <a:r>
              <a:rPr lang="en-GB" altLang="en-US" sz="3200" dirty="0" smtClean="0">
                <a:ea typeface="ヒラギノ角ゴ Pro W3" pitchFamily="-64" charset="-128"/>
              </a:rPr>
              <a:t>but it doesn’t search all the online services the University subscribes to.</a:t>
            </a:r>
          </a:p>
          <a:p>
            <a:pPr lvl="1" eaLnBrk="1" fontAlgn="auto" hangingPunct="1">
              <a:spcAft>
                <a:spcPts val="0"/>
              </a:spcAft>
              <a:buFont typeface="Arial"/>
              <a:buChar char="–"/>
              <a:defRPr/>
            </a:pPr>
            <a:r>
              <a:rPr lang="en-GB" altLang="en-US" sz="3200" dirty="0" smtClean="0">
                <a:ea typeface="ヒラギノ角ゴ Pro W3" pitchFamily="-64" charset="-128"/>
              </a:rPr>
              <a:t>Sites may not be not suitable for an academic context</a:t>
            </a:r>
          </a:p>
          <a:p>
            <a:pPr eaLnBrk="1" fontAlgn="auto" hangingPunct="1">
              <a:spcAft>
                <a:spcPts val="0"/>
              </a:spcAft>
              <a:buFont typeface="Arial"/>
              <a:buChar char="•"/>
              <a:defRPr/>
            </a:pPr>
            <a:r>
              <a:rPr lang="en-GB" altLang="en-US" sz="3200" dirty="0" smtClean="0">
                <a:ea typeface="ヒラギノ角ゴ Pro W3" pitchFamily="-64" charset="-128"/>
              </a:rPr>
              <a:t>If you’re going to use Google</a:t>
            </a:r>
          </a:p>
          <a:p>
            <a:pPr lvl="1" eaLnBrk="1" fontAlgn="auto" hangingPunct="1">
              <a:spcAft>
                <a:spcPts val="0"/>
              </a:spcAft>
              <a:buFont typeface="Arial"/>
              <a:buChar char="–"/>
              <a:defRPr/>
            </a:pPr>
            <a:r>
              <a:rPr lang="en-GB" altLang="en-US" sz="3200" dirty="0" smtClean="0">
                <a:ea typeface="ヒラギノ角ゴ Pro W3" pitchFamily="-64" charset="-128"/>
              </a:rPr>
              <a:t>Use Google Scholar (</a:t>
            </a:r>
            <a:r>
              <a:rPr lang="en-GB" altLang="en-US" sz="3200" dirty="0" smtClean="0">
                <a:ea typeface="ヒラギノ角ゴ Pro W3" pitchFamily="-64" charset="-128"/>
                <a:hlinkClick r:id="rId3"/>
              </a:rPr>
              <a:t>http://scholar.google.co.uk/</a:t>
            </a:r>
            <a:r>
              <a:rPr lang="en-GB" altLang="en-US" sz="3200" dirty="0" smtClean="0">
                <a:ea typeface="ヒラギノ角ゴ Pro W3" pitchFamily="-64" charset="-128"/>
              </a:rPr>
              <a:t>) </a:t>
            </a:r>
          </a:p>
        </p:txBody>
      </p:sp>
      <p:pic>
        <p:nvPicPr>
          <p:cNvPr id="1026" name="Picture 2" descr="C:\Users\cstirlin\AppData\Local\Microsoft\Windows\Temporary Internet Files\Content.IE5\JS74R8QB\MC9004231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2200" y="1727508"/>
            <a:ext cx="431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3317" y="1603448"/>
            <a:ext cx="431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94460" y="1510815"/>
            <a:ext cx="22129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31496" y="5218507"/>
            <a:ext cx="2051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Footer Placeholder 4"/>
          <p:cNvSpPr>
            <a:spLocks noGrp="1"/>
          </p:cNvSpPr>
          <p:nvPr>
            <p:ph type="ftr" sz="quarter" idx="11"/>
          </p:nvPr>
        </p:nvSpPr>
        <p:spPr bwMode="auto">
          <a:xfrm>
            <a:off x="1211263" y="6356350"/>
            <a:ext cx="4684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dirty="0" smtClean="0">
                <a:solidFill>
                  <a:srgbClr val="D7083B"/>
                </a:solidFill>
                <a:latin typeface="Arial" panose="020B0604020202020204" pitchFamily="34" charset="0"/>
              </a:rPr>
              <a:t>Informing our communities, informed by our collections</a:t>
            </a:r>
            <a:endParaRPr lang="en-US" altLang="en-US" sz="1200" dirty="0" smtClean="0">
              <a:solidFill>
                <a:srgbClr val="898989"/>
              </a:solidFill>
              <a:latin typeface="Arial" panose="020B0604020202020204" pitchFamily="34" charset="0"/>
            </a:endParaRPr>
          </a:p>
        </p:txBody>
      </p:sp>
      <p:sp>
        <p:nvSpPr>
          <p:cNvPr id="9" name="Rectangle 4"/>
          <p:cNvSpPr txBox="1">
            <a:spLocks noChangeArrowheads="1"/>
          </p:cNvSpPr>
          <p:nvPr/>
        </p:nvSpPr>
        <p:spPr>
          <a:xfrm>
            <a:off x="755576" y="929531"/>
            <a:ext cx="7920880" cy="475584"/>
          </a:xfrm>
          <a:prstGeom prst="rect">
            <a:avLst/>
          </a:prstGeom>
        </p:spPr>
        <p:txBody>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3200" b="1" dirty="0" smtClean="0"/>
              <a:t>3. Library Discovery Tools : Google</a:t>
            </a:r>
            <a:endParaRPr lang="en-GB" sz="3200" b="1" dirty="0"/>
          </a:p>
        </p:txBody>
      </p:sp>
    </p:spTree>
    <p:extLst>
      <p:ext uri="{BB962C8B-B14F-4D97-AF65-F5344CB8AC3E}">
        <p14:creationId xmlns:p14="http://schemas.microsoft.com/office/powerpoint/2010/main" val="294877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p:cNvSpPr>
            <a:spLocks noGrp="1"/>
          </p:cNvSpPr>
          <p:nvPr>
            <p:ph type="title"/>
          </p:nvPr>
        </p:nvSpPr>
        <p:spPr bwMode="auto">
          <a:xfrm>
            <a:off x="468531" y="1301357"/>
            <a:ext cx="8229600" cy="627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600" dirty="0" smtClean="0">
                <a:ea typeface="ヒラギノ角ゴ Pro W3" pitchFamily="-64" charset="-128"/>
              </a:rPr>
              <a:t>Getting set up for Google Scholar</a:t>
            </a:r>
          </a:p>
        </p:txBody>
      </p:sp>
      <p:sp>
        <p:nvSpPr>
          <p:cNvPr id="49155" name="Content Placeholder 1"/>
          <p:cNvSpPr>
            <a:spLocks noGrp="1"/>
          </p:cNvSpPr>
          <p:nvPr>
            <p:ph sz="half" idx="1"/>
          </p:nvPr>
        </p:nvSpPr>
        <p:spPr>
          <a:xfrm>
            <a:off x="489999" y="1916832"/>
            <a:ext cx="4276725" cy="4373563"/>
          </a:xfrm>
        </p:spPr>
        <p:txBody>
          <a:bodyPr/>
          <a:lstStyle/>
          <a:p>
            <a:pPr eaLnBrk="1" hangingPunct="1"/>
            <a:r>
              <a:rPr lang="en-GB" altLang="en-US" dirty="0" smtClean="0">
                <a:ea typeface="ヒラギノ角ゴ Pro W3" pitchFamily="-64" charset="-128"/>
              </a:rPr>
              <a:t>1. </a:t>
            </a:r>
            <a:r>
              <a:rPr lang="en-GB" altLang="en-US" b="1" dirty="0" smtClean="0">
                <a:ea typeface="ヒラギノ角ゴ Pro W3" pitchFamily="-64" charset="-128"/>
              </a:rPr>
              <a:t>Access the Settings (wheel symbol) web page. </a:t>
            </a:r>
            <a:r>
              <a:rPr lang="en-GB" altLang="en-US" dirty="0" smtClean="0">
                <a:ea typeface="ヒラギノ角ゴ Pro W3" pitchFamily="-64" charset="-128"/>
              </a:rPr>
              <a:t> Click to enlarge</a:t>
            </a:r>
          </a:p>
          <a:p>
            <a:pPr eaLnBrk="1" hangingPunct="1"/>
            <a:r>
              <a:rPr lang="en-GB" altLang="en-US" dirty="0" smtClean="0">
                <a:ea typeface="ヒラギノ角ゴ Pro W3" pitchFamily="-64" charset="-128"/>
              </a:rPr>
              <a:t>2. </a:t>
            </a:r>
            <a:r>
              <a:rPr lang="en-GB" altLang="en-US" b="1" dirty="0" smtClean="0">
                <a:ea typeface="ヒラギノ角ゴ Pro W3" pitchFamily="-64" charset="-128"/>
              </a:rPr>
              <a:t>In the library link enter “Edinburgh University” in the search box and select University of Edinburgh</a:t>
            </a:r>
            <a:r>
              <a:rPr lang="en-GB" altLang="en-US" dirty="0" smtClean="0">
                <a:ea typeface="ヒラギノ角ゴ Pro W3" pitchFamily="-64" charset="-128"/>
              </a:rPr>
              <a:t>.</a:t>
            </a:r>
          </a:p>
          <a:p>
            <a:pPr eaLnBrk="1" hangingPunct="1"/>
            <a:r>
              <a:rPr lang="en-GB" altLang="en-US" dirty="0" smtClean="0">
                <a:ea typeface="ヒラギノ角ゴ Pro W3" pitchFamily="-64" charset="-128"/>
              </a:rPr>
              <a:t>3. Then click on </a:t>
            </a:r>
            <a:r>
              <a:rPr lang="en-GB" altLang="en-US" b="1" dirty="0" smtClean="0">
                <a:ea typeface="ヒラギノ角ゴ Pro W3" pitchFamily="-64" charset="-128"/>
              </a:rPr>
              <a:t>Save</a:t>
            </a:r>
            <a:endParaRPr lang="en-GB" altLang="en-US" dirty="0" smtClean="0">
              <a:ea typeface="ヒラギノ角ゴ Pro W3" pitchFamily="-64" charset="-128"/>
            </a:endParaRPr>
          </a:p>
          <a:p>
            <a:pPr eaLnBrk="1" hangingPunct="1"/>
            <a:endParaRPr lang="en-GB" altLang="en-US" dirty="0" smtClean="0">
              <a:ea typeface="ヒラギノ角ゴ Pro W3" pitchFamily="-64" charset="-128"/>
            </a:endParaRPr>
          </a:p>
        </p:txBody>
      </p:sp>
      <p:pic>
        <p:nvPicPr>
          <p:cNvPr id="4915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6641" t="7454" r="21652" b="30135"/>
          <a:stretch/>
        </p:blipFill>
        <p:spPr>
          <a:xfrm>
            <a:off x="4572000" y="2183024"/>
            <a:ext cx="4350816" cy="4200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7" name="Footer Placeholder 4"/>
          <p:cNvSpPr>
            <a:spLocks noGrp="1"/>
          </p:cNvSpPr>
          <p:nvPr>
            <p:ph type="ftr" sz="quarter" idx="11"/>
          </p:nvPr>
        </p:nvSpPr>
        <p:spPr bwMode="auto">
          <a:xfrm>
            <a:off x="1211263" y="6356350"/>
            <a:ext cx="48466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cxnSp>
        <p:nvCxnSpPr>
          <p:cNvPr id="3" name="Straight Arrow Connector 2"/>
          <p:cNvCxnSpPr/>
          <p:nvPr/>
        </p:nvCxnSpPr>
        <p:spPr>
          <a:xfrm flipH="1" flipV="1">
            <a:off x="7884368" y="1916832"/>
            <a:ext cx="622406" cy="537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4"/>
          <p:cNvSpPr txBox="1">
            <a:spLocks noChangeArrowheads="1"/>
          </p:cNvSpPr>
          <p:nvPr/>
        </p:nvSpPr>
        <p:spPr>
          <a:xfrm>
            <a:off x="713168" y="829179"/>
            <a:ext cx="7920880" cy="475584"/>
          </a:xfrm>
          <a:prstGeom prst="rect">
            <a:avLst/>
          </a:prstGeom>
        </p:spPr>
        <p:txBody>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3200" b="1" dirty="0" smtClean="0"/>
              <a:t>3. Library Discovery Tools : Google</a:t>
            </a:r>
            <a:endParaRPr lang="en-GB" sz="3200" b="1" dirty="0"/>
          </a:p>
        </p:txBody>
      </p:sp>
    </p:spTree>
    <p:extLst>
      <p:ext uri="{BB962C8B-B14F-4D97-AF65-F5344CB8AC3E}">
        <p14:creationId xmlns:p14="http://schemas.microsoft.com/office/powerpoint/2010/main" val="775587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457200" y="850900"/>
            <a:ext cx="8229600" cy="592138"/>
          </a:xfrm>
          <a:solidFill>
            <a:schemeClr val="bg1"/>
          </a:solidFill>
          <a:ln>
            <a:solidFill>
              <a:schemeClr val="bg1"/>
            </a:solidFill>
            <a:miter lim="800000"/>
            <a:headEnd/>
            <a:tailEnd/>
          </a:ln>
        </p:spPr>
        <p:txBody>
          <a:bodyPr vert="horz" wrap="square" lIns="91440" tIns="45720" rIns="91440" bIns="45720" numCol="1" anchorCtr="0" compatLnSpc="1">
            <a:prstTxWarp prst="textNoShape">
              <a:avLst/>
            </a:prstTxWarp>
          </a:bodyPr>
          <a:lstStyle/>
          <a:p>
            <a:pPr eaLnBrk="1" hangingPunct="1"/>
            <a:r>
              <a:rPr lang="en-GB" altLang="en-US" sz="3200" b="1" i="1" dirty="0" smtClean="0">
                <a:ea typeface="ヒラギノ角ゴ Pro W3" pitchFamily="-64" charset="-128"/>
              </a:rPr>
              <a:t>4. Library Search Strategies : Starting points</a:t>
            </a:r>
          </a:p>
        </p:txBody>
      </p:sp>
      <p:sp>
        <p:nvSpPr>
          <p:cNvPr id="3" name="Text Placeholder 2"/>
          <p:cNvSpPr>
            <a:spLocks noGrp="1"/>
          </p:cNvSpPr>
          <p:nvPr>
            <p:ph type="body" idx="1"/>
          </p:nvPr>
        </p:nvSpPr>
        <p:spPr>
          <a:xfrm>
            <a:off x="457200" y="1550988"/>
            <a:ext cx="4040188" cy="681037"/>
          </a:xfrm>
          <a:solidFill>
            <a:schemeClr val="bg1"/>
          </a:solidFill>
          <a:ln>
            <a:solidFill>
              <a:schemeClr val="bg1"/>
            </a:solidFill>
            <a:miter lim="800000"/>
            <a:headEnd/>
            <a:tailEnd/>
          </a:ln>
        </p:spPr>
        <p:txBody>
          <a:bodyPr>
            <a:normAutofit fontScale="92500"/>
          </a:bodyPr>
          <a:lstStyle/>
          <a:p>
            <a:pPr algn="ctr" eaLnBrk="1" hangingPunct="1"/>
            <a:r>
              <a:rPr lang="en-GB" altLang="en-US" dirty="0" smtClean="0">
                <a:ea typeface="ヒラギノ角ゴ Pro W3" pitchFamily="-64" charset="-128"/>
              </a:rPr>
              <a:t>Google Scholar                          vs</a:t>
            </a:r>
          </a:p>
        </p:txBody>
      </p:sp>
      <p:sp>
        <p:nvSpPr>
          <p:cNvPr id="4" name="Content Placeholder 3"/>
          <p:cNvSpPr>
            <a:spLocks noGrp="1"/>
          </p:cNvSpPr>
          <p:nvPr>
            <p:ph sz="half" idx="2"/>
          </p:nvPr>
        </p:nvSpPr>
        <p:spPr>
          <a:xfrm>
            <a:off x="531813" y="2232025"/>
            <a:ext cx="4040187" cy="3759200"/>
          </a:xfrm>
          <a:solidFill>
            <a:schemeClr val="tx2">
              <a:lumMod val="20000"/>
              <a:lumOff val="80000"/>
            </a:schemeClr>
          </a:solidFill>
          <a:ln>
            <a:solidFill>
              <a:schemeClr val="bg1"/>
            </a:solidFill>
          </a:ln>
        </p:spPr>
        <p:txBody>
          <a:bodyPr rtlCol="0">
            <a:normAutofit/>
          </a:bodyPr>
          <a:lstStyle/>
          <a:p>
            <a:pPr marL="0" indent="0" eaLnBrk="1" fontAlgn="auto" hangingPunct="1">
              <a:spcAft>
                <a:spcPts val="0"/>
              </a:spcAft>
              <a:buFont typeface="Arial" charset="0"/>
              <a:buNone/>
              <a:defRPr/>
            </a:pPr>
            <a:r>
              <a:rPr lang="en-GB" sz="1600" b="1" dirty="0" smtClean="0"/>
              <a:t>Why use it?</a:t>
            </a:r>
          </a:p>
          <a:p>
            <a:pPr eaLnBrk="1" fontAlgn="auto" hangingPunct="1">
              <a:spcAft>
                <a:spcPts val="0"/>
              </a:spcAft>
              <a:buFont typeface="Wingdings" panose="05000000000000000000" pitchFamily="2" charset="2"/>
              <a:buChar char="q"/>
              <a:defRPr/>
            </a:pPr>
            <a:r>
              <a:rPr lang="en-GB" sz="1600" dirty="0"/>
              <a:t>Quick and easy way of getting hold of good references, including peer-reviewed papers, theses, books, abstracts and technical reports.</a:t>
            </a:r>
          </a:p>
          <a:p>
            <a:pPr eaLnBrk="1" fontAlgn="auto" hangingPunct="1">
              <a:spcAft>
                <a:spcPts val="0"/>
              </a:spcAft>
              <a:buFont typeface="Wingdings" panose="05000000000000000000" pitchFamily="2" charset="2"/>
              <a:buChar char="q"/>
              <a:defRPr/>
            </a:pPr>
            <a:r>
              <a:rPr lang="en-GB" sz="1600" dirty="0"/>
              <a:t>Can be set to retrieve and link to what’s available at </a:t>
            </a:r>
            <a:r>
              <a:rPr lang="en-GB" sz="1600" dirty="0" smtClean="0"/>
              <a:t>Edinburgh.</a:t>
            </a:r>
            <a:endParaRPr lang="en-GB" sz="1600" dirty="0"/>
          </a:p>
          <a:p>
            <a:pPr eaLnBrk="1" fontAlgn="auto" hangingPunct="1">
              <a:spcAft>
                <a:spcPts val="0"/>
              </a:spcAft>
              <a:buFont typeface="Wingdings" panose="05000000000000000000" pitchFamily="2" charset="2"/>
              <a:buChar char="q"/>
              <a:defRPr/>
            </a:pPr>
            <a:r>
              <a:rPr lang="en-GB" sz="1600" dirty="0"/>
              <a:t>It’s good enough!</a:t>
            </a:r>
          </a:p>
          <a:p>
            <a:pPr marL="0" indent="0" eaLnBrk="1" fontAlgn="auto" hangingPunct="1">
              <a:spcAft>
                <a:spcPts val="0"/>
              </a:spcAft>
              <a:buFont typeface="Arial" charset="0"/>
              <a:buNone/>
              <a:defRPr/>
            </a:pPr>
            <a:endParaRPr lang="en-GB" sz="1600" dirty="0" smtClean="0"/>
          </a:p>
          <a:p>
            <a:pPr marL="0" indent="0" eaLnBrk="1" fontAlgn="auto" hangingPunct="1">
              <a:spcAft>
                <a:spcPts val="0"/>
              </a:spcAft>
              <a:buFont typeface="Arial" charset="0"/>
              <a:buNone/>
              <a:defRPr/>
            </a:pPr>
            <a:r>
              <a:rPr lang="en-GB" sz="1600" b="1" dirty="0" smtClean="0"/>
              <a:t>However …</a:t>
            </a:r>
          </a:p>
          <a:p>
            <a:pPr eaLnBrk="1" fontAlgn="auto" hangingPunct="1">
              <a:spcAft>
                <a:spcPts val="0"/>
              </a:spcAft>
              <a:buFont typeface="Wingdings" panose="05000000000000000000" pitchFamily="2" charset="2"/>
              <a:buChar char="q"/>
              <a:defRPr/>
            </a:pPr>
            <a:r>
              <a:rPr lang="en-GB" sz="1600" dirty="0" smtClean="0"/>
              <a:t>Harvesting of content unknown.</a:t>
            </a:r>
            <a:endParaRPr lang="en-GB" sz="1600" dirty="0"/>
          </a:p>
          <a:p>
            <a:pPr eaLnBrk="1" fontAlgn="auto" hangingPunct="1">
              <a:spcAft>
                <a:spcPts val="0"/>
              </a:spcAft>
              <a:buFont typeface="Wingdings" panose="05000000000000000000" pitchFamily="2" charset="2"/>
              <a:buChar char="q"/>
              <a:defRPr/>
            </a:pPr>
            <a:r>
              <a:rPr lang="en-GB" sz="1600" dirty="0"/>
              <a:t>The ranking of </a:t>
            </a:r>
            <a:r>
              <a:rPr lang="en-GB" sz="1600" dirty="0" smtClean="0"/>
              <a:t>content </a:t>
            </a:r>
            <a:r>
              <a:rPr lang="en-GB" sz="1600" dirty="0"/>
              <a:t>is not </a:t>
            </a:r>
            <a:r>
              <a:rPr lang="en-GB" sz="1600" dirty="0" smtClean="0"/>
              <a:t>clear.</a:t>
            </a:r>
            <a:endParaRPr lang="en-GB" sz="1600" dirty="0"/>
          </a:p>
          <a:p>
            <a:pPr marL="0" indent="0" eaLnBrk="1" fontAlgn="auto" hangingPunct="1">
              <a:spcAft>
                <a:spcPts val="0"/>
              </a:spcAft>
              <a:buFont typeface="Arial" charset="0"/>
              <a:buNone/>
              <a:defRPr/>
            </a:pPr>
            <a:endParaRPr lang="en-GB" sz="1600" dirty="0"/>
          </a:p>
        </p:txBody>
      </p:sp>
      <p:sp>
        <p:nvSpPr>
          <p:cNvPr id="15365" name="Text Placeholder 4"/>
          <p:cNvSpPr>
            <a:spLocks noGrp="1"/>
          </p:cNvSpPr>
          <p:nvPr>
            <p:ph type="body" sz="quarter" idx="3"/>
          </p:nvPr>
        </p:nvSpPr>
        <p:spPr>
          <a:xfrm>
            <a:off x="4645025" y="1550988"/>
            <a:ext cx="4041775" cy="690562"/>
          </a:xfrm>
          <a:solidFill>
            <a:schemeClr val="bg1"/>
          </a:solidFill>
          <a:ln>
            <a:solidFill>
              <a:schemeClr val="bg1"/>
            </a:solidFill>
            <a:miter lim="800000"/>
            <a:headEnd/>
            <a:tailEnd/>
          </a:ln>
        </p:spPr>
        <p:txBody>
          <a:bodyPr/>
          <a:lstStyle/>
          <a:p>
            <a:pPr algn="ctr" eaLnBrk="1" hangingPunct="1"/>
            <a:r>
              <a:rPr lang="en-GB" altLang="en-US" smtClean="0">
                <a:ea typeface="ヒラギノ角ゴ Pro W3" pitchFamily="-64" charset="-128"/>
              </a:rPr>
              <a:t>Bibliographic databases</a:t>
            </a:r>
          </a:p>
        </p:txBody>
      </p:sp>
      <p:sp>
        <p:nvSpPr>
          <p:cNvPr id="6" name="Content Placeholder 5"/>
          <p:cNvSpPr>
            <a:spLocks noGrp="1"/>
          </p:cNvSpPr>
          <p:nvPr>
            <p:ph sz="quarter" idx="4"/>
          </p:nvPr>
        </p:nvSpPr>
        <p:spPr>
          <a:xfrm>
            <a:off x="4645025" y="2241550"/>
            <a:ext cx="4041775" cy="3751263"/>
          </a:xfrm>
          <a:solidFill>
            <a:schemeClr val="tx2">
              <a:lumMod val="20000"/>
              <a:lumOff val="80000"/>
            </a:schemeClr>
          </a:solidFill>
          <a:ln>
            <a:solidFill>
              <a:schemeClr val="bg1"/>
            </a:solidFill>
          </a:ln>
        </p:spPr>
        <p:txBody>
          <a:bodyPr rtlCol="0">
            <a:normAutofit/>
          </a:bodyPr>
          <a:lstStyle/>
          <a:p>
            <a:pPr marL="0" indent="0" eaLnBrk="1" fontAlgn="auto" hangingPunct="1">
              <a:spcAft>
                <a:spcPts val="0"/>
              </a:spcAft>
              <a:buFont typeface="Arial" charset="0"/>
              <a:buNone/>
              <a:defRPr/>
            </a:pPr>
            <a:r>
              <a:rPr lang="en-GB" sz="1600" b="1" dirty="0" smtClean="0"/>
              <a:t>Why use them?</a:t>
            </a:r>
          </a:p>
          <a:p>
            <a:pPr eaLnBrk="1" fontAlgn="auto" hangingPunct="1">
              <a:spcAft>
                <a:spcPts val="0"/>
              </a:spcAft>
              <a:buFont typeface="Wingdings" panose="05000000000000000000" pitchFamily="2" charset="2"/>
              <a:buChar char="q"/>
              <a:defRPr/>
            </a:pPr>
            <a:r>
              <a:rPr lang="en-GB" sz="1600" dirty="0" smtClean="0"/>
              <a:t>For content </a:t>
            </a:r>
            <a:r>
              <a:rPr lang="en-GB" sz="1600" dirty="0"/>
              <a:t>&amp; resources not in </a:t>
            </a:r>
            <a:r>
              <a:rPr lang="en-GB" sz="1600" dirty="0" smtClean="0"/>
              <a:t>Google.</a:t>
            </a:r>
            <a:endParaRPr lang="en-GB" sz="1600" dirty="0"/>
          </a:p>
          <a:p>
            <a:pPr eaLnBrk="1" fontAlgn="auto" hangingPunct="1">
              <a:spcAft>
                <a:spcPts val="0"/>
              </a:spcAft>
              <a:buFont typeface="Wingdings" panose="05000000000000000000" pitchFamily="2" charset="2"/>
              <a:buChar char="q"/>
              <a:defRPr/>
            </a:pPr>
            <a:r>
              <a:rPr lang="en-GB" sz="1600" dirty="0"/>
              <a:t>Specialist content and </a:t>
            </a:r>
            <a:r>
              <a:rPr lang="en-GB" sz="1600" dirty="0" smtClean="0"/>
              <a:t>focus across a range of disciplines.</a:t>
            </a:r>
            <a:endParaRPr lang="en-GB" sz="1600" dirty="0"/>
          </a:p>
          <a:p>
            <a:pPr eaLnBrk="1" fontAlgn="auto" hangingPunct="1">
              <a:spcAft>
                <a:spcPts val="0"/>
              </a:spcAft>
              <a:buFont typeface="Wingdings" panose="05000000000000000000" pitchFamily="2" charset="2"/>
              <a:buChar char="q"/>
              <a:defRPr/>
            </a:pPr>
            <a:r>
              <a:rPr lang="en-GB" sz="1600" dirty="0"/>
              <a:t>Content and coverage is </a:t>
            </a:r>
            <a:r>
              <a:rPr lang="en-GB" sz="1600" dirty="0" smtClean="0"/>
              <a:t>explicit.</a:t>
            </a:r>
            <a:endParaRPr lang="en-GB" sz="1600" dirty="0"/>
          </a:p>
          <a:p>
            <a:pPr eaLnBrk="1" fontAlgn="auto" hangingPunct="1">
              <a:spcAft>
                <a:spcPts val="0"/>
              </a:spcAft>
              <a:buFont typeface="Wingdings" panose="05000000000000000000" pitchFamily="2" charset="2"/>
              <a:buChar char="q"/>
              <a:defRPr/>
            </a:pPr>
            <a:r>
              <a:rPr lang="en-GB" sz="1600" dirty="0" smtClean="0"/>
              <a:t>Comprehensiveness.</a:t>
            </a:r>
            <a:endParaRPr lang="en-GB" sz="1600" dirty="0"/>
          </a:p>
          <a:p>
            <a:pPr eaLnBrk="1" fontAlgn="auto" hangingPunct="1">
              <a:spcAft>
                <a:spcPts val="0"/>
              </a:spcAft>
              <a:buFont typeface="Wingdings" panose="05000000000000000000" pitchFamily="2" charset="2"/>
              <a:buChar char="q"/>
              <a:defRPr/>
            </a:pPr>
            <a:r>
              <a:rPr lang="en-GB" sz="1600" dirty="0"/>
              <a:t>Added </a:t>
            </a:r>
            <a:r>
              <a:rPr lang="en-GB" sz="1600" dirty="0" smtClean="0"/>
              <a:t>value.</a:t>
            </a:r>
          </a:p>
          <a:p>
            <a:pPr eaLnBrk="1" fontAlgn="auto" hangingPunct="1">
              <a:spcAft>
                <a:spcPts val="0"/>
              </a:spcAft>
              <a:buFont typeface="Wingdings" panose="05000000000000000000" pitchFamily="2" charset="2"/>
              <a:buChar char="q"/>
              <a:defRPr/>
            </a:pPr>
            <a:r>
              <a:rPr lang="en-GB" sz="1600" dirty="0" smtClean="0"/>
              <a:t>Puts you in control!</a:t>
            </a:r>
            <a:endParaRPr lang="en-GB" sz="1600" dirty="0"/>
          </a:p>
          <a:p>
            <a:pPr marL="0" indent="0" eaLnBrk="1" fontAlgn="auto" hangingPunct="1">
              <a:spcAft>
                <a:spcPts val="0"/>
              </a:spcAft>
              <a:buFont typeface="Arial" charset="0"/>
              <a:buNone/>
              <a:defRPr/>
            </a:pPr>
            <a:endParaRPr lang="en-GB" sz="1600" dirty="0"/>
          </a:p>
          <a:p>
            <a:pPr marL="0" indent="0" eaLnBrk="1" fontAlgn="auto" hangingPunct="1">
              <a:spcAft>
                <a:spcPts val="0"/>
              </a:spcAft>
              <a:buFont typeface="Arial" charset="0"/>
              <a:buNone/>
              <a:defRPr/>
            </a:pPr>
            <a:r>
              <a:rPr lang="en-GB" sz="1600" b="1" dirty="0" smtClean="0"/>
              <a:t>However …</a:t>
            </a:r>
          </a:p>
          <a:p>
            <a:pPr eaLnBrk="1" fontAlgn="auto" hangingPunct="1">
              <a:spcAft>
                <a:spcPts val="0"/>
              </a:spcAft>
              <a:buFont typeface="Wingdings" panose="05000000000000000000" pitchFamily="2" charset="2"/>
              <a:buChar char="q"/>
              <a:defRPr/>
            </a:pPr>
            <a:r>
              <a:rPr lang="en-GB" sz="1600" dirty="0"/>
              <a:t>They index more than we </a:t>
            </a:r>
            <a:r>
              <a:rPr lang="en-GB" sz="1600" dirty="0" smtClean="0"/>
              <a:t>have, which is not necessarily a problem as we can generally get it for you!</a:t>
            </a:r>
            <a:endParaRPr lang="en-GB" sz="1600" dirty="0"/>
          </a:p>
          <a:p>
            <a:pPr marL="0" indent="0" eaLnBrk="1" fontAlgn="auto" hangingPunct="1">
              <a:spcAft>
                <a:spcPts val="0"/>
              </a:spcAft>
              <a:buFont typeface="Arial" charset="0"/>
              <a:buNone/>
              <a:defRPr/>
            </a:pPr>
            <a:endParaRPr lang="en-GB" b="1" dirty="0"/>
          </a:p>
        </p:txBody>
      </p:sp>
      <p:sp>
        <p:nvSpPr>
          <p:cNvPr id="7" name="Footer Placeholder 4"/>
          <p:cNvSpPr>
            <a:spLocks noGrp="1"/>
          </p:cNvSpPr>
          <p:nvPr>
            <p:ph type="ftr" sz="quarter" idx="11"/>
          </p:nvPr>
        </p:nvSpPr>
        <p:spPr>
          <a:xfrm>
            <a:off x="1211263" y="6356350"/>
            <a:ext cx="3960812" cy="365125"/>
          </a:xfrm>
        </p:spPr>
        <p:txBody>
          <a:bodyPr>
            <a:normAutofit/>
          </a:bodyPr>
          <a:lstStyle>
            <a:lvl1pPr algn="ctr">
              <a:defRPr sz="1200">
                <a:solidFill>
                  <a:schemeClr val="tx1">
                    <a:tint val="75000"/>
                  </a:schemeClr>
                </a:solidFill>
              </a:defRPr>
            </a:lvl1pPr>
          </a:lstStyle>
          <a:p>
            <a:pPr fontAlgn="auto">
              <a:spcBef>
                <a:spcPct val="20000"/>
              </a:spcBef>
              <a:spcAft>
                <a:spcPts val="0"/>
              </a:spcAft>
              <a:buFont typeface="Arial"/>
              <a:buNone/>
              <a:defRPr/>
            </a:pPr>
            <a:r>
              <a:rPr lang="en-GB" altLang="en-US" b="1" i="1" dirty="0" smtClean="0">
                <a:solidFill>
                  <a:srgbClr val="D7083B"/>
                </a:solidFill>
                <a:latin typeface="+mn-lt"/>
                <a:ea typeface="+mn-ea"/>
              </a:rPr>
              <a:t>Informing our communities, informed by our collections</a:t>
            </a:r>
            <a:endParaRPr lang="en-US" b="1" dirty="0">
              <a:latin typeface="+mn-lt"/>
              <a:ea typeface="+mn-ea"/>
            </a:endParaRPr>
          </a:p>
        </p:txBody>
      </p:sp>
    </p:spTree>
    <p:extLst>
      <p:ext uri="{BB962C8B-B14F-4D97-AF65-F5344CB8AC3E}">
        <p14:creationId xmlns:p14="http://schemas.microsoft.com/office/powerpoint/2010/main" val="64674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5">
                                            <p:bg/>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1536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bwMode="auto">
          <a:xfrm>
            <a:off x="609801" y="691432"/>
            <a:ext cx="8229600" cy="673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3200" b="1" i="1" dirty="0" smtClean="0">
                <a:ea typeface="ヒラギノ角ゴ Pro W3" pitchFamily="-64" charset="-128"/>
              </a:rPr>
              <a:t>4. Library Search Strategies</a:t>
            </a:r>
            <a:br>
              <a:rPr lang="en-GB" altLang="en-US" sz="3200" b="1" i="1" dirty="0" smtClean="0">
                <a:ea typeface="ヒラギノ角ゴ Pro W3" pitchFamily="-64" charset="-128"/>
              </a:rPr>
            </a:br>
            <a:r>
              <a:rPr lang="en-GB" altLang="en-US" sz="3200" b="1" i="1" dirty="0" smtClean="0">
                <a:ea typeface="ヒラギノ角ゴ Pro W3" pitchFamily="-64" charset="-128"/>
              </a:rPr>
              <a:t>It’s all about your research question</a:t>
            </a:r>
          </a:p>
        </p:txBody>
      </p:sp>
      <p:sp>
        <p:nvSpPr>
          <p:cNvPr id="53251" name="AutoShape 10"/>
          <p:cNvSpPr>
            <a:spLocks noChangeArrowheads="1"/>
          </p:cNvSpPr>
          <p:nvPr/>
        </p:nvSpPr>
        <p:spPr bwMode="auto">
          <a:xfrm>
            <a:off x="458788" y="1733550"/>
            <a:ext cx="3387725" cy="1390650"/>
          </a:xfrm>
          <a:prstGeom prst="cloudCallout">
            <a:avLst>
              <a:gd name="adj1" fmla="val 36194"/>
              <a:gd name="adj2" fmla="val 6103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latin typeface="Times" panose="02020603050405020304" pitchFamily="18" charset="0"/>
            </a:endParaRPr>
          </a:p>
        </p:txBody>
      </p:sp>
      <p:sp>
        <p:nvSpPr>
          <p:cNvPr id="53252" name="Text Box 11"/>
          <p:cNvSpPr txBox="1">
            <a:spLocks noChangeArrowheads="1"/>
          </p:cNvSpPr>
          <p:nvPr/>
        </p:nvSpPr>
        <p:spPr bwMode="auto">
          <a:xfrm>
            <a:off x="1038225" y="2017713"/>
            <a:ext cx="222885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FontTx/>
              <a:buNone/>
            </a:pPr>
            <a:r>
              <a:rPr lang="en-GB" altLang="en-US" sz="1600" b="1">
                <a:latin typeface="Arial" panose="020B0604020202020204" pitchFamily="34" charset="0"/>
              </a:rPr>
              <a:t>What is your research question? What do you need to find out?</a:t>
            </a:r>
            <a:endParaRPr lang="en-GB" altLang="en-US" sz="1600">
              <a:latin typeface="Arial" panose="020B0604020202020204" pitchFamily="34" charset="0"/>
            </a:endParaRPr>
          </a:p>
          <a:p>
            <a:pPr eaLnBrk="1" hangingPunct="1">
              <a:spcBef>
                <a:spcPct val="0"/>
              </a:spcBef>
              <a:buFontTx/>
              <a:buNone/>
            </a:pPr>
            <a:endParaRPr lang="en-GB" altLang="en-US" sz="1800">
              <a:latin typeface="Arial" panose="020B0604020202020204" pitchFamily="34" charset="0"/>
            </a:endParaRPr>
          </a:p>
        </p:txBody>
      </p:sp>
      <p:sp>
        <p:nvSpPr>
          <p:cNvPr id="53253" name="AutoShape 12"/>
          <p:cNvSpPr>
            <a:spLocks noChangeArrowheads="1"/>
          </p:cNvSpPr>
          <p:nvPr/>
        </p:nvSpPr>
        <p:spPr bwMode="auto">
          <a:xfrm>
            <a:off x="5540375" y="1733550"/>
            <a:ext cx="3024188" cy="1190625"/>
          </a:xfrm>
          <a:prstGeom prst="cloudCallout">
            <a:avLst>
              <a:gd name="adj1" fmla="val -54644"/>
              <a:gd name="adj2" fmla="val 7745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en-GB" altLang="en-US" sz="1400" b="1">
                <a:latin typeface="Arial" panose="020B0604020202020204" pitchFamily="34" charset="0"/>
              </a:rPr>
              <a:t>Identify the principal concepts </a:t>
            </a:r>
            <a:r>
              <a:rPr lang="en-GB" altLang="en-US" sz="1400">
                <a:latin typeface="Arial" panose="020B0604020202020204" pitchFamily="34" charset="0"/>
              </a:rPr>
              <a:t>– these will form the keywords for your search.</a:t>
            </a:r>
          </a:p>
        </p:txBody>
      </p:sp>
      <p:sp>
        <p:nvSpPr>
          <p:cNvPr id="53254" name="AutoShape 13"/>
          <p:cNvSpPr>
            <a:spLocks noChangeArrowheads="1"/>
          </p:cNvSpPr>
          <p:nvPr/>
        </p:nvSpPr>
        <p:spPr bwMode="auto">
          <a:xfrm>
            <a:off x="6357938" y="2884488"/>
            <a:ext cx="2606675" cy="1027112"/>
          </a:xfrm>
          <a:prstGeom prst="cloudCallout">
            <a:avLst>
              <a:gd name="adj1" fmla="val -94764"/>
              <a:gd name="adj2" fmla="val 5142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80000"/>
              </a:lnSpc>
              <a:spcBef>
                <a:spcPct val="0"/>
              </a:spcBef>
              <a:buFontTx/>
              <a:buNone/>
            </a:pPr>
            <a:r>
              <a:rPr lang="en-GB" altLang="en-US" sz="1200">
                <a:latin typeface="Arial" panose="020B0604020202020204" pitchFamily="34" charset="0"/>
                <a:cs typeface="Times New Roman" panose="02020603050405020304" pitchFamily="18" charset="0"/>
              </a:rPr>
              <a:t>variant spelling: behaviour (UK) behavior (US)</a:t>
            </a:r>
          </a:p>
          <a:p>
            <a:pPr algn="ctr">
              <a:spcBef>
                <a:spcPct val="0"/>
              </a:spcBef>
              <a:buFontTx/>
              <a:buNone/>
            </a:pPr>
            <a:endParaRPr lang="en-GB" altLang="en-US" sz="1000">
              <a:latin typeface="Arial" panose="020B0604020202020204" pitchFamily="34" charset="0"/>
              <a:cs typeface="Times New Roman" panose="02020603050405020304" pitchFamily="18" charset="0"/>
            </a:endParaRPr>
          </a:p>
        </p:txBody>
      </p:sp>
      <p:sp>
        <p:nvSpPr>
          <p:cNvPr id="53255" name="AutoShape 15"/>
          <p:cNvSpPr>
            <a:spLocks noChangeArrowheads="1"/>
          </p:cNvSpPr>
          <p:nvPr/>
        </p:nvSpPr>
        <p:spPr bwMode="auto">
          <a:xfrm rot="5400000">
            <a:off x="5792787" y="4676776"/>
            <a:ext cx="1336675" cy="2768600"/>
          </a:xfrm>
          <a:prstGeom prst="cloudCallout">
            <a:avLst>
              <a:gd name="adj1" fmla="val -88667"/>
              <a:gd name="adj2" fmla="val 4578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en-GB" altLang="en-US" sz="1400" b="1">
                <a:latin typeface="Arial" panose="020B0604020202020204" pitchFamily="34" charset="0"/>
              </a:rPr>
              <a:t>Search limits </a:t>
            </a:r>
            <a:r>
              <a:rPr lang="en-GB" altLang="en-US" sz="1400">
                <a:latin typeface="Arial" panose="020B0604020202020204" pitchFamily="34" charset="0"/>
              </a:rPr>
              <a:t>–. </a:t>
            </a:r>
          </a:p>
          <a:p>
            <a:pPr lvl="1">
              <a:lnSpc>
                <a:spcPct val="80000"/>
              </a:lnSpc>
              <a:spcBef>
                <a:spcPct val="0"/>
              </a:spcBef>
              <a:buFont typeface="Wingdings" panose="05000000000000000000" pitchFamily="2" charset="2"/>
              <a:buChar char="§"/>
            </a:pPr>
            <a:r>
              <a:rPr lang="en-GB" altLang="en-US" sz="1400">
                <a:latin typeface="Arial" panose="020B0604020202020204" pitchFamily="34" charset="0"/>
              </a:rPr>
              <a:t>time</a:t>
            </a:r>
          </a:p>
          <a:p>
            <a:pPr lvl="1">
              <a:lnSpc>
                <a:spcPct val="80000"/>
              </a:lnSpc>
              <a:spcBef>
                <a:spcPct val="0"/>
              </a:spcBef>
              <a:buFont typeface="Wingdings" panose="05000000000000000000" pitchFamily="2" charset="2"/>
              <a:buChar char="§"/>
            </a:pPr>
            <a:r>
              <a:rPr lang="en-GB" altLang="en-US" sz="1400">
                <a:latin typeface="Arial" panose="020B0604020202020204" pitchFamily="34" charset="0"/>
              </a:rPr>
              <a:t>language</a:t>
            </a:r>
          </a:p>
          <a:p>
            <a:pPr lvl="1">
              <a:lnSpc>
                <a:spcPct val="80000"/>
              </a:lnSpc>
              <a:spcBef>
                <a:spcPct val="0"/>
              </a:spcBef>
              <a:buFont typeface="Wingdings" panose="05000000000000000000" pitchFamily="2" charset="2"/>
              <a:buChar char="§"/>
            </a:pPr>
            <a:r>
              <a:rPr lang="en-GB" altLang="en-US" sz="1400">
                <a:latin typeface="Arial" panose="020B0604020202020204" pitchFamily="34" charset="0"/>
              </a:rPr>
              <a:t>geography</a:t>
            </a:r>
          </a:p>
        </p:txBody>
      </p:sp>
      <p:pic>
        <p:nvPicPr>
          <p:cNvPr id="53256" name="Picture 17" descr="C:\Users\ngilber1\AppData\Local\Microsoft\Windows\Temporary Internet Files\Content.IE5\O96X5LVJ\MC9002296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538" y="2568575"/>
            <a:ext cx="29352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AutoShape 14"/>
          <p:cNvSpPr>
            <a:spLocks noChangeArrowheads="1"/>
          </p:cNvSpPr>
          <p:nvPr/>
        </p:nvSpPr>
        <p:spPr bwMode="auto">
          <a:xfrm rot="5400000">
            <a:off x="6877843" y="3450432"/>
            <a:ext cx="1420813" cy="2463800"/>
          </a:xfrm>
          <a:prstGeom prst="cloudCallout">
            <a:avLst>
              <a:gd name="adj1" fmla="val -16662"/>
              <a:gd name="adj2" fmla="val 7379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spcBef>
                <a:spcPct val="0"/>
              </a:spcBef>
              <a:buFontTx/>
              <a:buNone/>
            </a:pPr>
            <a:r>
              <a:rPr lang="en-GB" altLang="en-US" sz="1200">
                <a:latin typeface="Arial" panose="020B0604020202020204" pitchFamily="34" charset="0"/>
                <a:cs typeface="Times New Roman" panose="02020603050405020304" pitchFamily="18" charset="0"/>
              </a:rPr>
              <a:t>variations in terminology over time: lame, handicapped, disabled</a:t>
            </a:r>
            <a:endParaRPr lang="en-GB" altLang="en-US" sz="1200" b="1">
              <a:solidFill>
                <a:schemeClr val="accent2"/>
              </a:solidFill>
              <a:latin typeface="Arial" panose="020B0604020202020204" pitchFamily="34" charset="0"/>
              <a:cs typeface="Times New Roman" panose="02020603050405020304" pitchFamily="18" charset="0"/>
            </a:endParaRPr>
          </a:p>
          <a:p>
            <a:pPr>
              <a:spcBef>
                <a:spcPct val="0"/>
              </a:spcBef>
              <a:buFontTx/>
              <a:buNone/>
            </a:pPr>
            <a:endParaRPr lang="en-GB" altLang="en-US" sz="1000">
              <a:latin typeface="Arial" panose="020B0604020202020204" pitchFamily="34" charset="0"/>
              <a:cs typeface="Times New Roman" panose="02020603050405020304" pitchFamily="18" charset="0"/>
            </a:endParaRPr>
          </a:p>
          <a:p>
            <a:pPr algn="ctr">
              <a:spcBef>
                <a:spcPct val="0"/>
              </a:spcBef>
              <a:buFontTx/>
              <a:buNone/>
            </a:pPr>
            <a:endParaRPr lang="en-GB" altLang="en-US" sz="2400">
              <a:latin typeface="Times" panose="02020603050405020304" pitchFamily="18" charset="0"/>
              <a:cs typeface="Times New Roman" panose="02020603050405020304" pitchFamily="18" charset="0"/>
            </a:endParaRPr>
          </a:p>
        </p:txBody>
      </p:sp>
      <p:sp>
        <p:nvSpPr>
          <p:cNvPr id="14" name="AutoShape 13"/>
          <p:cNvSpPr>
            <a:spLocks noChangeArrowheads="1"/>
          </p:cNvSpPr>
          <p:nvPr/>
        </p:nvSpPr>
        <p:spPr bwMode="auto">
          <a:xfrm>
            <a:off x="1495425" y="5346700"/>
            <a:ext cx="3152775" cy="1470025"/>
          </a:xfrm>
          <a:prstGeom prst="cloudCallout">
            <a:avLst>
              <a:gd name="adj1" fmla="val 24496"/>
              <a:gd name="adj2" fmla="val -11142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ヒラギノ角ゴ Pro W3" pitchFamily="-64" charset="-128"/>
              </a:defRPr>
            </a:lvl1pPr>
            <a:lvl2pPr marL="742950" indent="-285750" eaLnBrk="0" hangingPunct="0">
              <a:defRPr>
                <a:solidFill>
                  <a:schemeClr val="tx1"/>
                </a:solidFill>
                <a:latin typeface="Arial" charset="0"/>
                <a:ea typeface="ヒラギノ角ゴ Pro W3" pitchFamily="-64" charset="-128"/>
              </a:defRPr>
            </a:lvl2pPr>
            <a:lvl3pPr marL="1143000" indent="-228600" eaLnBrk="0" hangingPunct="0">
              <a:defRPr>
                <a:solidFill>
                  <a:schemeClr val="tx1"/>
                </a:solidFill>
                <a:latin typeface="Arial" charset="0"/>
                <a:ea typeface="ヒラギノ角ゴ Pro W3" pitchFamily="-64" charset="-128"/>
              </a:defRPr>
            </a:lvl3pPr>
            <a:lvl4pPr marL="1600200" indent="-228600" eaLnBrk="0" hangingPunct="0">
              <a:defRPr>
                <a:solidFill>
                  <a:schemeClr val="tx1"/>
                </a:solidFill>
                <a:latin typeface="Arial" charset="0"/>
                <a:ea typeface="ヒラギノ角ゴ Pro W3" pitchFamily="-64" charset="-128"/>
              </a:defRPr>
            </a:lvl4pPr>
            <a:lvl5pPr marL="2057400" indent="-228600" eaLnBrk="0" hangingPunct="0">
              <a:defRPr>
                <a:solidFill>
                  <a:schemeClr val="tx1"/>
                </a:solidFill>
                <a:latin typeface="Arial" charset="0"/>
                <a:ea typeface="ヒラギノ角ゴ Pro W3" pitchFamily="-64"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4"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4"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4"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4" charset="-128"/>
              </a:defRPr>
            </a:lvl9pPr>
          </a:lstStyle>
          <a:p>
            <a:pPr>
              <a:lnSpc>
                <a:spcPct val="80000"/>
              </a:lnSpc>
              <a:spcBef>
                <a:spcPct val="20000"/>
              </a:spcBef>
              <a:defRPr/>
            </a:pPr>
            <a:endParaRPr lang="en-GB" altLang="en-US" sz="1100" b="1" dirty="0" smtClean="0">
              <a:latin typeface="+mn-lt"/>
            </a:endParaRPr>
          </a:p>
          <a:p>
            <a:pPr marL="457200" lvl="1" indent="0">
              <a:lnSpc>
                <a:spcPct val="80000"/>
              </a:lnSpc>
              <a:defRPr/>
            </a:pPr>
            <a:r>
              <a:rPr lang="en-GB" altLang="en-US" sz="1400" b="1" dirty="0" smtClean="0">
                <a:cs typeface="Times New Roman" pitchFamily="18" charset="0"/>
              </a:rPr>
              <a:t>Searching effectively</a:t>
            </a:r>
          </a:p>
          <a:p>
            <a:pPr marL="628650" lvl="1" indent="-171450">
              <a:lnSpc>
                <a:spcPct val="80000"/>
              </a:lnSpc>
              <a:buFontTx/>
              <a:buChar char="-"/>
              <a:defRPr/>
            </a:pPr>
            <a:r>
              <a:rPr lang="en-GB" altLang="en-US" sz="1400" dirty="0" smtClean="0">
                <a:cs typeface="Times New Roman" pitchFamily="18" charset="0"/>
              </a:rPr>
              <a:t>Boolean searching</a:t>
            </a:r>
          </a:p>
          <a:p>
            <a:pPr marL="628650" lvl="1" indent="-171450">
              <a:lnSpc>
                <a:spcPct val="80000"/>
              </a:lnSpc>
              <a:buFontTx/>
              <a:buChar char="-"/>
              <a:defRPr/>
            </a:pPr>
            <a:r>
              <a:rPr lang="en-GB" altLang="en-US" sz="1400" dirty="0" smtClean="0">
                <a:cs typeface="Times New Roman" pitchFamily="18" charset="0"/>
              </a:rPr>
              <a:t>Finding full text</a:t>
            </a:r>
            <a:endParaRPr lang="en-GB" altLang="en-US" sz="1400" dirty="0">
              <a:cs typeface="Times New Roman" pitchFamily="18" charset="0"/>
            </a:endParaRPr>
          </a:p>
          <a:p>
            <a:pPr algn="ctr">
              <a:defRPr/>
            </a:pPr>
            <a:endParaRPr lang="en-GB" altLang="en-US" sz="1000" dirty="0" smtClean="0"/>
          </a:p>
        </p:txBody>
      </p:sp>
      <p:sp>
        <p:nvSpPr>
          <p:cNvPr id="4" name="Cloud Callout 3"/>
          <p:cNvSpPr/>
          <p:nvPr/>
        </p:nvSpPr>
        <p:spPr>
          <a:xfrm>
            <a:off x="74613" y="3297238"/>
            <a:ext cx="2841625" cy="2058987"/>
          </a:xfrm>
          <a:prstGeom prst="cloudCallout">
            <a:avLst>
              <a:gd name="adj1" fmla="val 72242"/>
              <a:gd name="adj2" fmla="val -380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3260" name="TextBox 4"/>
          <p:cNvSpPr txBox="1">
            <a:spLocks noChangeArrowheads="1"/>
          </p:cNvSpPr>
          <p:nvPr/>
        </p:nvSpPr>
        <p:spPr bwMode="auto">
          <a:xfrm>
            <a:off x="458788" y="3478213"/>
            <a:ext cx="2444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GB" altLang="en-US" sz="1200" b="1">
                <a:latin typeface="Arial" panose="020B0604020202020204" pitchFamily="34" charset="0"/>
                <a:cs typeface="Times New Roman" panose="02020603050405020304" pitchFamily="18" charset="0"/>
              </a:rPr>
              <a:t>Types of Resources:</a:t>
            </a:r>
          </a:p>
          <a:p>
            <a:pPr marL="0" lvl="1" eaLnBrk="1" hangingPunct="1">
              <a:spcBef>
                <a:spcPct val="0"/>
              </a:spcBef>
              <a:buFontTx/>
              <a:buNone/>
            </a:pPr>
            <a:r>
              <a:rPr lang="en-GB" altLang="en-US" sz="1200" b="1">
                <a:solidFill>
                  <a:schemeClr val="accent2"/>
                </a:solidFill>
                <a:latin typeface="Arial" panose="020B0604020202020204" pitchFamily="34" charset="0"/>
                <a:cs typeface="Times New Roman" panose="02020603050405020304" pitchFamily="18" charset="0"/>
              </a:rPr>
              <a:t>Primary Sources (archives, images, newspapers, statistics, etc.)</a:t>
            </a:r>
          </a:p>
          <a:p>
            <a:pPr marL="0" lvl="1" eaLnBrk="1" hangingPunct="1">
              <a:spcBef>
                <a:spcPct val="0"/>
              </a:spcBef>
              <a:buFontTx/>
              <a:buNone/>
            </a:pPr>
            <a:r>
              <a:rPr lang="en-GB" altLang="en-US" sz="1200" b="1">
                <a:solidFill>
                  <a:schemeClr val="accent2"/>
                </a:solidFill>
                <a:latin typeface="Arial" panose="020B0604020202020204" pitchFamily="34" charset="0"/>
                <a:cs typeface="Times New Roman" panose="02020603050405020304" pitchFamily="18" charset="0"/>
              </a:rPr>
              <a:t>Secondary Sources (books, journals, theses, book reviews, etc.)</a:t>
            </a:r>
          </a:p>
          <a:p>
            <a:pPr eaLnBrk="1" hangingPunct="1">
              <a:spcBef>
                <a:spcPct val="0"/>
              </a:spcBef>
              <a:buFontTx/>
              <a:buNone/>
            </a:pPr>
            <a:endParaRPr lang="en-GB" altLang="en-US" sz="18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1684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152908" y="908720"/>
            <a:ext cx="9145016" cy="780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200" b="1" dirty="0" smtClean="0">
                <a:ea typeface="ヒラギノ角ゴ Pro W3" pitchFamily="-64" charset="-128"/>
              </a:rPr>
              <a:t>4. Library Search Strategies : </a:t>
            </a:r>
            <a:br>
              <a:rPr lang="en-GB" altLang="en-US" sz="3200" b="1" dirty="0" smtClean="0">
                <a:ea typeface="ヒラギノ角ゴ Pro W3" pitchFamily="-64" charset="-128"/>
              </a:rPr>
            </a:br>
            <a:r>
              <a:rPr lang="en-GB" altLang="en-US" sz="3200" b="1" dirty="0" smtClean="0">
                <a:ea typeface="ヒラギノ角ゴ Pro W3" pitchFamily="-64" charset="-128"/>
              </a:rPr>
              <a:t>Then try combining your keywords</a:t>
            </a: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825750"/>
            <a:ext cx="74930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Box 3"/>
          <p:cNvSpPr txBox="1">
            <a:spLocks noChangeArrowheads="1"/>
          </p:cNvSpPr>
          <p:nvPr/>
        </p:nvSpPr>
        <p:spPr bwMode="auto">
          <a:xfrm>
            <a:off x="540839" y="2042209"/>
            <a:ext cx="762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Helvetica" panose="020B0604020202020204" pitchFamily="34" charset="0"/>
                <a:cs typeface="Arial" panose="020B0604020202020204" pitchFamily="34" charset="0"/>
              </a:rPr>
              <a:t>Use connecting words AND, OR </a:t>
            </a:r>
            <a:r>
              <a:rPr lang="en-GB" altLang="en-US" sz="1800" dirty="0" err="1">
                <a:latin typeface="Helvetica" panose="020B0604020202020204" pitchFamily="34" charset="0"/>
                <a:cs typeface="Arial" panose="020B0604020202020204" pitchFamily="34" charset="0"/>
              </a:rPr>
              <a:t>or</a:t>
            </a:r>
            <a:r>
              <a:rPr lang="en-GB" altLang="en-US" sz="1800" dirty="0">
                <a:latin typeface="Helvetica" panose="020B0604020202020204" pitchFamily="34" charset="0"/>
                <a:cs typeface="Arial" panose="020B0604020202020204" pitchFamily="34" charset="0"/>
              </a:rPr>
              <a:t> NOT (Boolean operators). </a:t>
            </a:r>
          </a:p>
          <a:p>
            <a:pPr eaLnBrk="1" hangingPunct="1">
              <a:spcBef>
                <a:spcPct val="0"/>
              </a:spcBef>
              <a:buFontTx/>
              <a:buNone/>
            </a:pPr>
            <a:r>
              <a:rPr lang="en-GB" altLang="en-US" sz="1800" dirty="0" smtClean="0">
                <a:latin typeface="Helvetica" panose="020B0604020202020204" pitchFamily="34" charset="0"/>
                <a:cs typeface="Arial" panose="020B0604020202020204" pitchFamily="34" charset="0"/>
              </a:rPr>
              <a:t>These </a:t>
            </a:r>
            <a:r>
              <a:rPr lang="en-GB" altLang="en-US" sz="1800" dirty="0">
                <a:latin typeface="Helvetica" panose="020B0604020202020204" pitchFamily="34" charset="0"/>
                <a:cs typeface="Arial" panose="020B0604020202020204" pitchFamily="34" charset="0"/>
              </a:rPr>
              <a:t>will help you widen or narrow your searches</a:t>
            </a:r>
            <a:r>
              <a:rPr lang="en-GB" altLang="en-US" sz="1800" dirty="0" smtClean="0">
                <a:latin typeface="Helvetica" panose="020B0604020202020204" pitchFamily="34" charset="0"/>
                <a:cs typeface="Arial" panose="020B0604020202020204" pitchFamily="34" charset="0"/>
              </a:rPr>
              <a:t>.</a:t>
            </a:r>
            <a:endParaRPr lang="en-GB" altLang="en-US" sz="1800" dirty="0">
              <a:latin typeface="Arial" panose="020B0604020202020204" pitchFamily="34" charset="0"/>
              <a:cs typeface="Arial" panose="020B0604020202020204" pitchFamily="34" charset="0"/>
            </a:endParaRPr>
          </a:p>
        </p:txBody>
      </p:sp>
      <p:sp>
        <p:nvSpPr>
          <p:cNvPr id="57349" name="Footer Placeholder 4"/>
          <p:cNvSpPr>
            <a:spLocks noGrp="1"/>
          </p:cNvSpPr>
          <p:nvPr>
            <p:ph type="ftr" sz="quarter" idx="11"/>
          </p:nvPr>
        </p:nvSpPr>
        <p:spPr bwMode="auto">
          <a:xfrm>
            <a:off x="1211263" y="6356350"/>
            <a:ext cx="4713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275443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457200" y="825500"/>
            <a:ext cx="8579296" cy="654050"/>
          </a:xfrm>
          <a:solidFill>
            <a:schemeClr val="bg1"/>
          </a:solidFill>
          <a:ln>
            <a:solidFill>
              <a:schemeClr val="bg1"/>
            </a:solidFill>
            <a:miter lim="800000"/>
            <a:headEnd/>
            <a:tailEnd/>
          </a:ln>
        </p:spPr>
        <p:txBody>
          <a:bodyPr vert="horz" wrap="square" lIns="91440" tIns="45720" rIns="91440" bIns="45720" numCol="1" anchorCtr="0" compatLnSpc="1">
            <a:prstTxWarp prst="textNoShape">
              <a:avLst/>
            </a:prstTxWarp>
          </a:bodyPr>
          <a:lstStyle/>
          <a:p>
            <a:pPr eaLnBrk="1" hangingPunct="1"/>
            <a:r>
              <a:rPr lang="en-GB" altLang="en-US" sz="3200" b="1" i="1" dirty="0" smtClean="0">
                <a:ea typeface="ヒラギノ角ゴ Pro W3" pitchFamily="-64" charset="-128"/>
              </a:rPr>
              <a:t>4. Library Search Strategies : Boolean operators at work!</a:t>
            </a:r>
          </a:p>
        </p:txBody>
      </p:sp>
      <p:sp>
        <p:nvSpPr>
          <p:cNvPr id="3" name="Content Placeholder 2"/>
          <p:cNvSpPr>
            <a:spLocks noGrp="1"/>
          </p:cNvSpPr>
          <p:nvPr>
            <p:ph sz="half" idx="1"/>
          </p:nvPr>
        </p:nvSpPr>
        <p:spPr>
          <a:xfrm>
            <a:off x="762682" y="1794272"/>
            <a:ext cx="2819400" cy="4476750"/>
          </a:xfrm>
          <a:solidFill>
            <a:schemeClr val="tx1">
              <a:lumMod val="10000"/>
              <a:lumOff val="90000"/>
            </a:schemeClr>
          </a:solidFill>
          <a:ln>
            <a:solidFill>
              <a:schemeClr val="bg1"/>
            </a:solidFill>
          </a:ln>
        </p:spPr>
        <p:txBody>
          <a:bodyPr rtlCol="0">
            <a:normAutofit lnSpcReduction="10000"/>
          </a:bodyPr>
          <a:lstStyle/>
          <a:p>
            <a:pPr eaLnBrk="1" fontAlgn="auto" hangingPunct="1">
              <a:spcAft>
                <a:spcPts val="0"/>
              </a:spcAft>
              <a:buFont typeface="Arial" charset="0"/>
              <a:buChar char="•"/>
              <a:defRPr/>
            </a:pPr>
            <a:endParaRPr lang="en-GB" dirty="0" smtClean="0"/>
          </a:p>
          <a:p>
            <a:pPr eaLnBrk="1" fontAlgn="auto" hangingPunct="1">
              <a:spcAft>
                <a:spcPts val="0"/>
              </a:spcAft>
              <a:buFont typeface="Arial" charset="0"/>
              <a:buChar char="•"/>
              <a:defRPr/>
            </a:pPr>
            <a:endParaRPr lang="en-GB" dirty="0"/>
          </a:p>
          <a:p>
            <a:pPr eaLnBrk="1" fontAlgn="auto" hangingPunct="1">
              <a:spcAft>
                <a:spcPts val="0"/>
              </a:spcAft>
              <a:buFont typeface="Arial" charset="0"/>
              <a:buChar char="•"/>
              <a:defRPr/>
            </a:pPr>
            <a:endParaRPr lang="en-GB" dirty="0"/>
          </a:p>
        </p:txBody>
      </p:sp>
      <p:sp>
        <p:nvSpPr>
          <p:cNvPr id="4" name="Content Placeholder 3"/>
          <p:cNvSpPr>
            <a:spLocks noGrp="1"/>
          </p:cNvSpPr>
          <p:nvPr>
            <p:ph sz="half" idx="2"/>
          </p:nvPr>
        </p:nvSpPr>
        <p:spPr>
          <a:xfrm>
            <a:off x="3714297" y="1794272"/>
            <a:ext cx="3887788" cy="4476750"/>
          </a:xfrm>
          <a:solidFill>
            <a:schemeClr val="tx1">
              <a:lumMod val="10000"/>
              <a:lumOff val="90000"/>
            </a:schemeClr>
          </a:solidFill>
          <a:ln>
            <a:solidFill>
              <a:schemeClr val="bg1"/>
            </a:solidFill>
          </a:ln>
        </p:spPr>
        <p:txBody>
          <a:bodyPr rtlCol="0">
            <a:normAutofit lnSpcReduction="10000"/>
          </a:bodyPr>
          <a:lstStyle/>
          <a:p>
            <a:pPr marL="0" indent="0" eaLnBrk="1" fontAlgn="auto" hangingPunct="1">
              <a:spcAft>
                <a:spcPts val="0"/>
              </a:spcAft>
              <a:buFont typeface="Arial" charset="0"/>
              <a:buNone/>
              <a:defRPr/>
            </a:pPr>
            <a:endParaRPr lang="en-GB" sz="1000" dirty="0" smtClean="0"/>
          </a:p>
          <a:p>
            <a:pPr eaLnBrk="1" fontAlgn="auto" hangingPunct="1">
              <a:spcAft>
                <a:spcPts val="0"/>
              </a:spcAft>
              <a:buFont typeface="Wingdings" panose="05000000000000000000" pitchFamily="2" charset="2"/>
              <a:buChar char="q"/>
              <a:defRPr/>
            </a:pPr>
            <a:r>
              <a:rPr lang="en-GB" dirty="0" smtClean="0"/>
              <a:t> gin AND tonic</a:t>
            </a:r>
          </a:p>
          <a:p>
            <a:pPr eaLnBrk="1" fontAlgn="auto" hangingPunct="1">
              <a:spcAft>
                <a:spcPts val="0"/>
              </a:spcAft>
              <a:buFont typeface="Wingdings" panose="05000000000000000000" pitchFamily="2" charset="2"/>
              <a:buChar char="q"/>
              <a:defRPr/>
            </a:pPr>
            <a:r>
              <a:rPr lang="en-GB" dirty="0"/>
              <a:t> </a:t>
            </a:r>
            <a:r>
              <a:rPr lang="en-GB" dirty="0" smtClean="0"/>
              <a:t>alcohol AND addiction</a:t>
            </a:r>
            <a:r>
              <a:rPr lang="en-GB" dirty="0"/>
              <a:t/>
            </a:r>
            <a:br>
              <a:rPr lang="en-GB" dirty="0"/>
            </a:br>
            <a:endParaRPr lang="en-GB" dirty="0" smtClean="0"/>
          </a:p>
          <a:p>
            <a:pPr eaLnBrk="1" fontAlgn="auto" hangingPunct="1">
              <a:spcAft>
                <a:spcPts val="0"/>
              </a:spcAft>
              <a:buFont typeface="Wingdings" panose="05000000000000000000" pitchFamily="2" charset="2"/>
              <a:buChar char="q"/>
              <a:defRPr/>
            </a:pPr>
            <a:r>
              <a:rPr lang="en-GB" dirty="0" smtClean="0"/>
              <a:t> gin OR tonic</a:t>
            </a:r>
          </a:p>
          <a:p>
            <a:pPr eaLnBrk="1" fontAlgn="auto" hangingPunct="1">
              <a:spcAft>
                <a:spcPts val="0"/>
              </a:spcAft>
              <a:buFont typeface="Wingdings" panose="05000000000000000000" pitchFamily="2" charset="2"/>
              <a:buChar char="q"/>
              <a:defRPr/>
            </a:pPr>
            <a:r>
              <a:rPr lang="en-GB" dirty="0"/>
              <a:t> </a:t>
            </a:r>
            <a:r>
              <a:rPr lang="en-GB" dirty="0" smtClean="0"/>
              <a:t>alcohol OR booze</a:t>
            </a:r>
          </a:p>
          <a:p>
            <a:pPr eaLnBrk="1" fontAlgn="auto" hangingPunct="1">
              <a:spcAft>
                <a:spcPts val="0"/>
              </a:spcAft>
              <a:buFont typeface="Wingdings" panose="05000000000000000000" pitchFamily="2" charset="2"/>
              <a:buChar char="q"/>
              <a:defRPr/>
            </a:pPr>
            <a:endParaRPr lang="en-GB" sz="1000" dirty="0"/>
          </a:p>
          <a:p>
            <a:pPr eaLnBrk="1" fontAlgn="auto" hangingPunct="1">
              <a:spcAft>
                <a:spcPts val="0"/>
              </a:spcAft>
              <a:buFont typeface="Wingdings" panose="05000000000000000000" pitchFamily="2" charset="2"/>
              <a:buChar char="q"/>
              <a:defRPr/>
            </a:pPr>
            <a:endParaRPr lang="en-GB" sz="1000" dirty="0" smtClean="0"/>
          </a:p>
          <a:p>
            <a:pPr eaLnBrk="1" fontAlgn="auto" hangingPunct="1">
              <a:spcAft>
                <a:spcPts val="0"/>
              </a:spcAft>
              <a:buFont typeface="Wingdings" panose="05000000000000000000" pitchFamily="2" charset="2"/>
              <a:buChar char="q"/>
              <a:defRPr/>
            </a:pPr>
            <a:endParaRPr lang="en-GB" sz="1000" dirty="0"/>
          </a:p>
          <a:p>
            <a:pPr eaLnBrk="1" fontAlgn="auto" hangingPunct="1">
              <a:spcAft>
                <a:spcPts val="0"/>
              </a:spcAft>
              <a:buFont typeface="Wingdings" panose="05000000000000000000" pitchFamily="2" charset="2"/>
              <a:buChar char="q"/>
              <a:defRPr/>
            </a:pPr>
            <a:r>
              <a:rPr lang="en-GB" dirty="0" smtClean="0"/>
              <a:t> tonic NOT gin</a:t>
            </a:r>
          </a:p>
          <a:p>
            <a:pPr eaLnBrk="1" fontAlgn="auto" hangingPunct="1">
              <a:spcAft>
                <a:spcPts val="0"/>
              </a:spcAft>
              <a:buFont typeface="Wingdings" panose="05000000000000000000" pitchFamily="2" charset="2"/>
              <a:buChar char="q"/>
              <a:defRPr/>
            </a:pPr>
            <a:r>
              <a:rPr lang="en-GB" dirty="0"/>
              <a:t> </a:t>
            </a:r>
            <a:r>
              <a:rPr lang="en-GB" dirty="0" smtClean="0"/>
              <a:t>addiction NOT drugs</a:t>
            </a:r>
            <a:endParaRPr lang="en-GB" dirty="0"/>
          </a:p>
        </p:txBody>
      </p:sp>
      <p:pic>
        <p:nvPicPr>
          <p:cNvPr id="59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825625"/>
            <a:ext cx="1838325"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389313"/>
            <a:ext cx="1836738"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4791075"/>
            <a:ext cx="1836738" cy="112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0" name="Picture 2" descr="https://c2.staticflickr.com/4/3279/2808027771_0e573cdeb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2859" y="2254932"/>
            <a:ext cx="24336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Footer Placeholder 4"/>
          <p:cNvSpPr>
            <a:spLocks noGrp="1"/>
          </p:cNvSpPr>
          <p:nvPr>
            <p:ph type="ftr" sz="quarter" idx="11"/>
          </p:nvPr>
        </p:nvSpPr>
        <p:spPr bwMode="auto">
          <a:xfrm>
            <a:off x="1211263" y="6356350"/>
            <a:ext cx="432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998588744"/>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457200" y="867736"/>
            <a:ext cx="8229600" cy="4943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200" b="1" dirty="0" smtClean="0">
                <a:ea typeface="ヒラギノ角ゴ Pro W3" pitchFamily="-64" charset="-128"/>
              </a:rPr>
              <a:t>4. Library Search strategies : scoping searches</a:t>
            </a:r>
            <a:r>
              <a:rPr lang="en-GB" altLang="en-US" sz="3200" dirty="0" smtClean="0">
                <a:ea typeface="ヒラギノ角ゴ Pro W3" pitchFamily="-64" charset="-128"/>
              </a:rPr>
              <a:t/>
            </a:r>
            <a:br>
              <a:rPr lang="en-GB" altLang="en-US" sz="3200" dirty="0" smtClean="0">
                <a:ea typeface="ヒラギノ角ゴ Pro W3" pitchFamily="-64" charset="-128"/>
              </a:rPr>
            </a:br>
            <a:endParaRPr lang="en-GB" altLang="en-US" sz="3200" dirty="0" smtClean="0">
              <a:ea typeface="ヒラギノ角ゴ Pro W3" pitchFamily="-64" charset="-128"/>
            </a:endParaRPr>
          </a:p>
        </p:txBody>
      </p:sp>
      <p:sp>
        <p:nvSpPr>
          <p:cNvPr id="63491" name="Content Placeholder 2"/>
          <p:cNvSpPr>
            <a:spLocks noGrp="1"/>
          </p:cNvSpPr>
          <p:nvPr>
            <p:ph sz="half" idx="1"/>
          </p:nvPr>
        </p:nvSpPr>
        <p:spPr>
          <a:xfrm>
            <a:off x="457200" y="1436374"/>
            <a:ext cx="4038600" cy="4373563"/>
          </a:xfrm>
        </p:spPr>
        <p:txBody>
          <a:bodyPr/>
          <a:lstStyle/>
          <a:p>
            <a:pPr eaLnBrk="1" hangingPunct="1"/>
            <a:r>
              <a:rPr lang="en-GB" altLang="en-US" sz="4400" dirty="0" smtClean="0">
                <a:ea typeface="ヒラギノ角ゴ Pro W3" pitchFamily="-64" charset="-128"/>
              </a:rPr>
              <a:t>Google Scholar</a:t>
            </a:r>
          </a:p>
          <a:p>
            <a:pPr eaLnBrk="1" hangingPunct="1"/>
            <a:r>
              <a:rPr lang="en-GB" altLang="en-US" sz="4400" dirty="0" err="1" smtClean="0">
                <a:ea typeface="ヒラギノ角ゴ Pro W3" pitchFamily="-64" charset="-128"/>
              </a:rPr>
              <a:t>DiscoverEd</a:t>
            </a:r>
            <a:endParaRPr lang="en-GB" altLang="en-US" sz="4400" dirty="0" smtClean="0">
              <a:ea typeface="ヒラギノ角ゴ Pro W3" pitchFamily="-64" charset="-128"/>
            </a:endParaRPr>
          </a:p>
          <a:p>
            <a:pPr eaLnBrk="1" hangingPunct="1"/>
            <a:endParaRPr lang="en-GB" altLang="en-US" sz="4400" dirty="0" smtClean="0">
              <a:ea typeface="ヒラギノ角ゴ Pro W3" pitchFamily="-64" charset="-128"/>
            </a:endParaRPr>
          </a:p>
          <a:p>
            <a:pPr eaLnBrk="1" hangingPunct="1"/>
            <a:endParaRPr lang="en-GB" altLang="en-US" dirty="0" smtClean="0">
              <a:ea typeface="ヒラギノ角ゴ Pro W3" pitchFamily="-64" charset="-128"/>
            </a:endParaRPr>
          </a:p>
        </p:txBody>
      </p:sp>
      <p:pic>
        <p:nvPicPr>
          <p:cNvPr id="6349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5482" r="49278" b="5557"/>
          <a:stretch>
            <a:fillRect/>
          </a:stretch>
        </p:blipFill>
        <p:spPr>
          <a:xfrm>
            <a:off x="4457700" y="1700809"/>
            <a:ext cx="4341813" cy="374441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6535738" y="2885984"/>
            <a:ext cx="2151062" cy="709613"/>
          </a:xfrm>
          <a:prstGeom prst="wedgeRectCallout">
            <a:avLst>
              <a:gd name="adj1" fmla="val -113970"/>
              <a:gd name="adj2" fmla="val 96155"/>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dirty="0"/>
              <a:t>Click here to search resources beyond EUL</a:t>
            </a:r>
          </a:p>
        </p:txBody>
      </p:sp>
      <p:pic>
        <p:nvPicPr>
          <p:cNvPr id="63494" name="Picture 4"/>
          <p:cNvPicPr>
            <a:picLocks noChangeAspect="1" noChangeArrowheads="1"/>
          </p:cNvPicPr>
          <p:nvPr/>
        </p:nvPicPr>
        <p:blipFill>
          <a:blip r:embed="rId4">
            <a:extLst>
              <a:ext uri="{28A0092B-C50C-407E-A947-70E740481C1C}">
                <a14:useLocalDpi xmlns:a14="http://schemas.microsoft.com/office/drawing/2010/main" val="0"/>
              </a:ext>
            </a:extLst>
          </a:blip>
          <a:srcRect l="874" t="53003" r="80936" b="28001"/>
          <a:stretch>
            <a:fillRect/>
          </a:stretch>
        </p:blipFill>
        <p:spPr bwMode="auto">
          <a:xfrm>
            <a:off x="971600" y="4001629"/>
            <a:ext cx="2366962" cy="138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ular Callout 8"/>
          <p:cNvSpPr/>
          <p:nvPr/>
        </p:nvSpPr>
        <p:spPr>
          <a:xfrm>
            <a:off x="1452563" y="5851113"/>
            <a:ext cx="2797175" cy="892175"/>
          </a:xfrm>
          <a:prstGeom prst="wedgeRectCallout">
            <a:avLst>
              <a:gd name="adj1" fmla="val -18736"/>
              <a:gd name="adj2" fmla="val -94266"/>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dirty="0" err="1"/>
              <a:t>DiscoverEd</a:t>
            </a:r>
            <a:r>
              <a:rPr lang="en-GB" dirty="0"/>
              <a:t> limiters allow you to see useful database collections for your search</a:t>
            </a:r>
          </a:p>
        </p:txBody>
      </p:sp>
      <p:sp>
        <p:nvSpPr>
          <p:cNvPr id="63496" name="Footer Placeholder 4"/>
          <p:cNvSpPr>
            <a:spLocks noGrp="1"/>
          </p:cNvSpPr>
          <p:nvPr>
            <p:ph type="ftr" sz="quarter" idx="11"/>
          </p:nvPr>
        </p:nvSpPr>
        <p:spPr bwMode="auto">
          <a:xfrm>
            <a:off x="4249738" y="6378575"/>
            <a:ext cx="4703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706458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512" y="1052736"/>
            <a:ext cx="8229600" cy="936105"/>
          </a:xfrm>
        </p:spPr>
        <p:txBody>
          <a:bodyPr/>
          <a:lstStyle/>
          <a:p>
            <a:r>
              <a:rPr lang="en-GB" b="1" dirty="0" smtClean="0">
                <a:solidFill>
                  <a:schemeClr val="tx1"/>
                </a:solidFill>
              </a:rPr>
              <a:t>Where do I start?</a:t>
            </a:r>
            <a:endParaRPr lang="en-GB" b="1" dirty="0">
              <a:solidFill>
                <a:schemeClr val="tx1"/>
              </a:solidFill>
            </a:endParaRPr>
          </a:p>
        </p:txBody>
      </p:sp>
      <p:sp>
        <p:nvSpPr>
          <p:cNvPr id="36867" name="Rectangle 3"/>
          <p:cNvSpPr>
            <a:spLocks noGrp="1" noChangeArrowheads="1"/>
          </p:cNvSpPr>
          <p:nvPr>
            <p:ph idx="1"/>
          </p:nvPr>
        </p:nvSpPr>
        <p:spPr>
          <a:xfrm>
            <a:off x="467544" y="2348881"/>
            <a:ext cx="8229600" cy="4032448"/>
          </a:xfrm>
        </p:spPr>
        <p:txBody>
          <a:bodyPr>
            <a:normAutofit fontScale="92500"/>
          </a:bodyPr>
          <a:lstStyle/>
          <a:p>
            <a:pPr marL="742950" indent="-742950">
              <a:buFont typeface="+mj-lt"/>
              <a:buAutoNum type="arabicPeriod"/>
            </a:pPr>
            <a:r>
              <a:rPr lang="en-GB" i="1" dirty="0" smtClean="0"/>
              <a:t>Using Edinburgh University Library</a:t>
            </a:r>
          </a:p>
          <a:p>
            <a:pPr marL="742950" indent="-742950">
              <a:buFont typeface="+mj-lt"/>
              <a:buAutoNum type="arabicPeriod"/>
            </a:pPr>
            <a:r>
              <a:rPr lang="en-GB" i="1" dirty="0" smtClean="0"/>
              <a:t>Library collections</a:t>
            </a:r>
          </a:p>
          <a:p>
            <a:pPr marL="742950" indent="-742950">
              <a:buFont typeface="+mj-lt"/>
              <a:buAutoNum type="arabicPeriod"/>
            </a:pPr>
            <a:r>
              <a:rPr lang="en-GB" i="1" dirty="0"/>
              <a:t>Library discovery </a:t>
            </a:r>
            <a:r>
              <a:rPr lang="en-GB" i="1" dirty="0" smtClean="0"/>
              <a:t>tools</a:t>
            </a:r>
          </a:p>
          <a:p>
            <a:pPr marL="742950" indent="-742950">
              <a:buFont typeface="+mj-lt"/>
              <a:buAutoNum type="arabicPeriod"/>
            </a:pPr>
            <a:r>
              <a:rPr lang="en-GB" i="1" dirty="0" smtClean="0"/>
              <a:t>Library Search Strategies</a:t>
            </a:r>
            <a:endParaRPr lang="en-GB" i="1" dirty="0"/>
          </a:p>
          <a:p>
            <a:pPr marL="742950" indent="-742950">
              <a:buFont typeface="+mj-lt"/>
              <a:buAutoNum type="arabicPeriod"/>
            </a:pPr>
            <a:r>
              <a:rPr lang="en-GB" i="1" dirty="0" smtClean="0"/>
              <a:t>Library support for your study</a:t>
            </a:r>
          </a:p>
        </p:txBody>
      </p:sp>
    </p:spTree>
    <p:extLst>
      <p:ext uri="{BB962C8B-B14F-4D97-AF65-F5344CB8AC3E}">
        <p14:creationId xmlns:p14="http://schemas.microsoft.com/office/powerpoint/2010/main" val="1732349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bwMode="auto">
          <a:xfrm>
            <a:off x="-108520" y="884238"/>
            <a:ext cx="925252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smtClean="0">
                <a:ea typeface="ヒラギノ角ゴ Pro W3" pitchFamily="-64" charset="-128"/>
              </a:rPr>
              <a:t>4. </a:t>
            </a:r>
            <a:r>
              <a:rPr lang="en-GB" altLang="en-US" sz="2800" b="1" dirty="0" smtClean="0">
                <a:ea typeface="ヒラギノ角ゴ Pro W3" pitchFamily="-64" charset="-128"/>
              </a:rPr>
              <a:t>Library Search strategies : Use Advanced Search techniques</a:t>
            </a:r>
          </a:p>
        </p:txBody>
      </p:sp>
      <p:pic>
        <p:nvPicPr>
          <p:cNvPr id="6553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89" t="14224" r="30501" b="40260"/>
          <a:stretch>
            <a:fillRect/>
          </a:stretch>
        </p:blipFill>
        <p:spPr>
          <a:xfrm>
            <a:off x="2828925" y="1458913"/>
            <a:ext cx="6210300" cy="2216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1" t="13506" r="29301" b="7532"/>
          <a:stretch>
            <a:fillRect/>
          </a:stretch>
        </p:blipFill>
        <p:spPr>
          <a:xfrm>
            <a:off x="0" y="3952875"/>
            <a:ext cx="4633913" cy="2905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552450" y="1458913"/>
            <a:ext cx="2124075" cy="1414462"/>
          </a:xfrm>
          <a:prstGeom prst="wedgeRectCallout">
            <a:avLst>
              <a:gd name="adj1" fmla="val 70834"/>
              <a:gd name="adj2" fmla="val 59391"/>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Use </a:t>
            </a:r>
            <a:r>
              <a:rPr lang="en-GB" sz="1600" dirty="0" err="1"/>
              <a:t>DiscoverEd</a:t>
            </a:r>
            <a:r>
              <a:rPr lang="en-GB" sz="1600" dirty="0"/>
              <a:t> Advanced search for Boolean Searching</a:t>
            </a:r>
          </a:p>
        </p:txBody>
      </p:sp>
      <p:sp>
        <p:nvSpPr>
          <p:cNvPr id="3" name="Rectangular Callout 2"/>
          <p:cNvSpPr/>
          <p:nvPr/>
        </p:nvSpPr>
        <p:spPr>
          <a:xfrm>
            <a:off x="5476875" y="3675063"/>
            <a:ext cx="3333750" cy="2319337"/>
          </a:xfrm>
          <a:prstGeom prst="wedgeRectCallout">
            <a:avLst>
              <a:gd name="adj1" fmla="val -70262"/>
              <a:gd name="adj2" fmla="val -2086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Search across multiple databases from the same provider for systematic but time effective searching. E.g. EBSCO provides </a:t>
            </a:r>
            <a:r>
              <a:rPr lang="en-GB" dirty="0" err="1"/>
              <a:t>SocIndex</a:t>
            </a:r>
            <a:r>
              <a:rPr lang="en-GB" dirty="0"/>
              <a:t>, Political Science Complete</a:t>
            </a:r>
          </a:p>
        </p:txBody>
      </p:sp>
      <p:sp>
        <p:nvSpPr>
          <p:cNvPr id="4" name="Down Arrow 3"/>
          <p:cNvSpPr/>
          <p:nvPr/>
        </p:nvSpPr>
        <p:spPr>
          <a:xfrm rot="10800000">
            <a:off x="96838" y="4089400"/>
            <a:ext cx="455612" cy="9112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Down Arrow 9"/>
          <p:cNvSpPr/>
          <p:nvPr/>
        </p:nvSpPr>
        <p:spPr>
          <a:xfrm rot="5400000">
            <a:off x="3230562" y="3330576"/>
            <a:ext cx="455613" cy="96996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5545" name="Footer Placeholder 4"/>
          <p:cNvSpPr>
            <a:spLocks noGrp="1"/>
          </p:cNvSpPr>
          <p:nvPr>
            <p:ph type="ftr" sz="quarter" idx="11"/>
          </p:nvPr>
        </p:nvSpPr>
        <p:spPr bwMode="auto">
          <a:xfrm>
            <a:off x="4633913" y="6378575"/>
            <a:ext cx="43195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4143129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0" y="762000"/>
            <a:ext cx="8964488" cy="598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b="1" dirty="0" smtClean="0">
                <a:ea typeface="ヒラギノ角ゴ Pro W3" pitchFamily="-64" charset="-128"/>
              </a:rPr>
              <a:t>4. Library search strategies : </a:t>
            </a:r>
            <a:br>
              <a:rPr lang="en-GB" altLang="en-US" sz="2800" b="1" dirty="0" smtClean="0">
                <a:ea typeface="ヒラギノ角ゴ Pro W3" pitchFamily="-64" charset="-128"/>
              </a:rPr>
            </a:br>
            <a:r>
              <a:rPr lang="en-GB" altLang="en-US" sz="2800" b="1" dirty="0" smtClean="0">
                <a:ea typeface="ヒラギノ角ゴ Pro W3" pitchFamily="-64" charset="-128"/>
              </a:rPr>
              <a:t>More advanced Search techniques</a:t>
            </a:r>
          </a:p>
        </p:txBody>
      </p:sp>
      <p:sp>
        <p:nvSpPr>
          <p:cNvPr id="67587" name="Content Placeholder 2"/>
          <p:cNvSpPr>
            <a:spLocks noGrp="1"/>
          </p:cNvSpPr>
          <p:nvPr>
            <p:ph sz="half" idx="1"/>
          </p:nvPr>
        </p:nvSpPr>
        <p:spPr>
          <a:xfrm>
            <a:off x="457200" y="1504950"/>
            <a:ext cx="4038600" cy="4621213"/>
          </a:xfrm>
        </p:spPr>
        <p:txBody>
          <a:bodyPr/>
          <a:lstStyle/>
          <a:p>
            <a:pPr eaLnBrk="1" hangingPunct="1"/>
            <a:r>
              <a:rPr lang="en-GB" altLang="en-US" smtClean="0">
                <a:ea typeface="ヒラギノ角ゴ Pro W3" pitchFamily="-64" charset="-128"/>
              </a:rPr>
              <a:t>Thesaurus searching</a:t>
            </a:r>
          </a:p>
        </p:txBody>
      </p:sp>
      <p:sp>
        <p:nvSpPr>
          <p:cNvPr id="67588" name="Content Placeholder 3"/>
          <p:cNvSpPr>
            <a:spLocks noGrp="1"/>
          </p:cNvSpPr>
          <p:nvPr>
            <p:ph sz="half" idx="2"/>
          </p:nvPr>
        </p:nvSpPr>
        <p:spPr>
          <a:xfrm>
            <a:off x="4662487" y="1556792"/>
            <a:ext cx="4038600" cy="5105400"/>
          </a:xfrm>
        </p:spPr>
        <p:txBody>
          <a:bodyPr/>
          <a:lstStyle/>
          <a:p>
            <a:pPr eaLnBrk="1" hangingPunct="1"/>
            <a:r>
              <a:rPr lang="en-GB" altLang="en-US" dirty="0" smtClean="0">
                <a:ea typeface="ヒラギノ角ゴ Pro W3" pitchFamily="-64" charset="-128"/>
              </a:rPr>
              <a:t>Citation searching</a:t>
            </a:r>
          </a:p>
        </p:txBody>
      </p:sp>
      <p:pic>
        <p:nvPicPr>
          <p:cNvPr id="67589" name="Picture 2"/>
          <p:cNvPicPr>
            <a:picLocks noChangeAspect="1"/>
          </p:cNvPicPr>
          <p:nvPr/>
        </p:nvPicPr>
        <p:blipFill>
          <a:blip r:embed="rId3">
            <a:extLst>
              <a:ext uri="{28A0092B-C50C-407E-A947-70E740481C1C}">
                <a14:useLocalDpi xmlns:a14="http://schemas.microsoft.com/office/drawing/2010/main" val="0"/>
              </a:ext>
            </a:extLst>
          </a:blip>
          <a:srcRect l="766" t="10622" r="68263" b="38510"/>
          <a:stretch>
            <a:fillRect/>
          </a:stretch>
        </p:blipFill>
        <p:spPr bwMode="auto">
          <a:xfrm>
            <a:off x="0" y="2181225"/>
            <a:ext cx="430053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10800000">
            <a:off x="2838450" y="3454400"/>
            <a:ext cx="93345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67591" name="Picture 4"/>
          <p:cNvPicPr>
            <a:picLocks noChangeAspect="1"/>
          </p:cNvPicPr>
          <p:nvPr/>
        </p:nvPicPr>
        <p:blipFill>
          <a:blip r:embed="rId4">
            <a:extLst>
              <a:ext uri="{28A0092B-C50C-407E-A947-70E740481C1C}">
                <a14:useLocalDpi xmlns:a14="http://schemas.microsoft.com/office/drawing/2010/main" val="0"/>
              </a:ext>
            </a:extLst>
          </a:blip>
          <a:srcRect l="16017" t="8801" r="55203" b="35811"/>
          <a:stretch>
            <a:fillRect/>
          </a:stretch>
        </p:blipFill>
        <p:spPr bwMode="auto">
          <a:xfrm>
            <a:off x="4511675" y="2159000"/>
            <a:ext cx="434022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0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539552" y="764704"/>
            <a:ext cx="8085584" cy="610071"/>
          </a:xfrm>
          <a:solidFill>
            <a:schemeClr val="bg1"/>
          </a:solidFill>
          <a:ln>
            <a:solidFill>
              <a:schemeClr val="bg1"/>
            </a:solidFill>
          </a:ln>
        </p:spPr>
        <p:txBody>
          <a:bodyPr vert="horz" wrap="square" lIns="91440" tIns="45720" rIns="91440" bIns="45720" numCol="1" anchorCtr="0" compatLnSpc="1">
            <a:prstTxWarp prst="textNoShape">
              <a:avLst/>
            </a:prstTxWarp>
            <a:noAutofit/>
          </a:bodyPr>
          <a:lstStyle/>
          <a:p>
            <a:pPr eaLnBrk="1" fontAlgn="auto" hangingPunct="1">
              <a:spcAft>
                <a:spcPts val="0"/>
              </a:spcAft>
              <a:defRPr/>
            </a:pPr>
            <a:r>
              <a:rPr lang="en-GB" altLang="en-US" sz="2400" b="1" i="1" dirty="0" smtClean="0">
                <a:latin typeface="+mn-lt"/>
              </a:rPr>
              <a:t>4. Library Search Strategies : </a:t>
            </a:r>
            <a:br>
              <a:rPr lang="en-GB" altLang="en-US" sz="2400" b="1" i="1" dirty="0" smtClean="0">
                <a:latin typeface="+mn-lt"/>
              </a:rPr>
            </a:br>
            <a:r>
              <a:rPr lang="en-GB" altLang="en-US" sz="2400" b="1" i="1" dirty="0" smtClean="0">
                <a:latin typeface="+mn-lt"/>
              </a:rPr>
              <a:t>Didn’t find what you wanted? Mix it up again</a:t>
            </a:r>
            <a:endParaRPr lang="en-GB" altLang="en-US" sz="2400" b="1" dirty="0" smtClean="0">
              <a:latin typeface="+mn-lt"/>
            </a:endParaRPr>
          </a:p>
        </p:txBody>
      </p:sp>
      <p:sp>
        <p:nvSpPr>
          <p:cNvPr id="45059" name="Content Placeholder 2"/>
          <p:cNvSpPr>
            <a:spLocks noGrp="1"/>
          </p:cNvSpPr>
          <p:nvPr>
            <p:ph sz="half" idx="1"/>
          </p:nvPr>
        </p:nvSpPr>
        <p:spPr>
          <a:xfrm>
            <a:off x="323528" y="1614487"/>
            <a:ext cx="4575729" cy="4924425"/>
          </a:xfrm>
          <a:extLst/>
        </p:spPr>
        <p:txBody>
          <a:bodyPr rtlCol="0">
            <a:normAutofit fontScale="85000" lnSpcReduction="10000"/>
          </a:bodyPr>
          <a:lstStyle/>
          <a:p>
            <a:pPr eaLnBrk="1" fontAlgn="t" hangingPunct="1">
              <a:spcAft>
                <a:spcPts val="0"/>
              </a:spcAft>
              <a:buFont typeface="Wingdings" panose="05000000000000000000" pitchFamily="2" charset="2"/>
              <a:buChar char="§"/>
              <a:defRPr/>
            </a:pPr>
            <a:r>
              <a:rPr lang="en-GB" altLang="en-US" sz="1900" b="1" dirty="0" smtClean="0">
                <a:ea typeface="ヒラギノ角ゴ Pro W3" pitchFamily="-64" charset="-128"/>
              </a:rPr>
              <a:t>Too many results?</a:t>
            </a:r>
            <a:endParaRPr lang="en-GB" altLang="en-US" sz="1900" dirty="0" smtClean="0">
              <a:ea typeface="ヒラギノ角ゴ Pro W3" pitchFamily="-64" charset="-128"/>
            </a:endParaRP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Add additional keywords with AND</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Use more specific keywords</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Use thesaurus terms</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Apply limits</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Use phrase searching</a:t>
            </a:r>
          </a:p>
          <a:p>
            <a:pPr eaLnBrk="1" fontAlgn="t" hangingPunct="1">
              <a:spcAft>
                <a:spcPts val="0"/>
              </a:spcAft>
              <a:buFont typeface="Wingdings" panose="05000000000000000000" pitchFamily="2" charset="2"/>
              <a:buChar char="§"/>
              <a:defRPr/>
            </a:pPr>
            <a:r>
              <a:rPr lang="en-GB" altLang="en-US" sz="1900" b="1" dirty="0" smtClean="0">
                <a:ea typeface="ヒラギノ角ゴ Pro W3" pitchFamily="-64" charset="-128"/>
              </a:rPr>
              <a:t>Too few results?</a:t>
            </a:r>
            <a:endParaRPr lang="en-GB" altLang="en-US" sz="1900" dirty="0" smtClean="0">
              <a:ea typeface="ヒラギノ角ゴ Pro W3" pitchFamily="-64" charset="-128"/>
            </a:endParaRP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Combine with OR</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Check your spelling – typos really mess things up!</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Use truncation or wildcards</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Use synonyms or alternative spelling</a:t>
            </a:r>
          </a:p>
          <a:p>
            <a:pPr lvl="1" eaLnBrk="1" fontAlgn="t" hangingPunct="1">
              <a:spcAft>
                <a:spcPts val="0"/>
              </a:spcAft>
              <a:buFont typeface="Wingdings" panose="05000000000000000000" pitchFamily="2" charset="2"/>
              <a:buChar char="§"/>
              <a:defRPr/>
            </a:pPr>
            <a:r>
              <a:rPr lang="en-GB" altLang="en-US" sz="1900" dirty="0" smtClean="0">
                <a:ea typeface="ヒラギノ角ゴ Pro W3" pitchFamily="-64" charset="-128"/>
              </a:rPr>
              <a:t>Check thesaurus terms</a:t>
            </a:r>
          </a:p>
          <a:p>
            <a:pPr lvl="1" eaLnBrk="1" fontAlgn="t" hangingPunct="1">
              <a:spcAft>
                <a:spcPts val="0"/>
              </a:spcAft>
              <a:buFont typeface="Wingdings" panose="05000000000000000000" pitchFamily="2" charset="2"/>
              <a:buChar char="§"/>
              <a:defRPr/>
            </a:pPr>
            <a:r>
              <a:rPr lang="en-GB" altLang="en-US" sz="1900" dirty="0" smtClean="0">
                <a:solidFill>
                  <a:srgbClr val="142148"/>
                </a:solidFill>
                <a:ea typeface="ヒラギノ角ゴ Pro W3" pitchFamily="-64" charset="-128"/>
              </a:rPr>
              <a:t>Use Nesting to separate single/group concepts: (concept 1 OR concept 2) AND (concept 3 OR concept 4)</a:t>
            </a:r>
            <a:endParaRPr lang="en-GB" altLang="en-US" sz="1900" dirty="0" smtClean="0">
              <a:ea typeface="ヒラギノ角ゴ Pro W3" pitchFamily="-64" charset="-128"/>
            </a:endParaRPr>
          </a:p>
          <a:p>
            <a:pPr eaLnBrk="1" fontAlgn="auto" hangingPunct="1">
              <a:spcAft>
                <a:spcPts val="0"/>
              </a:spcAft>
              <a:buFont typeface="Arial"/>
              <a:buChar char="•"/>
              <a:defRPr/>
            </a:pPr>
            <a:r>
              <a:rPr lang="en-GB" altLang="en-US" sz="1900" b="1" dirty="0" smtClean="0">
                <a:ea typeface="ヒラギノ角ゴ Pro W3" pitchFamily="-64" charset="-128"/>
              </a:rPr>
              <a:t>Snowballing </a:t>
            </a:r>
            <a:r>
              <a:rPr lang="en-GB" altLang="en-US" sz="1900" dirty="0" smtClean="0">
                <a:ea typeface="ヒラギノ角ゴ Pro W3" pitchFamily="-64" charset="-128"/>
              </a:rPr>
              <a:t>– follow up references &amp; citations and see where they lead you.</a:t>
            </a:r>
          </a:p>
          <a:p>
            <a:pPr eaLnBrk="1" fontAlgn="auto" hangingPunct="1">
              <a:spcAft>
                <a:spcPts val="0"/>
              </a:spcAft>
              <a:buFont typeface="Arial"/>
              <a:buChar char="•"/>
              <a:defRPr/>
            </a:pPr>
            <a:endParaRPr lang="en-GB" altLang="en-US" dirty="0" smtClean="0">
              <a:ea typeface="ヒラギノ角ゴ Pro W3" pitchFamily="-64" charset="-128"/>
            </a:endParaRPr>
          </a:p>
        </p:txBody>
      </p:sp>
      <p:pic>
        <p:nvPicPr>
          <p:cNvPr id="61444"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1557338"/>
            <a:ext cx="3138488" cy="4716462"/>
          </a:xfrm>
          <a:noFill/>
        </p:spPr>
      </p:pic>
      <p:sp>
        <p:nvSpPr>
          <p:cNvPr id="61445" name="Footer Placeholder 4"/>
          <p:cNvSpPr>
            <a:spLocks noGrp="1"/>
          </p:cNvSpPr>
          <p:nvPr>
            <p:ph type="ftr" sz="quarter" idx="11"/>
          </p:nvPr>
        </p:nvSpPr>
        <p:spPr bwMode="auto">
          <a:xfrm>
            <a:off x="1211263" y="6356350"/>
            <a:ext cx="44656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19290437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b="1" dirty="0" smtClean="0">
                <a:ea typeface="ヒラギノ角ゴ Pro W3" pitchFamily="-64" charset="-128"/>
              </a:rPr>
              <a:t>4. Library search strategies : use databases to record and track your search methods</a:t>
            </a:r>
          </a:p>
        </p:txBody>
      </p:sp>
      <p:sp>
        <p:nvSpPr>
          <p:cNvPr id="69635" name="Content Placeholder 2"/>
          <p:cNvSpPr>
            <a:spLocks noGrp="1"/>
          </p:cNvSpPr>
          <p:nvPr>
            <p:ph sz="half" idx="1"/>
          </p:nvPr>
        </p:nvSpPr>
        <p:spPr>
          <a:xfrm>
            <a:off x="457200" y="1892300"/>
            <a:ext cx="4038600" cy="4373563"/>
          </a:xfrm>
        </p:spPr>
        <p:txBody>
          <a:bodyPr/>
          <a:lstStyle/>
          <a:p>
            <a:pPr lvl="1" algn="ctr" eaLnBrk="1" hangingPunct="1"/>
            <a:endParaRPr lang="en-GB" altLang="en-US" smtClean="0">
              <a:ea typeface="ヒラギノ角ゴ Pro W3" pitchFamily="-64" charset="-128"/>
            </a:endParaRPr>
          </a:p>
          <a:p>
            <a:pPr eaLnBrk="1" hangingPunct="1"/>
            <a:endParaRPr lang="en-GB" altLang="en-US" smtClean="0">
              <a:ea typeface="ヒラギノ角ゴ Pro W3" pitchFamily="-64" charset="-128"/>
            </a:endParaRPr>
          </a:p>
        </p:txBody>
      </p:sp>
      <p:pic>
        <p:nvPicPr>
          <p:cNvPr id="69636"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rcRect l="380" t="10204" r="53065" b="32825"/>
          <a:stretch>
            <a:fillRect/>
          </a:stretch>
        </p:blipFill>
        <p:spPr>
          <a:xfrm>
            <a:off x="1382713" y="1884363"/>
            <a:ext cx="6818312" cy="4556125"/>
          </a:xfrm>
        </p:spPr>
      </p:pic>
      <p:sp>
        <p:nvSpPr>
          <p:cNvPr id="69637" name="Footer Placeholder 4"/>
          <p:cNvSpPr>
            <a:spLocks noGrp="1"/>
          </p:cNvSpPr>
          <p:nvPr>
            <p:ph type="ftr" sz="quarter" idx="11"/>
          </p:nvPr>
        </p:nvSpPr>
        <p:spPr bwMode="auto">
          <a:xfrm>
            <a:off x="1382713" y="6407150"/>
            <a:ext cx="66849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
        <p:nvSpPr>
          <p:cNvPr id="3" name="Right Arrow 2"/>
          <p:cNvSpPr/>
          <p:nvPr/>
        </p:nvSpPr>
        <p:spPr>
          <a:xfrm rot="18696864">
            <a:off x="461169" y="3920332"/>
            <a:ext cx="1057275" cy="48418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39032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a:prstGeom prst="rect">
            <a:avLst/>
          </a:prstGeom>
        </p:spPr>
        <p:txBody>
          <a:bodyPr/>
          <a:lstStyle/>
          <a:p>
            <a:r>
              <a:rPr lang="en-GB" sz="4000" b="1" dirty="0" smtClean="0"/>
              <a:t>5. Library Support for Your Study</a:t>
            </a:r>
            <a:br>
              <a:rPr lang="en-GB" sz="4000" b="1" dirty="0" smtClean="0"/>
            </a:br>
            <a:r>
              <a:rPr lang="en-GB" sz="3600" b="1" dirty="0" err="1" smtClean="0"/>
              <a:t>Study</a:t>
            </a:r>
            <a:r>
              <a:rPr lang="en-GB" sz="3600" b="1" dirty="0" smtClean="0"/>
              <a:t> Space</a:t>
            </a:r>
            <a:endParaRPr lang="en-GB" sz="3600" b="1" dirty="0"/>
          </a:p>
        </p:txBody>
      </p:sp>
      <p:sp>
        <p:nvSpPr>
          <p:cNvPr id="4" name="Content Placeholder 3"/>
          <p:cNvSpPr>
            <a:spLocks noGrp="1"/>
          </p:cNvSpPr>
          <p:nvPr>
            <p:ph idx="1"/>
          </p:nvPr>
        </p:nvSpPr>
        <p:spPr>
          <a:xfrm>
            <a:off x="395536" y="1780844"/>
            <a:ext cx="8229600" cy="4461376"/>
          </a:xfrm>
        </p:spPr>
        <p:txBody>
          <a:bodyPr>
            <a:normAutofit fontScale="85000" lnSpcReduction="20000"/>
          </a:bodyPr>
          <a:lstStyle/>
          <a:p>
            <a:pPr marL="0" indent="0">
              <a:buNone/>
            </a:pPr>
            <a:r>
              <a:rPr lang="en-GB" sz="3600" b="1" dirty="0" smtClean="0"/>
              <a:t>Main Library</a:t>
            </a:r>
          </a:p>
          <a:p>
            <a:r>
              <a:rPr lang="en-GB" sz="3200" dirty="0" smtClean="0"/>
              <a:t>547 study spaces with computers</a:t>
            </a:r>
          </a:p>
          <a:p>
            <a:r>
              <a:rPr lang="en-GB" sz="3200" dirty="0" smtClean="0"/>
              <a:t>Group study pods</a:t>
            </a:r>
          </a:p>
          <a:p>
            <a:r>
              <a:rPr lang="en-GB" sz="3200" dirty="0" smtClean="0"/>
              <a:t>Floors 1-4 Quiet Study</a:t>
            </a:r>
          </a:p>
          <a:p>
            <a:r>
              <a:rPr lang="en-GB" sz="3200" dirty="0" smtClean="0"/>
              <a:t>Floor 5 Silent Study – dedicated PG area</a:t>
            </a:r>
          </a:p>
          <a:p>
            <a:r>
              <a:rPr lang="en-GB" sz="3200" dirty="0" smtClean="0"/>
              <a:t>Additional study spaces and group study areas on the Lower Ground Floor will be available autumn 2016</a:t>
            </a:r>
          </a:p>
          <a:p>
            <a:r>
              <a:rPr lang="en-GB" sz="3200" dirty="0" smtClean="0"/>
              <a:t>Accessible study</a:t>
            </a:r>
          </a:p>
          <a:p>
            <a:pPr lvl="1"/>
            <a:r>
              <a:rPr lang="en-GB" sz="3200" dirty="0" smtClean="0"/>
              <a:t>15 </a:t>
            </a:r>
            <a:r>
              <a:rPr lang="en-GB" sz="3200" dirty="0"/>
              <a:t>accessible study rooms on Floor 1 of the Main </a:t>
            </a:r>
            <a:r>
              <a:rPr lang="en-GB" sz="3200" dirty="0" smtClean="0"/>
              <a:t>Library – arrange access with the </a:t>
            </a:r>
            <a:r>
              <a:rPr lang="en-GB" sz="3200" dirty="0"/>
              <a:t>Student Disability Service</a:t>
            </a:r>
            <a:r>
              <a:rPr lang="en-GB" sz="3200" dirty="0" smtClean="0"/>
              <a:t>.</a:t>
            </a:r>
            <a:endParaRPr lang="en-GB" sz="3200" b="1" dirty="0"/>
          </a:p>
        </p:txBody>
      </p:sp>
      <p:sp>
        <p:nvSpPr>
          <p:cNvPr id="5" name="Footer Placeholder 4"/>
          <p:cNvSpPr>
            <a:spLocks noGrp="1"/>
          </p:cNvSpPr>
          <p:nvPr>
            <p:ph type="ftr" sz="quarter" idx="11"/>
          </p:nvPr>
        </p:nvSpPr>
        <p:spPr>
          <a:xfrm>
            <a:off x="1210796" y="6356351"/>
            <a:ext cx="6169516" cy="365125"/>
          </a:xfrm>
          <a:prstGeom prst="rect">
            <a:avLst/>
          </a:prstGeom>
        </p:spPr>
        <p:txBody>
          <a:bodyPr vert="horz" lIns="91440" tIns="45720" rIns="91440" bIns="45720" rtlCol="0" anchor="t"/>
          <a:lstStyle>
            <a:lvl1pPr algn="ctr">
              <a:defRPr sz="900">
                <a:solidFill>
                  <a:schemeClr val="tx1">
                    <a:tint val="75000"/>
                  </a:schemeClr>
                </a:solidFill>
              </a:defRPr>
            </a:lvl1pPr>
          </a:lstStyle>
          <a:p>
            <a:pPr lvl="0"/>
            <a:r>
              <a:rPr lang="en-GB" sz="2000" dirty="0">
                <a:solidFill>
                  <a:srgbClr val="FF0000"/>
                </a:solidFill>
              </a:rPr>
              <a:t>http://</a:t>
            </a:r>
            <a:r>
              <a:rPr lang="en-GB" sz="2000" dirty="0" smtClean="0">
                <a:solidFill>
                  <a:srgbClr val="FF0000"/>
                </a:solidFill>
              </a:rPr>
              <a:t>www.ed.ac.uk/is/study-space</a:t>
            </a:r>
            <a:endParaRPr lang="en-GB" sz="2000" dirty="0">
              <a:solidFill>
                <a:srgbClr val="FF0000"/>
              </a:solidFill>
            </a:endParaRPr>
          </a:p>
        </p:txBody>
      </p:sp>
    </p:spTree>
    <p:extLst>
      <p:ext uri="{BB962C8B-B14F-4D97-AF65-F5344CB8AC3E}">
        <p14:creationId xmlns:p14="http://schemas.microsoft.com/office/powerpoint/2010/main" val="3403239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a:xfrm>
            <a:off x="683568" y="903312"/>
            <a:ext cx="7920880" cy="509464"/>
          </a:xfrm>
        </p:spPr>
        <p:txBody>
          <a:bodyPr/>
          <a:lstStyle/>
          <a:p>
            <a:r>
              <a:rPr lang="en-GB" sz="3200" b="1" dirty="0" smtClean="0"/>
              <a:t>5. Library Support for Your Study</a:t>
            </a:r>
            <a:endParaRPr lang="en-GB" sz="3200" b="1" dirty="0"/>
          </a:p>
        </p:txBody>
      </p:sp>
      <p:sp>
        <p:nvSpPr>
          <p:cNvPr id="18" name="Rectangle 5"/>
          <p:cNvSpPr>
            <a:spLocks noChangeArrowheads="1"/>
          </p:cNvSpPr>
          <p:nvPr/>
        </p:nvSpPr>
        <p:spPr bwMode="auto">
          <a:xfrm>
            <a:off x="755576" y="3965407"/>
            <a:ext cx="6624736" cy="23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88900" lvl="2" eaLnBrk="0" hangingPunct="0">
              <a:buClr>
                <a:schemeClr val="tx1"/>
              </a:buClr>
              <a:buSzPct val="150000"/>
            </a:pPr>
            <a:endParaRPr lang="en-GB" sz="2000" b="1" dirty="0">
              <a:solidFill>
                <a:srgbClr val="000000"/>
              </a:solidFill>
            </a:endParaRPr>
          </a:p>
        </p:txBody>
      </p:sp>
      <p:sp>
        <p:nvSpPr>
          <p:cNvPr id="12" name="Line 17"/>
          <p:cNvSpPr>
            <a:spLocks noChangeShapeType="1"/>
          </p:cNvSpPr>
          <p:nvPr/>
        </p:nvSpPr>
        <p:spPr bwMode="auto">
          <a:xfrm>
            <a:off x="0" y="903312"/>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GB" sz="800" dirty="0"/>
          </a:p>
        </p:txBody>
      </p:sp>
      <p:sp>
        <p:nvSpPr>
          <p:cNvPr id="13" name="Rectangle 5"/>
          <p:cNvSpPr>
            <a:spLocks noChangeArrowheads="1"/>
          </p:cNvSpPr>
          <p:nvPr/>
        </p:nvSpPr>
        <p:spPr bwMode="auto">
          <a:xfrm>
            <a:off x="755576" y="1916832"/>
            <a:ext cx="70567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r>
              <a:rPr lang="en-GB" sz="2400" b="1" dirty="0" smtClean="0">
                <a:solidFill>
                  <a:srgbClr val="000000"/>
                </a:solidFill>
              </a:rPr>
              <a:t>Printing and copying</a:t>
            </a:r>
          </a:p>
          <a:p>
            <a:pPr marL="374650" lvl="2" indent="-285750" eaLnBrk="0" hangingPunct="0">
              <a:buClr>
                <a:schemeClr val="tx1"/>
              </a:buClr>
              <a:buSzPct val="150000"/>
              <a:buFont typeface="Arial" panose="020B0604020202020204" pitchFamily="34" charset="0"/>
              <a:buChar char="•"/>
            </a:pPr>
            <a:r>
              <a:rPr lang="en-GB" dirty="0" err="1" smtClean="0">
                <a:solidFill>
                  <a:srgbClr val="000000"/>
                </a:solidFill>
              </a:rPr>
              <a:t>cloudPrint</a:t>
            </a:r>
            <a:r>
              <a:rPr lang="en-GB" dirty="0" smtClean="0">
                <a:solidFill>
                  <a:srgbClr val="000000"/>
                </a:solidFill>
              </a:rPr>
              <a:t> from University managed desktop machines</a:t>
            </a:r>
          </a:p>
          <a:p>
            <a:pPr marL="374650" lvl="2" indent="-285750" eaLnBrk="0" hangingPunct="0">
              <a:buClr>
                <a:schemeClr val="tx1"/>
              </a:buClr>
              <a:buSzPct val="150000"/>
              <a:buFont typeface="Arial" panose="020B0604020202020204" pitchFamily="34" charset="0"/>
              <a:buChar char="•"/>
            </a:pPr>
            <a:r>
              <a:rPr lang="en-GB" dirty="0" err="1" smtClean="0"/>
              <a:t>everyonePrint</a:t>
            </a:r>
            <a:r>
              <a:rPr lang="en-GB" dirty="0" smtClean="0"/>
              <a:t> wireless printing </a:t>
            </a:r>
            <a:r>
              <a:rPr lang="en-GB" dirty="0"/>
              <a:t>from your laptop, tablet or mobile </a:t>
            </a:r>
            <a:r>
              <a:rPr lang="en-GB" dirty="0" smtClean="0"/>
              <a:t>phone</a:t>
            </a:r>
          </a:p>
          <a:p>
            <a:pPr marL="374650" lvl="2" indent="-285750" eaLnBrk="0" hangingPunct="0">
              <a:buClr>
                <a:schemeClr val="tx1"/>
              </a:buClr>
              <a:buSzPct val="150000"/>
              <a:buFont typeface="Arial" panose="020B0604020202020204" pitchFamily="34" charset="0"/>
              <a:buChar char="•"/>
            </a:pPr>
            <a:r>
              <a:rPr lang="en-GB" dirty="0" smtClean="0"/>
              <a:t>New students get £4 credit loaded to printing account, add more via </a:t>
            </a:r>
            <a:r>
              <a:rPr lang="en-GB" dirty="0" err="1" smtClean="0"/>
              <a:t>MyEd</a:t>
            </a:r>
            <a:r>
              <a:rPr lang="en-GB" dirty="0" smtClean="0"/>
              <a:t> printing channel</a:t>
            </a:r>
          </a:p>
          <a:p>
            <a:pPr marL="374650" lvl="2" indent="-285750" eaLnBrk="0" hangingPunct="0">
              <a:buClr>
                <a:schemeClr val="tx1"/>
              </a:buClr>
              <a:buSzPct val="150000"/>
              <a:buFont typeface="Arial" panose="020B0604020202020204" pitchFamily="34" charset="0"/>
              <a:buChar char="•"/>
            </a:pPr>
            <a:r>
              <a:rPr lang="en-GB" dirty="0" smtClean="0">
                <a:solidFill>
                  <a:srgbClr val="000000"/>
                </a:solidFill>
              </a:rPr>
              <a:t>Charges start at 5p for </a:t>
            </a:r>
            <a:r>
              <a:rPr lang="en-GB" dirty="0" smtClean="0"/>
              <a:t>A4 </a:t>
            </a:r>
            <a:r>
              <a:rPr lang="en-GB" dirty="0"/>
              <a:t>black &amp; white single side </a:t>
            </a:r>
            <a:endParaRPr lang="en-GB" sz="2400" b="1" dirty="0" smtClean="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dirty="0">
              <a:solidFill>
                <a:srgbClr val="000000"/>
              </a:solidFill>
            </a:endParaRPr>
          </a:p>
        </p:txBody>
      </p:sp>
      <p:sp>
        <p:nvSpPr>
          <p:cNvPr id="14" name="Rectangle 5"/>
          <p:cNvSpPr>
            <a:spLocks noChangeArrowheads="1"/>
          </p:cNvSpPr>
          <p:nvPr/>
        </p:nvSpPr>
        <p:spPr bwMode="auto">
          <a:xfrm>
            <a:off x="899592" y="2816932"/>
            <a:ext cx="7056784" cy="218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indent="-825500" eaLnBrk="0" hangingPunct="0">
              <a:buClr>
                <a:schemeClr val="tx1"/>
              </a:buClr>
              <a:buSzPct val="150000"/>
            </a:pPr>
            <a:endParaRPr lang="en-GB" sz="2400" b="1" dirty="0" smtClean="0">
              <a:solidFill>
                <a:srgbClr val="000000"/>
              </a:solidFill>
            </a:endParaRPr>
          </a:p>
          <a:p>
            <a:pPr indent="-825500"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dirty="0">
              <a:solidFill>
                <a:srgbClr val="000000"/>
              </a:solidFill>
            </a:endParaRPr>
          </a:p>
        </p:txBody>
      </p:sp>
      <p:sp>
        <p:nvSpPr>
          <p:cNvPr id="15" name="Rectangle 5"/>
          <p:cNvSpPr>
            <a:spLocks noChangeArrowheads="1"/>
          </p:cNvSpPr>
          <p:nvPr/>
        </p:nvSpPr>
        <p:spPr bwMode="auto">
          <a:xfrm>
            <a:off x="755576" y="3965407"/>
            <a:ext cx="7056784" cy="212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88900" lvl="2" eaLnBrk="0" hangingPunct="0">
              <a:buClr>
                <a:schemeClr val="tx1"/>
              </a:buClr>
              <a:buSzPct val="150000"/>
            </a:pPr>
            <a:endParaRPr lang="en-GB" sz="2400" b="1" dirty="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sz="2400" b="1" dirty="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r>
              <a:rPr lang="en-GB" sz="2400" b="1" dirty="0" smtClean="0">
                <a:solidFill>
                  <a:srgbClr val="000000"/>
                </a:solidFill>
              </a:rPr>
              <a:t>Scanning</a:t>
            </a:r>
          </a:p>
          <a:p>
            <a:pPr marL="431800" lvl="2" indent="-342900" eaLnBrk="0" hangingPunct="0">
              <a:buClr>
                <a:schemeClr val="tx1"/>
              </a:buClr>
              <a:buSzPct val="150000"/>
              <a:buFont typeface="Arial" panose="020B0604020202020204" pitchFamily="34" charset="0"/>
              <a:buChar char="•"/>
            </a:pPr>
            <a:r>
              <a:rPr lang="en-GB" dirty="0" smtClean="0">
                <a:solidFill>
                  <a:srgbClr val="000000"/>
                </a:solidFill>
              </a:rPr>
              <a:t>Use Main Library </a:t>
            </a:r>
            <a:r>
              <a:rPr lang="en-GB" dirty="0">
                <a:solidFill>
                  <a:srgbClr val="000000"/>
                </a:solidFill>
              </a:rPr>
              <a:t>Print &amp; Copy </a:t>
            </a:r>
            <a:r>
              <a:rPr lang="en-GB" dirty="0" smtClean="0">
                <a:solidFill>
                  <a:srgbClr val="000000"/>
                </a:solidFill>
              </a:rPr>
              <a:t>machines</a:t>
            </a:r>
          </a:p>
          <a:p>
            <a:pPr marL="431800" lvl="2" indent="-342900" eaLnBrk="0" hangingPunct="0">
              <a:buClr>
                <a:schemeClr val="tx1"/>
              </a:buClr>
              <a:buSzPct val="150000"/>
              <a:buFont typeface="Arial" panose="020B0604020202020204" pitchFamily="34" charset="0"/>
              <a:buChar char="•"/>
            </a:pPr>
            <a:r>
              <a:rPr lang="en-GB" dirty="0" smtClean="0"/>
              <a:t>Scan </a:t>
            </a:r>
            <a:r>
              <a:rPr lang="en-GB" dirty="0"/>
              <a:t>an image of a document and </a:t>
            </a:r>
            <a:r>
              <a:rPr lang="en-GB" dirty="0" smtClean="0"/>
              <a:t>email </a:t>
            </a:r>
            <a:r>
              <a:rPr lang="en-GB" dirty="0"/>
              <a:t>it to yourself</a:t>
            </a:r>
            <a:r>
              <a:rPr lang="en-GB" dirty="0" smtClean="0"/>
              <a:t>.</a:t>
            </a:r>
            <a:endParaRPr lang="en-GB" dirty="0" smtClean="0">
              <a:solidFill>
                <a:srgbClr val="000000"/>
              </a:solidFill>
            </a:endParaRPr>
          </a:p>
          <a:p>
            <a:pPr marL="431800" lvl="2" indent="-342900" eaLnBrk="0" hangingPunct="0">
              <a:buClr>
                <a:schemeClr val="tx1"/>
              </a:buClr>
              <a:buSzPct val="150000"/>
              <a:buFont typeface="Arial" panose="020B0604020202020204" pitchFamily="34" charset="0"/>
              <a:buChar char="•"/>
            </a:pPr>
            <a:r>
              <a:rPr lang="en-GB" dirty="0" smtClean="0">
                <a:solidFill>
                  <a:srgbClr val="000000"/>
                </a:solidFill>
              </a:rPr>
              <a:t>No charge for scanning</a:t>
            </a:r>
          </a:p>
          <a:p>
            <a:pPr marL="431800" lvl="2" indent="-342900" eaLnBrk="0" hangingPunct="0">
              <a:buClr>
                <a:schemeClr val="tx1"/>
              </a:buClr>
              <a:buSzPct val="150000"/>
              <a:buFont typeface="Arial" panose="020B0604020202020204" pitchFamily="34" charset="0"/>
              <a:buChar char="•"/>
            </a:pPr>
            <a:endParaRPr lang="en-GB" dirty="0">
              <a:solidFill>
                <a:srgbClr val="000000"/>
              </a:solidFill>
            </a:endParaRPr>
          </a:p>
          <a:p>
            <a:pPr marL="88900" lvl="2" eaLnBrk="0" hangingPunct="0">
              <a:buClr>
                <a:schemeClr val="tx1"/>
              </a:buClr>
              <a:buSzPct val="150000"/>
            </a:pPr>
            <a:r>
              <a:rPr lang="en-GB" dirty="0" smtClean="0">
                <a:solidFill>
                  <a:srgbClr val="000000"/>
                </a:solidFill>
              </a:rPr>
              <a:t>Please note copyright regulations displayed above all print and copy machines!</a:t>
            </a:r>
            <a:endParaRPr lang="en-GB" dirty="0">
              <a:solidFill>
                <a:srgbClr val="000000"/>
              </a:solidFill>
            </a:endParaRPr>
          </a:p>
          <a:p>
            <a:pPr marL="88900" lvl="2" eaLnBrk="0" hangingPunct="0">
              <a:buClr>
                <a:schemeClr val="tx1"/>
              </a:buClr>
              <a:buSzPct val="150000"/>
            </a:pPr>
            <a:endParaRPr lang="en-GB" sz="2400" b="1" dirty="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sz="2400" b="1" dirty="0" smtClean="0">
              <a:solidFill>
                <a:srgbClr val="000000"/>
              </a:solidFill>
            </a:endParaRPr>
          </a:p>
          <a:p>
            <a:pPr marL="88900" lvl="2" eaLnBrk="0" hangingPunct="0">
              <a:buClr>
                <a:schemeClr val="tx1"/>
              </a:buClr>
              <a:buSzPct val="150000"/>
            </a:pPr>
            <a:endParaRPr lang="en-GB" dirty="0">
              <a:solidFill>
                <a:srgbClr val="000000"/>
              </a:solidFill>
            </a:endParaRPr>
          </a:p>
        </p:txBody>
      </p:sp>
      <p:sp>
        <p:nvSpPr>
          <p:cNvPr id="16" name="Footer Placeholder 4"/>
          <p:cNvSpPr>
            <a:spLocks noGrp="1"/>
          </p:cNvSpPr>
          <p:nvPr>
            <p:ph type="ftr" sz="quarter" idx="4294967295"/>
          </p:nvPr>
        </p:nvSpPr>
        <p:spPr>
          <a:xfrm>
            <a:off x="1115616" y="6093296"/>
            <a:ext cx="6696744" cy="576064"/>
          </a:xfrm>
          <a:prstGeom prst="rect">
            <a:avLst/>
          </a:prstGeom>
        </p:spPr>
        <p:txBody>
          <a:bodyPr vert="horz" lIns="91440" tIns="45720" rIns="91440" bIns="45720" rtlCol="0" anchor="t"/>
          <a:lstStyle>
            <a:lvl1pPr algn="ctr">
              <a:defRPr sz="900">
                <a:solidFill>
                  <a:schemeClr val="tx1">
                    <a:tint val="75000"/>
                  </a:schemeClr>
                </a:solidFill>
              </a:defRPr>
            </a:lvl1pPr>
          </a:lstStyle>
          <a:p>
            <a:pPr lvl="0"/>
            <a:r>
              <a:rPr lang="en-GB" sz="2000" dirty="0">
                <a:solidFill>
                  <a:srgbClr val="FF0000"/>
                </a:solidFill>
              </a:rPr>
              <a:t>http://</a:t>
            </a:r>
            <a:r>
              <a:rPr lang="en-GB" sz="2000" dirty="0" smtClean="0">
                <a:solidFill>
                  <a:srgbClr val="FF0000"/>
                </a:solidFill>
              </a:rPr>
              <a:t>www.ed.ac.uk/is/printing</a:t>
            </a:r>
            <a:endParaRPr lang="en-GB" sz="2000" dirty="0">
              <a:solidFill>
                <a:srgbClr val="FF0000"/>
              </a:solidFill>
            </a:endParaRPr>
          </a:p>
        </p:txBody>
      </p:sp>
    </p:spTree>
    <p:extLst>
      <p:ext uri="{BB962C8B-B14F-4D97-AF65-F5344CB8AC3E}">
        <p14:creationId xmlns:p14="http://schemas.microsoft.com/office/powerpoint/2010/main" val="32178839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bwMode="auto">
          <a:xfrm>
            <a:off x="420688" y="908720"/>
            <a:ext cx="8193087" cy="635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600" b="1" dirty="0" smtClean="0">
                <a:ea typeface="ヒラギノ角ゴ Pro W3"/>
                <a:cs typeface="ヒラギノ角ゴ Pro W3"/>
              </a:rPr>
              <a:t>5. Library Support for Your </a:t>
            </a:r>
            <a:r>
              <a:rPr lang="en-GB" altLang="en-US" sz="3600" b="1" dirty="0">
                <a:ea typeface="ヒラギノ角ゴ Pro W3"/>
                <a:cs typeface="ヒラギノ角ゴ Pro W3"/>
              </a:rPr>
              <a:t>S</a:t>
            </a:r>
            <a:r>
              <a:rPr lang="en-GB" altLang="en-US" sz="3600" b="1" dirty="0" smtClean="0">
                <a:ea typeface="ヒラギノ角ゴ Pro W3"/>
                <a:cs typeface="ヒラギノ角ゴ Pro W3"/>
              </a:rPr>
              <a:t>tudy</a:t>
            </a:r>
            <a:endParaRPr lang="en-GB" altLang="en-US" sz="3600" dirty="0" smtClean="0">
              <a:ea typeface="ヒラギノ角ゴ Pro W3"/>
              <a:cs typeface="ヒラギノ角ゴ Pro W3"/>
            </a:endParaRPr>
          </a:p>
        </p:txBody>
      </p:sp>
      <p:sp>
        <p:nvSpPr>
          <p:cNvPr id="29699" name="Text Box 8"/>
          <p:cNvSpPr txBox="1">
            <a:spLocks noChangeArrowheads="1"/>
          </p:cNvSpPr>
          <p:nvPr/>
        </p:nvSpPr>
        <p:spPr bwMode="auto">
          <a:xfrm>
            <a:off x="4475163" y="3358248"/>
            <a:ext cx="4138612" cy="224741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2000" dirty="0" smtClean="0">
                <a:solidFill>
                  <a:srgbClr val="000000"/>
                </a:solidFill>
                <a:latin typeface="Arial" panose="020B0604020202020204" pitchFamily="34" charset="0"/>
              </a:rPr>
              <a:t>First time registration on </a:t>
            </a:r>
            <a:r>
              <a:rPr lang="en-GB" altLang="en-US" sz="2000" dirty="0" err="1" smtClean="0">
                <a:solidFill>
                  <a:srgbClr val="000000"/>
                </a:solidFill>
                <a:latin typeface="Arial" panose="020B0604020202020204" pitchFamily="34" charset="0"/>
              </a:rPr>
              <a:t>ILLiad</a:t>
            </a:r>
            <a:r>
              <a:rPr lang="en-GB" altLang="en-US" sz="2000" dirty="0" smtClean="0">
                <a:solidFill>
                  <a:srgbClr val="000000"/>
                </a:solidFill>
                <a:latin typeface="Arial" panose="020B0604020202020204" pitchFamily="34" charset="0"/>
              </a:rPr>
              <a:t> system required</a:t>
            </a:r>
          </a:p>
          <a:p>
            <a:pPr eaLnBrk="1" hangingPunct="1">
              <a:spcBef>
                <a:spcPct val="50000"/>
              </a:spcBef>
            </a:pPr>
            <a:r>
              <a:rPr lang="en-GB" altLang="en-US" sz="2000" dirty="0" smtClean="0">
                <a:solidFill>
                  <a:srgbClr val="000000"/>
                </a:solidFill>
                <a:latin typeface="Arial" panose="020B0604020202020204" pitchFamily="34" charset="0"/>
              </a:rPr>
              <a:t>PGs </a:t>
            </a:r>
            <a:r>
              <a:rPr lang="en-GB" altLang="en-US" sz="2000" dirty="0">
                <a:solidFill>
                  <a:srgbClr val="000000"/>
                </a:solidFill>
                <a:latin typeface="Arial" panose="020B0604020202020204" pitchFamily="34" charset="0"/>
              </a:rPr>
              <a:t>have </a:t>
            </a:r>
            <a:r>
              <a:rPr lang="en-GB" altLang="en-US" sz="2000" b="1" dirty="0">
                <a:solidFill>
                  <a:srgbClr val="000000"/>
                </a:solidFill>
                <a:latin typeface="Arial" panose="020B0604020202020204" pitchFamily="34" charset="0"/>
              </a:rPr>
              <a:t>30</a:t>
            </a:r>
            <a:r>
              <a:rPr lang="en-GB" altLang="en-US" sz="2000" dirty="0">
                <a:solidFill>
                  <a:srgbClr val="000000"/>
                </a:solidFill>
                <a:latin typeface="Arial" panose="020B0604020202020204" pitchFamily="34" charset="0"/>
              </a:rPr>
              <a:t> free loans, photocopies or scans per </a:t>
            </a:r>
            <a:r>
              <a:rPr lang="en-GB" altLang="en-US" sz="2000" dirty="0" smtClean="0">
                <a:solidFill>
                  <a:srgbClr val="000000"/>
                </a:solidFill>
                <a:latin typeface="Arial" panose="020B0604020202020204" pitchFamily="34" charset="0"/>
              </a:rPr>
              <a:t>year</a:t>
            </a:r>
          </a:p>
          <a:p>
            <a:pPr eaLnBrk="1" hangingPunct="1">
              <a:spcBef>
                <a:spcPct val="50000"/>
              </a:spcBef>
            </a:pPr>
            <a:r>
              <a:rPr lang="en-GB" altLang="en-US" sz="2000" dirty="0" smtClean="0">
                <a:solidFill>
                  <a:srgbClr val="000000"/>
                </a:solidFill>
                <a:latin typeface="Arial" panose="020B0604020202020204" pitchFamily="34" charset="0"/>
              </a:rPr>
              <a:t>£5.00 </a:t>
            </a:r>
            <a:r>
              <a:rPr lang="en-GB" altLang="en-US" sz="2000" dirty="0">
                <a:solidFill>
                  <a:srgbClr val="000000"/>
                </a:solidFill>
                <a:latin typeface="Arial" panose="020B0604020202020204" pitchFamily="34" charset="0"/>
              </a:rPr>
              <a:t>per item for any subsequent successful request</a:t>
            </a:r>
          </a:p>
        </p:txBody>
      </p:sp>
      <p:sp>
        <p:nvSpPr>
          <p:cNvPr id="29700" name="Text Box 7"/>
          <p:cNvSpPr txBox="1">
            <a:spLocks noChangeArrowheads="1"/>
          </p:cNvSpPr>
          <p:nvPr/>
        </p:nvSpPr>
        <p:spPr bwMode="auto">
          <a:xfrm>
            <a:off x="1474787" y="6165304"/>
            <a:ext cx="63896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b="1" dirty="0">
                <a:solidFill>
                  <a:srgbClr val="FF0000"/>
                </a:solidFill>
                <a:latin typeface="Arial" panose="020B0604020202020204" pitchFamily="34" charset="0"/>
                <a:hlinkClick r:id="rId3"/>
              </a:rPr>
              <a:t>http://illiad.lib.ed.ac.uk/illiad/</a:t>
            </a:r>
            <a:endParaRPr lang="en-GB" altLang="en-US" sz="2000" b="1" dirty="0">
              <a:solidFill>
                <a:srgbClr val="FF0000"/>
              </a:solidFill>
              <a:latin typeface="Arial" panose="020B0604020202020204" pitchFamily="34" charset="0"/>
            </a:endParaRPr>
          </a:p>
        </p:txBody>
      </p:sp>
      <p:pic>
        <p:nvPicPr>
          <p:cNvPr id="297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83657"/>
            <a:ext cx="3357562" cy="2493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bwMode="auto">
          <a:xfrm>
            <a:off x="573087" y="1544638"/>
            <a:ext cx="8193087" cy="1668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algn="l" fontAlgn="auto">
              <a:spcAft>
                <a:spcPts val="0"/>
              </a:spcAft>
            </a:pPr>
            <a:r>
              <a:rPr lang="en-GB" altLang="en-US" sz="3200" b="1" dirty="0" smtClean="0">
                <a:ea typeface="ヒラギノ角ゴ Pro W3"/>
                <a:cs typeface="ヒラギノ角ゴ Pro W3"/>
              </a:rPr>
              <a:t>Inter-library loans (</a:t>
            </a:r>
            <a:r>
              <a:rPr lang="en-GB" altLang="en-US" sz="3200" b="1" dirty="0" err="1" smtClean="0">
                <a:ea typeface="ヒラギノ角ゴ Pro W3"/>
                <a:cs typeface="ヒラギノ角ゴ Pro W3"/>
              </a:rPr>
              <a:t>ILLiad</a:t>
            </a:r>
            <a:r>
              <a:rPr lang="en-GB" altLang="en-US" sz="3200" b="1" dirty="0" smtClean="0">
                <a:ea typeface="ヒラギノ角ゴ Pro W3"/>
                <a:cs typeface="ヒラギノ角ゴ Pro W3"/>
              </a:rPr>
              <a:t>)</a:t>
            </a:r>
            <a:r>
              <a:rPr lang="en-GB" altLang="en-US" sz="3200" dirty="0" smtClean="0">
                <a:ea typeface="ヒラギノ角ゴ Pro W3"/>
                <a:cs typeface="ヒラギノ角ゴ Pro W3"/>
              </a:rPr>
              <a:t/>
            </a:r>
            <a:br>
              <a:rPr lang="en-GB" altLang="en-US" sz="3200" dirty="0" smtClean="0">
                <a:ea typeface="ヒラギノ角ゴ Pro W3"/>
                <a:cs typeface="ヒラギノ角ゴ Pro W3"/>
              </a:rPr>
            </a:br>
            <a:r>
              <a:rPr lang="en-GB" altLang="en-US" sz="2400" dirty="0" smtClean="0">
                <a:ea typeface="ヒラギノ角ゴ Pro W3"/>
                <a:cs typeface="ヒラギノ角ゴ Pro W3"/>
              </a:rPr>
              <a:t>Borrow books or obtain digital copies of articles or book chapters from other libraries</a:t>
            </a:r>
          </a:p>
          <a:p>
            <a:pPr algn="l" fontAlgn="auto">
              <a:spcAft>
                <a:spcPts val="0"/>
              </a:spcAft>
            </a:pPr>
            <a:r>
              <a:rPr lang="en-GB" altLang="en-US" sz="2400" dirty="0" smtClean="0">
                <a:solidFill>
                  <a:srgbClr val="FF0000"/>
                </a:solidFill>
                <a:ea typeface="ヒラギノ角ゴ Pro W3"/>
                <a:cs typeface="ヒラギノ角ゴ Pro W3"/>
                <a:hlinkClick r:id="rId5"/>
              </a:rPr>
              <a:t>www.ed.ac.uk/is/inter-library</a:t>
            </a:r>
            <a:endParaRPr lang="en-GB" altLang="en-US" sz="2400" dirty="0" smtClean="0">
              <a:solidFill>
                <a:srgbClr val="FF0000"/>
              </a:solidFill>
              <a:ea typeface="ヒラギノ角ゴ Pro W3"/>
              <a:cs typeface="ヒラギノ角ゴ Pro W3"/>
            </a:endParaRPr>
          </a:p>
          <a:p>
            <a:pPr algn="l" fontAlgn="auto">
              <a:spcAft>
                <a:spcPts val="0"/>
              </a:spcAft>
            </a:pPr>
            <a:endParaRPr lang="en-GB" altLang="en-US" sz="2400" dirty="0" smtClean="0">
              <a:ea typeface="ヒラギノ角ゴ Pro W3"/>
              <a:cs typeface="ヒラギノ角ゴ Pro W3"/>
            </a:endParaRPr>
          </a:p>
        </p:txBody>
      </p:sp>
    </p:spTree>
    <p:extLst>
      <p:ext uri="{BB962C8B-B14F-4D97-AF65-F5344CB8AC3E}">
        <p14:creationId xmlns:p14="http://schemas.microsoft.com/office/powerpoint/2010/main" val="4176437650"/>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613"/>
            <a:ext cx="8229600" cy="1081087"/>
          </a:xfrm>
        </p:spPr>
        <p:txBody>
          <a:bodyPr/>
          <a:lstStyle/>
          <a:p>
            <a:pPr fontAlgn="auto">
              <a:spcAft>
                <a:spcPts val="0"/>
              </a:spcAft>
              <a:defRPr/>
            </a:pPr>
            <a:r>
              <a:rPr lang="en-GB" sz="3200" b="1" dirty="0" smtClean="0"/>
              <a:t>5. Library Support for Your Study</a:t>
            </a:r>
            <a:endParaRPr lang="en-GB" sz="3200" b="1" dirty="0"/>
          </a:p>
        </p:txBody>
      </p:sp>
      <p:sp>
        <p:nvSpPr>
          <p:cNvPr id="25603" name="Content Placeholder 2"/>
          <p:cNvSpPr>
            <a:spLocks noGrp="1"/>
          </p:cNvSpPr>
          <p:nvPr>
            <p:ph sz="half" idx="1"/>
          </p:nvPr>
        </p:nvSpPr>
        <p:spPr>
          <a:xfrm>
            <a:off x="457200" y="1752600"/>
            <a:ext cx="4038600" cy="4373563"/>
          </a:xfrm>
          <a:ln>
            <a:solidFill>
              <a:schemeClr val="accent1"/>
            </a:solidFill>
            <a:miter lim="800000"/>
            <a:headEnd/>
            <a:tailEnd/>
          </a:ln>
        </p:spPr>
        <p:txBody>
          <a:bodyPr>
            <a:normAutofit/>
          </a:bodyPr>
          <a:lstStyle/>
          <a:p>
            <a:pPr marL="0" indent="0">
              <a:buFont typeface="Arial" panose="020B0604020202020204" pitchFamily="34" charset="0"/>
              <a:buNone/>
            </a:pPr>
            <a:r>
              <a:rPr lang="en-GB" altLang="en-US" sz="2400" b="1" dirty="0" smtClean="0"/>
              <a:t>Student Book Recommendations</a:t>
            </a:r>
          </a:p>
          <a:p>
            <a:r>
              <a:rPr lang="en-GB" sz="2400" dirty="0" smtClean="0"/>
              <a:t>Can't </a:t>
            </a:r>
            <a:r>
              <a:rPr lang="en-GB" sz="2400" dirty="0"/>
              <a:t>find a book you need for your studies? Use RAB to tell us and we will try and buy it for the library</a:t>
            </a:r>
            <a:r>
              <a:rPr lang="en-GB" sz="2400" dirty="0" smtClean="0"/>
              <a:t>.</a:t>
            </a:r>
            <a:endParaRPr lang="en-GB" sz="2400" dirty="0"/>
          </a:p>
          <a:p>
            <a:r>
              <a:rPr lang="en-GB" altLang="en-US" sz="2400" dirty="0" smtClean="0"/>
              <a:t>Not for books you need quickly – use ILL instead</a:t>
            </a:r>
          </a:p>
          <a:p>
            <a:r>
              <a:rPr lang="en-GB" altLang="en-US" sz="2400" dirty="0" smtClean="0"/>
              <a:t>May be purchased as e-book version</a:t>
            </a:r>
          </a:p>
          <a:p>
            <a:pPr marL="0" indent="0">
              <a:buFont typeface="Arial" panose="020B0604020202020204" pitchFamily="34" charset="0"/>
              <a:buNone/>
            </a:pPr>
            <a:endParaRPr lang="en-GB" altLang="en-US" sz="2400" dirty="0" smtClean="0"/>
          </a:p>
        </p:txBody>
      </p:sp>
      <p:sp>
        <p:nvSpPr>
          <p:cNvPr id="25604" name="Content Placeholder 3"/>
          <p:cNvSpPr>
            <a:spLocks noGrp="1"/>
          </p:cNvSpPr>
          <p:nvPr>
            <p:ph sz="half" idx="2"/>
          </p:nvPr>
        </p:nvSpPr>
        <p:spPr>
          <a:xfrm>
            <a:off x="4648200" y="1752600"/>
            <a:ext cx="4038600" cy="4373563"/>
          </a:xfrm>
          <a:ln w="3175">
            <a:solidFill>
              <a:schemeClr val="accent1"/>
            </a:solidFill>
            <a:miter lim="800000"/>
            <a:headEnd/>
            <a:tailEnd/>
          </a:ln>
        </p:spPr>
        <p:txBody>
          <a:bodyPr/>
          <a:lstStyle/>
          <a:p>
            <a:pPr marL="0" indent="0">
              <a:buFont typeface="Arial" panose="020B0604020202020204" pitchFamily="34" charset="0"/>
              <a:buNone/>
            </a:pPr>
            <a:r>
              <a:rPr lang="en-GB" altLang="en-US" b="1" dirty="0" smtClean="0"/>
              <a:t>Request a Book Service (RAB)</a:t>
            </a:r>
          </a:p>
          <a:p>
            <a:pPr marL="0" indent="0" algn="ctr">
              <a:buFont typeface="Arial" panose="020B0604020202020204" pitchFamily="34" charset="0"/>
              <a:buNone/>
            </a:pPr>
            <a:r>
              <a:rPr lang="en-GB" altLang="en-US" dirty="0" smtClean="0">
                <a:hlinkClick r:id="rId3" tooltip="Book recommendations"/>
              </a:rPr>
              <a:t>www.ed.ac.uk/is/RAB</a:t>
            </a:r>
            <a:endParaRPr lang="en-GB" altLang="en-US" dirty="0" smtClean="0"/>
          </a:p>
          <a:p>
            <a:pPr marL="0" indent="0">
              <a:buFont typeface="Arial" panose="020B0604020202020204" pitchFamily="34" charset="0"/>
              <a:buNone/>
            </a:pPr>
            <a:endParaRPr lang="en-GB" altLang="en-US" sz="1600" dirty="0" smtClean="0"/>
          </a:p>
          <a:p>
            <a:pPr marL="0" indent="0">
              <a:buFont typeface="Arial" panose="020B0604020202020204" pitchFamily="34" charset="0"/>
              <a:buNone/>
            </a:pPr>
            <a:endParaRPr lang="en-GB" altLang="en-US" sz="1600" dirty="0" smtClean="0"/>
          </a:p>
        </p:txBody>
      </p:sp>
      <p:pic>
        <p:nvPicPr>
          <p:cNvPr id="256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5362" y="3501008"/>
            <a:ext cx="37242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endParaRPr lang="en-GB" altLang="en-US" dirty="0"/>
          </a:p>
        </p:txBody>
      </p:sp>
      <p:sp>
        <p:nvSpPr>
          <p:cNvPr id="8" name="Date Placeholder 7"/>
          <p:cNvSpPr>
            <a:spLocks noGrp="1"/>
          </p:cNvSpPr>
          <p:nvPr>
            <p:ph type="dt" sz="quarter" idx="10"/>
          </p:nvPr>
        </p:nvSpPr>
        <p:spPr/>
        <p:txBody>
          <a:bodyPr/>
          <a:lstStyle/>
          <a:p>
            <a:pPr>
              <a:defRPr/>
            </a:pPr>
            <a:endParaRPr lang="en-GB" altLang="en-US" dirty="0"/>
          </a:p>
        </p:txBody>
      </p:sp>
    </p:spTree>
    <p:extLst>
      <p:ext uri="{BB962C8B-B14F-4D97-AF65-F5344CB8AC3E}">
        <p14:creationId xmlns:p14="http://schemas.microsoft.com/office/powerpoint/2010/main" val="2880310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73" y="908720"/>
            <a:ext cx="8229600" cy="1081087"/>
          </a:xfrm>
        </p:spPr>
        <p:txBody>
          <a:bodyPr/>
          <a:lstStyle/>
          <a:p>
            <a:pPr fontAlgn="auto">
              <a:spcAft>
                <a:spcPts val="0"/>
              </a:spcAft>
              <a:defRPr/>
            </a:pPr>
            <a:r>
              <a:rPr lang="en-GB" sz="2800" b="1" dirty="0" smtClean="0"/>
              <a:t>5. Library Support for Your Study</a:t>
            </a:r>
            <a:br>
              <a:rPr lang="en-GB" sz="2800" b="1" dirty="0" smtClean="0"/>
            </a:br>
            <a:r>
              <a:rPr lang="en-GB" sz="2800" b="1" dirty="0" smtClean="0"/>
              <a:t>Using other libraries</a:t>
            </a:r>
            <a:endParaRPr lang="en-GB" sz="2800" b="1" dirty="0"/>
          </a:p>
        </p:txBody>
      </p:sp>
      <p:sp>
        <p:nvSpPr>
          <p:cNvPr id="25603" name="Content Placeholder 2"/>
          <p:cNvSpPr>
            <a:spLocks noGrp="1"/>
          </p:cNvSpPr>
          <p:nvPr>
            <p:ph sz="half" idx="1"/>
          </p:nvPr>
        </p:nvSpPr>
        <p:spPr>
          <a:xfrm>
            <a:off x="457200" y="1844824"/>
            <a:ext cx="4038600" cy="4281339"/>
          </a:xfrm>
          <a:ln>
            <a:solidFill>
              <a:schemeClr val="accent1"/>
            </a:solidFill>
            <a:miter lim="800000"/>
            <a:headEnd/>
            <a:tailEnd/>
          </a:ln>
        </p:spPr>
        <p:txBody>
          <a:bodyPr>
            <a:normAutofit lnSpcReduction="10000"/>
          </a:bodyPr>
          <a:lstStyle/>
          <a:p>
            <a:pPr marL="0" indent="0">
              <a:buNone/>
            </a:pPr>
            <a:r>
              <a:rPr lang="en-GB" altLang="en-US" sz="2400" b="1" dirty="0" smtClean="0"/>
              <a:t>National Library of Scotland</a:t>
            </a:r>
          </a:p>
          <a:p>
            <a:r>
              <a:rPr lang="en-GB" altLang="en-US" sz="2400" dirty="0" smtClean="0"/>
              <a:t>Register in person or online</a:t>
            </a:r>
          </a:p>
          <a:p>
            <a:r>
              <a:rPr lang="en-GB" altLang="en-US" sz="2400" dirty="0" smtClean="0"/>
              <a:t>Evidence of ID, address and matriculation card</a:t>
            </a:r>
          </a:p>
          <a:p>
            <a:pPr marL="0" indent="0">
              <a:buFont typeface="Arial" panose="020B0604020202020204" pitchFamily="34" charset="0"/>
              <a:buNone/>
            </a:pPr>
            <a:r>
              <a:rPr lang="en-GB" altLang="en-US" sz="2400" dirty="0">
                <a:hlinkClick r:id="rId3"/>
              </a:rPr>
              <a:t>http://www.nls.uk</a:t>
            </a:r>
            <a:r>
              <a:rPr lang="en-GB" altLang="en-US" sz="2400" dirty="0" smtClean="0">
                <a:hlinkClick r:id="rId3"/>
              </a:rPr>
              <a:t>/</a:t>
            </a:r>
            <a:endParaRPr lang="en-GB" altLang="en-US" sz="2400" dirty="0" smtClean="0"/>
          </a:p>
          <a:p>
            <a:pPr marL="0" indent="0">
              <a:buFont typeface="Arial" panose="020B0604020202020204" pitchFamily="34" charset="0"/>
              <a:buNone/>
            </a:pPr>
            <a:endParaRPr lang="en-GB" altLang="en-US" sz="2400" dirty="0"/>
          </a:p>
          <a:p>
            <a:pPr marL="0" indent="0">
              <a:buNone/>
            </a:pPr>
            <a:r>
              <a:rPr lang="en-GB" sz="2400" b="1" dirty="0" smtClean="0">
                <a:solidFill>
                  <a:schemeClr val="tx1">
                    <a:lumMod val="85000"/>
                    <a:lumOff val="15000"/>
                  </a:schemeClr>
                </a:solidFill>
              </a:rPr>
              <a:t>SCONUL Access scheme </a:t>
            </a:r>
          </a:p>
          <a:p>
            <a:r>
              <a:rPr lang="en-GB" sz="2400" dirty="0" smtClean="0">
                <a:solidFill>
                  <a:schemeClr val="tx1">
                    <a:lumMod val="85000"/>
                    <a:lumOff val="15000"/>
                  </a:schemeClr>
                </a:solidFill>
              </a:rPr>
              <a:t>Allows </a:t>
            </a:r>
            <a:r>
              <a:rPr lang="en-GB" sz="2400" dirty="0">
                <a:solidFill>
                  <a:schemeClr val="tx1">
                    <a:lumMod val="85000"/>
                    <a:lumOff val="15000"/>
                  </a:schemeClr>
                </a:solidFill>
              </a:rPr>
              <a:t>borrowing from other UK </a:t>
            </a:r>
            <a:r>
              <a:rPr lang="en-GB" sz="2400" dirty="0" smtClean="0">
                <a:solidFill>
                  <a:schemeClr val="tx1">
                    <a:lumMod val="85000"/>
                    <a:lumOff val="15000"/>
                  </a:schemeClr>
                </a:solidFill>
              </a:rPr>
              <a:t>Higher Education Libraries </a:t>
            </a:r>
          </a:p>
          <a:p>
            <a:pPr marL="0" indent="0">
              <a:buNone/>
            </a:pPr>
            <a:r>
              <a:rPr lang="en-GB" sz="2400" dirty="0" smtClean="0">
                <a:solidFill>
                  <a:schemeClr val="tx1">
                    <a:lumMod val="85000"/>
                    <a:lumOff val="15000"/>
                  </a:schemeClr>
                </a:solidFill>
                <a:hlinkClick r:id="rId4"/>
              </a:rPr>
              <a:t>www.sconul.ac.uk</a:t>
            </a:r>
            <a:r>
              <a:rPr lang="en-GB" sz="2400" dirty="0" smtClean="0">
                <a:solidFill>
                  <a:schemeClr val="tx1">
                    <a:lumMod val="85000"/>
                    <a:lumOff val="15000"/>
                  </a:schemeClr>
                </a:solidFill>
              </a:rPr>
              <a:t> </a:t>
            </a:r>
            <a:endParaRPr lang="en-GB" sz="2400" dirty="0">
              <a:solidFill>
                <a:schemeClr val="tx1">
                  <a:lumMod val="85000"/>
                  <a:lumOff val="15000"/>
                </a:schemeClr>
              </a:solidFill>
            </a:endParaRPr>
          </a:p>
          <a:p>
            <a:pPr marL="0" indent="0">
              <a:buFont typeface="Arial" panose="020B0604020202020204" pitchFamily="34" charset="0"/>
              <a:buNone/>
            </a:pPr>
            <a:endParaRPr lang="en-GB" altLang="en-US" sz="2400" dirty="0" smtClean="0"/>
          </a:p>
        </p:txBody>
      </p:sp>
      <p:sp>
        <p:nvSpPr>
          <p:cNvPr id="25604" name="Content Placeholder 3"/>
          <p:cNvSpPr>
            <a:spLocks noGrp="1"/>
          </p:cNvSpPr>
          <p:nvPr>
            <p:ph sz="half" idx="2"/>
          </p:nvPr>
        </p:nvSpPr>
        <p:spPr>
          <a:xfrm>
            <a:off x="4648200" y="1844824"/>
            <a:ext cx="4038600" cy="4373563"/>
          </a:xfrm>
          <a:ln w="3175">
            <a:solidFill>
              <a:schemeClr val="accent1"/>
            </a:solidFill>
            <a:miter lim="800000"/>
            <a:headEnd/>
            <a:tailEnd/>
          </a:ln>
        </p:spPr>
        <p:txBody>
          <a:bodyPr>
            <a:normAutofit lnSpcReduction="10000"/>
          </a:bodyPr>
          <a:lstStyle/>
          <a:p>
            <a:r>
              <a:rPr lang="en-GB" dirty="0" smtClean="0">
                <a:solidFill>
                  <a:schemeClr val="tx1">
                    <a:lumMod val="85000"/>
                    <a:lumOff val="15000"/>
                  </a:schemeClr>
                </a:solidFill>
              </a:rPr>
              <a:t>COPAC Union Catalogue of UK Research Libraries</a:t>
            </a:r>
          </a:p>
          <a:p>
            <a:pPr marL="0" indent="0">
              <a:buNone/>
            </a:pPr>
            <a:r>
              <a:rPr lang="en-GB" dirty="0">
                <a:solidFill>
                  <a:schemeClr val="tx1">
                    <a:lumMod val="85000"/>
                    <a:lumOff val="15000"/>
                  </a:schemeClr>
                </a:solidFill>
                <a:hlinkClick r:id="rId5"/>
              </a:rPr>
              <a:t>http://copac.jisc.ac.uk</a:t>
            </a:r>
            <a:r>
              <a:rPr lang="en-GB" dirty="0" smtClean="0">
                <a:solidFill>
                  <a:schemeClr val="tx1">
                    <a:lumMod val="85000"/>
                    <a:lumOff val="15000"/>
                  </a:schemeClr>
                </a:solidFill>
                <a:hlinkClick r:id="rId5"/>
              </a:rPr>
              <a:t>/</a:t>
            </a:r>
            <a:endParaRPr lang="en-GB" dirty="0" smtClean="0">
              <a:solidFill>
                <a:schemeClr val="tx1">
                  <a:lumMod val="85000"/>
                  <a:lumOff val="15000"/>
                </a:schemeClr>
              </a:solidFill>
            </a:endParaRPr>
          </a:p>
          <a:p>
            <a:pPr marL="0" indent="0">
              <a:buNone/>
            </a:pPr>
            <a:endParaRPr lang="en-GB" dirty="0" smtClean="0">
              <a:solidFill>
                <a:schemeClr val="tx1">
                  <a:lumMod val="85000"/>
                  <a:lumOff val="15000"/>
                </a:schemeClr>
              </a:solidFill>
            </a:endParaRPr>
          </a:p>
          <a:p>
            <a:pPr marL="0" indent="0">
              <a:buNone/>
            </a:pPr>
            <a:endParaRPr lang="en-GB" dirty="0">
              <a:solidFill>
                <a:schemeClr val="tx1">
                  <a:lumMod val="85000"/>
                  <a:lumOff val="15000"/>
                </a:schemeClr>
              </a:solidFill>
            </a:endParaRPr>
          </a:p>
          <a:p>
            <a:pPr marL="0" indent="0">
              <a:buFont typeface="Arial" panose="020B0604020202020204" pitchFamily="34" charset="0"/>
              <a:buNone/>
            </a:pPr>
            <a:endParaRPr lang="en-GB" altLang="en-US" sz="1600" dirty="0" smtClean="0"/>
          </a:p>
        </p:txBody>
      </p:sp>
      <p:sp>
        <p:nvSpPr>
          <p:cNvPr id="7" name="Slide Number Placeholder 6"/>
          <p:cNvSpPr>
            <a:spLocks noGrp="1"/>
          </p:cNvSpPr>
          <p:nvPr>
            <p:ph type="sldNum" sz="quarter" idx="12"/>
          </p:nvPr>
        </p:nvSpPr>
        <p:spPr/>
        <p:txBody>
          <a:bodyPr/>
          <a:lstStyle/>
          <a:p>
            <a:pPr>
              <a:defRPr/>
            </a:pPr>
            <a:endParaRPr lang="en-GB" altLang="en-US" dirty="0"/>
          </a:p>
        </p:txBody>
      </p:sp>
      <p:sp>
        <p:nvSpPr>
          <p:cNvPr id="8" name="Date Placeholder 7"/>
          <p:cNvSpPr>
            <a:spLocks noGrp="1"/>
          </p:cNvSpPr>
          <p:nvPr>
            <p:ph type="dt" sz="quarter" idx="10"/>
          </p:nvPr>
        </p:nvSpPr>
        <p:spPr/>
        <p:txBody>
          <a:bodyPr/>
          <a:lstStyle/>
          <a:p>
            <a:pPr>
              <a:defRPr/>
            </a:pPr>
            <a:endParaRPr lang="en-GB" altLang="en-US" dirty="0"/>
          </a:p>
        </p:txBody>
      </p:sp>
      <p:pic>
        <p:nvPicPr>
          <p:cNvPr id="7172" name="Picture 4" descr="Image result for google images copac"/>
          <p:cNvPicPr>
            <a:picLocks noChangeAspect="1" noChangeArrowheads="1"/>
          </p:cNvPicPr>
          <p:nvPr/>
        </p:nvPicPr>
        <p:blipFill rotWithShape="1">
          <a:blip r:embed="rId6">
            <a:extLst>
              <a:ext uri="{28A0092B-C50C-407E-A947-70E740481C1C}">
                <a14:useLocalDpi xmlns:a14="http://schemas.microsoft.com/office/drawing/2010/main" val="0"/>
              </a:ext>
            </a:extLst>
          </a:blip>
          <a:srcRect t="8689" r="27492"/>
          <a:stretch/>
        </p:blipFill>
        <p:spPr bwMode="auto">
          <a:xfrm>
            <a:off x="4681124" y="4365104"/>
            <a:ext cx="4005676" cy="75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2334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bwMode="auto">
          <a:xfrm>
            <a:off x="-169576" y="908720"/>
            <a:ext cx="9313576"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2800" b="1" dirty="0" smtClean="0">
                <a:ea typeface="ヒラギノ角ゴ Pro W3" pitchFamily="-64" charset="-128"/>
              </a:rPr>
              <a:t>5. Library Support for Your Study : Research skills resources</a:t>
            </a:r>
          </a:p>
        </p:txBody>
      </p:sp>
      <p:sp>
        <p:nvSpPr>
          <p:cNvPr id="36867" name="Content Placeholder 1"/>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dirty="0" smtClean="0">
                <a:ea typeface="ヒラギノ角ゴ Pro W3" pitchFamily="-64" charset="-128"/>
              </a:rPr>
              <a:t>SAGE Research Methods</a:t>
            </a:r>
          </a:p>
          <a:p>
            <a:endParaRPr lang="en-GB" altLang="en-US" sz="2000" dirty="0" smtClean="0">
              <a:ea typeface="ヒラギノ角ゴ Pro W3" pitchFamily="-64" charset="-128"/>
            </a:endParaRPr>
          </a:p>
        </p:txBody>
      </p:sp>
      <p:sp>
        <p:nvSpPr>
          <p:cNvPr id="36868" name="Content Placeholder 2"/>
          <p:cNvSpPr>
            <a:spLocks noGrp="1"/>
          </p:cNvSpPr>
          <p:nvPr>
            <p:ph sz="half" idx="2"/>
          </p:nvPr>
        </p:nvSpPr>
        <p:spPr bwMode="auto">
          <a:xfrm>
            <a:off x="5083175" y="1752600"/>
            <a:ext cx="3603625"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ヒラギノ角ゴ Pro W3" pitchFamily="-64" charset="-128"/>
              </a:rPr>
              <a:t>Cite them right</a:t>
            </a:r>
          </a:p>
          <a:p>
            <a:endParaRPr lang="en-GB" altLang="en-US" dirty="0" smtClean="0">
              <a:ea typeface="ヒラギノ角ゴ Pro W3" pitchFamily="-64" charset="-128"/>
            </a:endParaRPr>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l="11470" t="9973" r="13309" b="27895"/>
          <a:stretch>
            <a:fillRect/>
          </a:stretch>
        </p:blipFill>
        <p:spPr bwMode="auto">
          <a:xfrm>
            <a:off x="0" y="2370138"/>
            <a:ext cx="5083175"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1856" t="6197" r="13049" b="13333"/>
          <a:stretch>
            <a:fillRect/>
          </a:stretch>
        </p:blipFill>
        <p:spPr bwMode="auto">
          <a:xfrm>
            <a:off x="5537200" y="2590800"/>
            <a:ext cx="3427413" cy="291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66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182" y="6034294"/>
            <a:ext cx="7396822" cy="646331"/>
          </a:xfrm>
          <a:prstGeom prst="rect">
            <a:avLst/>
          </a:prstGeom>
          <a:noFill/>
          <a:ln w="38100">
            <a:solidFill>
              <a:srgbClr val="00B0F0"/>
            </a:solidFill>
          </a:ln>
        </p:spPr>
        <p:txBody>
          <a:bodyPr wrap="square" rtlCol="0">
            <a:spAutoFit/>
          </a:bodyPr>
          <a:lstStyle/>
          <a:p>
            <a:r>
              <a:rPr lang="en-GB" b="1" dirty="0" smtClean="0"/>
              <a:t>Always have your student card for access</a:t>
            </a:r>
          </a:p>
          <a:p>
            <a:r>
              <a:rPr lang="en-GB" b="1" dirty="0" smtClean="0"/>
              <a:t> to libraries and to borrow items.</a:t>
            </a:r>
            <a:endParaRPr lang="en-GB" b="1" dirty="0"/>
          </a:p>
        </p:txBody>
      </p:sp>
      <p:sp>
        <p:nvSpPr>
          <p:cNvPr id="5" name="Rectangle 4"/>
          <p:cNvSpPr/>
          <p:nvPr/>
        </p:nvSpPr>
        <p:spPr>
          <a:xfrm>
            <a:off x="74645" y="2082299"/>
            <a:ext cx="4690188" cy="2705877"/>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4830536" y="2082299"/>
            <a:ext cx="4226378" cy="2215991"/>
          </a:xfrm>
          <a:prstGeom prst="rect">
            <a:avLst/>
          </a:prstGeom>
          <a:noFill/>
          <a:ln w="28575">
            <a:solidFill>
              <a:srgbClr val="00B0F0"/>
            </a:solidFill>
          </a:ln>
        </p:spPr>
        <p:txBody>
          <a:bodyPr wrap="square" rtlCol="0">
            <a:spAutoFit/>
          </a:bodyPr>
          <a:lstStyle/>
          <a:p>
            <a:r>
              <a:rPr lang="en-GB" sz="2000" dirty="0"/>
              <a:t>8 other site libraries you can also use</a:t>
            </a:r>
          </a:p>
          <a:p>
            <a:pPr lvl="1"/>
            <a:r>
              <a:rPr lang="en-GB" sz="1600" dirty="0">
                <a:hlinkClick r:id="rId3"/>
              </a:rPr>
              <a:t>http://www.ed.ac.uk/is/library-locations</a:t>
            </a:r>
            <a:r>
              <a:rPr lang="en-GB" sz="1600" dirty="0"/>
              <a:t> </a:t>
            </a:r>
          </a:p>
          <a:p>
            <a:pPr marL="742950" lvl="1" indent="-285750">
              <a:buFont typeface="Arial" panose="020B0604020202020204" pitchFamily="34" charset="0"/>
              <a:buChar char="•"/>
            </a:pPr>
            <a:r>
              <a:rPr lang="en-GB" sz="1600" dirty="0"/>
              <a:t>Other Open Access Computing Labs also available</a:t>
            </a:r>
            <a:br>
              <a:rPr lang="en-GB" sz="1600" dirty="0"/>
            </a:br>
            <a:r>
              <a:rPr lang="en-GB" sz="1600" dirty="0">
                <a:hlinkClick r:id="rId4"/>
              </a:rPr>
              <a:t>http://www.ed.ac.uk/is/open-access-locations</a:t>
            </a:r>
            <a:endParaRPr lang="en-GB" sz="1600" dirty="0"/>
          </a:p>
          <a:p>
            <a:endParaRPr lang="en-GB" dirty="0"/>
          </a:p>
        </p:txBody>
      </p:sp>
      <p:sp>
        <p:nvSpPr>
          <p:cNvPr id="7" name="TextBox 6"/>
          <p:cNvSpPr txBox="1"/>
          <p:nvPr/>
        </p:nvSpPr>
        <p:spPr>
          <a:xfrm>
            <a:off x="186611" y="2364353"/>
            <a:ext cx="1667070" cy="707886"/>
          </a:xfrm>
          <a:prstGeom prst="rect">
            <a:avLst/>
          </a:prstGeom>
          <a:noFill/>
        </p:spPr>
        <p:txBody>
          <a:bodyPr wrap="square" rtlCol="0">
            <a:spAutoFit/>
          </a:bodyPr>
          <a:lstStyle/>
          <a:p>
            <a:r>
              <a:rPr lang="en-GB" sz="2000" b="1" dirty="0"/>
              <a:t>Main Library</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3893" y="4348718"/>
            <a:ext cx="2179084" cy="145272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6832" y="4389254"/>
            <a:ext cx="2056172" cy="137165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498" y="3072239"/>
            <a:ext cx="1990532" cy="138663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3131" y="4900016"/>
            <a:ext cx="1546906" cy="97436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9573" y="4912360"/>
            <a:ext cx="831732" cy="935742"/>
          </a:xfrm>
          <a:prstGeom prst="rect">
            <a:avLst/>
          </a:prstGeom>
        </p:spPr>
      </p:pic>
      <p:sp>
        <p:nvSpPr>
          <p:cNvPr id="12" name="Title 4"/>
          <p:cNvSpPr txBox="1">
            <a:spLocks/>
          </p:cNvSpPr>
          <p:nvPr/>
        </p:nvSpPr>
        <p:spPr>
          <a:xfrm>
            <a:off x="23928" y="1137269"/>
            <a:ext cx="8697144" cy="576064"/>
          </a:xfrm>
          <a:prstGeom prst="rect">
            <a:avLst/>
          </a:prstGeom>
        </p:spPr>
        <p:txBody>
          <a:bodyPr>
            <a:normAutofit fontScale="90000" lnSpcReduction="20000"/>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4000" b="1" dirty="0" smtClean="0"/>
              <a:t>1. Using Edinburgh University Library</a:t>
            </a:r>
            <a:endParaRPr lang="en-GB" sz="4000" b="1" dirty="0"/>
          </a:p>
        </p:txBody>
      </p:sp>
      <p:pic>
        <p:nvPicPr>
          <p:cNvPr id="1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878622">
            <a:off x="7572210" y="5978761"/>
            <a:ext cx="1081999" cy="7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07536" y="2276872"/>
            <a:ext cx="2457297" cy="2031325"/>
          </a:xfrm>
          <a:prstGeom prst="rect">
            <a:avLst/>
          </a:prstGeom>
        </p:spPr>
        <p:txBody>
          <a:bodyPr wrap="square">
            <a:spAutoFit/>
          </a:bodyPr>
          <a:lstStyle/>
          <a:p>
            <a:r>
              <a:rPr lang="en-GB" dirty="0"/>
              <a:t>During semester building is open every day 7.30am-2.30am (Helpdesk hours are shorter)</a:t>
            </a:r>
          </a:p>
          <a:p>
            <a:r>
              <a:rPr lang="en-GB" dirty="0">
                <a:hlinkClick r:id="rId11"/>
              </a:rPr>
              <a:t>http://www.ed.ac.uk/is/main-library-opening</a:t>
            </a:r>
            <a:r>
              <a:rPr lang="en-GB" dirty="0"/>
              <a:t> </a:t>
            </a:r>
          </a:p>
        </p:txBody>
      </p:sp>
    </p:spTree>
    <p:extLst>
      <p:ext uri="{BB962C8B-B14F-4D97-AF65-F5344CB8AC3E}">
        <p14:creationId xmlns:p14="http://schemas.microsoft.com/office/powerpoint/2010/main" val="3947551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1226"/>
            <a:ext cx="8229600" cy="3552030"/>
          </a:xfrm>
        </p:spPr>
        <p:txBody>
          <a:bodyPr>
            <a:normAutofit fontScale="92500" lnSpcReduction="10000"/>
          </a:bodyPr>
          <a:lstStyle/>
          <a:p>
            <a:pPr marL="0" indent="0">
              <a:buNone/>
            </a:pPr>
            <a:r>
              <a:rPr lang="en-GB" sz="2000" b="1" dirty="0"/>
              <a:t>Take the misery out of reference management!</a:t>
            </a:r>
          </a:p>
          <a:p>
            <a:pPr marL="0" indent="0">
              <a:buNone/>
              <a:defRPr/>
            </a:pPr>
            <a:endParaRPr lang="en-GB" altLang="en-US" sz="1400" b="1" dirty="0"/>
          </a:p>
          <a:p>
            <a:pPr marL="0" indent="0">
              <a:buNone/>
              <a:defRPr/>
            </a:pPr>
            <a:r>
              <a:rPr lang="en-GB" altLang="en-US" sz="2000" b="1" dirty="0"/>
              <a:t>They help you to </a:t>
            </a:r>
          </a:p>
          <a:p>
            <a:pPr>
              <a:buFont typeface="Wingdings" panose="05000000000000000000" pitchFamily="2" charset="2"/>
              <a:buChar char="§"/>
              <a:defRPr/>
            </a:pPr>
            <a:r>
              <a:rPr lang="en-GB" altLang="en-US" sz="1800" dirty="0"/>
              <a:t>Collect, organise, annotate &amp; describe your references and cite them in your work</a:t>
            </a:r>
          </a:p>
          <a:p>
            <a:pPr>
              <a:buFont typeface="Wingdings" panose="05000000000000000000" pitchFamily="2" charset="2"/>
              <a:buChar char="§"/>
              <a:defRPr/>
            </a:pPr>
            <a:r>
              <a:rPr lang="en-GB" altLang="en-US" sz="1800" dirty="0"/>
              <a:t>Style your references for your dissertation, PhD thesis, journal paper or book chapter</a:t>
            </a:r>
          </a:p>
          <a:p>
            <a:pPr>
              <a:buFont typeface="Wingdings" panose="05000000000000000000" pitchFamily="2" charset="2"/>
              <a:buChar char="§"/>
              <a:defRPr/>
            </a:pPr>
            <a:endParaRPr lang="en-GB" altLang="en-US" sz="1400" dirty="0"/>
          </a:p>
          <a:p>
            <a:pPr marL="0" indent="0">
              <a:buNone/>
              <a:defRPr/>
            </a:pPr>
            <a:r>
              <a:rPr lang="en-GB" altLang="en-US" sz="2000" b="1" dirty="0"/>
              <a:t>Some reference management systems</a:t>
            </a:r>
          </a:p>
          <a:p>
            <a:pPr>
              <a:buFont typeface="Wingdings" panose="05000000000000000000" pitchFamily="2" charset="2"/>
              <a:buChar char="§"/>
              <a:defRPr/>
            </a:pPr>
            <a:r>
              <a:rPr lang="en-GB" altLang="en-US" sz="1800" dirty="0"/>
              <a:t>EndNote X7 – provided on all UoE PCs and fully supported</a:t>
            </a:r>
          </a:p>
          <a:p>
            <a:pPr lvl="1">
              <a:buFont typeface="Wingdings" panose="05000000000000000000" pitchFamily="2" charset="2"/>
              <a:buChar char="§"/>
              <a:defRPr/>
            </a:pPr>
            <a:r>
              <a:rPr lang="en-GB" altLang="en-US" sz="1800" dirty="0"/>
              <a:t>Can buy for your own personal computer at discounted rate. See </a:t>
            </a:r>
            <a:r>
              <a:rPr lang="en-GB" altLang="en-US" sz="1800" dirty="0">
                <a:hlinkClick r:id="rId3"/>
              </a:rPr>
              <a:t>http://edin.ac/1PMUJDQ</a:t>
            </a:r>
            <a:r>
              <a:rPr lang="en-GB" altLang="en-US" sz="1800" dirty="0"/>
              <a:t>). </a:t>
            </a:r>
          </a:p>
          <a:p>
            <a:pPr>
              <a:buFont typeface="Wingdings" panose="05000000000000000000" pitchFamily="2" charset="2"/>
              <a:buChar char="§"/>
              <a:defRPr/>
            </a:pPr>
            <a:r>
              <a:rPr lang="en-GB" altLang="en-US" sz="1800" dirty="0"/>
              <a:t>EndNote Online (</a:t>
            </a:r>
            <a:r>
              <a:rPr lang="en-GB" altLang="en-US" sz="1800" dirty="0">
                <a:hlinkClick r:id="rId4"/>
              </a:rPr>
              <a:t>www.myendnoteweb.com</a:t>
            </a:r>
            <a:r>
              <a:rPr lang="en-GB" altLang="en-US" sz="1800" dirty="0"/>
              <a:t>) </a:t>
            </a:r>
          </a:p>
          <a:p>
            <a:pPr>
              <a:buFont typeface="Wingdings" panose="05000000000000000000" pitchFamily="2" charset="2"/>
              <a:buChar char="§"/>
              <a:defRPr/>
            </a:pPr>
            <a:r>
              <a:rPr lang="en-GB" altLang="en-US" sz="1800" dirty="0"/>
              <a:t>Some other free web-based systems: </a:t>
            </a:r>
            <a:r>
              <a:rPr lang="en-GB" altLang="en-US" sz="1800" dirty="0" err="1"/>
              <a:t>Mendeley</a:t>
            </a:r>
            <a:r>
              <a:rPr lang="en-GB" altLang="en-US" sz="1800" dirty="0"/>
              <a:t>, </a:t>
            </a:r>
            <a:r>
              <a:rPr lang="en-GB" altLang="en-US" sz="1800" dirty="0" err="1"/>
              <a:t>Zotero</a:t>
            </a:r>
            <a:endParaRPr lang="en-GB" altLang="en-US" sz="1800" dirty="0"/>
          </a:p>
          <a:p>
            <a:pPr>
              <a:buFont typeface="Wingdings" panose="05000000000000000000" pitchFamily="2" charset="2"/>
              <a:buChar char="§"/>
              <a:defRPr/>
            </a:pPr>
            <a:endParaRPr lang="en-GB" sz="2400" dirty="0"/>
          </a:p>
        </p:txBody>
      </p:sp>
      <p:sp>
        <p:nvSpPr>
          <p:cNvPr id="6" name="TextBox 5"/>
          <p:cNvSpPr txBox="1"/>
          <p:nvPr/>
        </p:nvSpPr>
        <p:spPr>
          <a:xfrm>
            <a:off x="1763688" y="5877272"/>
            <a:ext cx="6040017" cy="646331"/>
          </a:xfrm>
          <a:prstGeom prst="rect">
            <a:avLst/>
          </a:prstGeom>
          <a:noFill/>
          <a:ln>
            <a:solidFill>
              <a:srgbClr val="00B0F0"/>
            </a:solidFill>
          </a:ln>
        </p:spPr>
        <p:txBody>
          <a:bodyPr wrap="square" rtlCol="0">
            <a:spAutoFit/>
          </a:bodyPr>
          <a:lstStyle/>
          <a:p>
            <a:pPr marL="0" lvl="1" algn="ctr"/>
            <a:r>
              <a:rPr lang="en-GB" sz="1200" dirty="0"/>
              <a:t>IS Skills run free training courses on EndNote X7 and EndNote Online. For more information and how to book go to </a:t>
            </a:r>
            <a:r>
              <a:rPr lang="en-GB" sz="1100" dirty="0">
                <a:hlinkClick r:id="rId5"/>
              </a:rPr>
              <a:t>http://bit.ly/1KIMdIa</a:t>
            </a:r>
            <a:r>
              <a:rPr lang="en-GB" sz="1100" dirty="0"/>
              <a:t> </a:t>
            </a:r>
          </a:p>
          <a:p>
            <a:pPr algn="ctr"/>
            <a:r>
              <a:rPr lang="en-GB" sz="1200" dirty="0"/>
              <a:t>You can also download self-study workbooks from their website.</a:t>
            </a:r>
          </a:p>
        </p:txBody>
      </p:sp>
      <p:sp>
        <p:nvSpPr>
          <p:cNvPr id="5" name="Title 6"/>
          <p:cNvSpPr txBox="1">
            <a:spLocks/>
          </p:cNvSpPr>
          <p:nvPr/>
        </p:nvSpPr>
        <p:spPr bwMode="auto">
          <a:xfrm>
            <a:off x="0" y="908720"/>
            <a:ext cx="8964488" cy="11284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altLang="en-US" sz="3600" b="1" dirty="0" smtClean="0">
                <a:ea typeface="ヒラギノ角ゴ Pro W3" pitchFamily="-64" charset="-128"/>
              </a:rPr>
              <a:t>5. Library Support for Your Study : Reference management systems </a:t>
            </a:r>
          </a:p>
        </p:txBody>
      </p:sp>
    </p:spTree>
    <p:extLst>
      <p:ext uri="{BB962C8B-B14F-4D97-AF65-F5344CB8AC3E}">
        <p14:creationId xmlns:p14="http://schemas.microsoft.com/office/powerpoint/2010/main" val="24104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bwMode="auto">
          <a:xfrm>
            <a:off x="462756" y="83671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smtClean="0"/>
              <a:t>5. </a:t>
            </a:r>
            <a:r>
              <a:rPr lang="en-GB" altLang="en-US" sz="2800" b="1" dirty="0" smtClean="0"/>
              <a:t>Library Support for your study : export your searches to reference management software</a:t>
            </a:r>
          </a:p>
        </p:txBody>
      </p:sp>
      <p:pic>
        <p:nvPicPr>
          <p:cNvPr id="7373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l="745" t="4568" r="3671" b="21248"/>
          <a:stretch>
            <a:fillRect/>
          </a:stretch>
        </p:blipFill>
        <p:spPr>
          <a:xfrm>
            <a:off x="11113" y="1844824"/>
            <a:ext cx="9132887" cy="4152900"/>
          </a:xfrm>
        </p:spPr>
      </p:pic>
      <p:sp>
        <p:nvSpPr>
          <p:cNvPr id="7" name="Right Arrow 6"/>
          <p:cNvSpPr/>
          <p:nvPr/>
        </p:nvSpPr>
        <p:spPr>
          <a:xfrm rot="3075829">
            <a:off x="7695269" y="3575776"/>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3733" name="Footer Placeholder 4"/>
          <p:cNvSpPr>
            <a:spLocks noGrp="1"/>
          </p:cNvSpPr>
          <p:nvPr>
            <p:ph type="ftr" sz="quarter" idx="11"/>
          </p:nvPr>
        </p:nvSpPr>
        <p:spPr bwMode="auto">
          <a:xfrm>
            <a:off x="1392238" y="6313488"/>
            <a:ext cx="4703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164423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755650" y="836613"/>
            <a:ext cx="8080375" cy="5116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4000" b="1" smtClean="0">
                <a:ea typeface="ヒラギノ角ゴ Pro W3" pitchFamily="-64" charset="-128"/>
              </a:rPr>
              <a:t>Thank you and keep in touch</a:t>
            </a:r>
            <a:br>
              <a:rPr lang="en-GB" altLang="en-US" sz="4000" b="1" smtClean="0">
                <a:ea typeface="ヒラギノ角ゴ Pro W3" pitchFamily="-64" charset="-128"/>
              </a:rPr>
            </a:br>
            <a:r>
              <a:rPr lang="en-GB" altLang="en-US" sz="4000" b="1" smtClean="0">
                <a:ea typeface="ヒラギノ角ゴ Pro W3" pitchFamily="-64" charset="-128"/>
              </a:rPr>
              <a:t/>
            </a:r>
            <a:br>
              <a:rPr lang="en-GB" altLang="en-US" sz="4000" b="1" smtClean="0">
                <a:ea typeface="ヒラギノ角ゴ Pro W3" pitchFamily="-64" charset="-128"/>
              </a:rPr>
            </a:br>
            <a:r>
              <a:rPr lang="en-GB" altLang="en-US" sz="4000" i="1" smtClean="0">
                <a:solidFill>
                  <a:schemeClr val="tx1"/>
                </a:solidFill>
                <a:ea typeface="ヒラギノ角ゴ Pro W3" pitchFamily="-64" charset="-128"/>
              </a:rPr>
              <a:t>Christine Love-Rodgers</a:t>
            </a:r>
            <a:br>
              <a:rPr lang="en-GB" altLang="en-US" sz="4000" i="1" smtClean="0">
                <a:solidFill>
                  <a:schemeClr val="tx1"/>
                </a:solidFill>
                <a:ea typeface="ヒラギノ角ゴ Pro W3" pitchFamily="-64" charset="-128"/>
              </a:rPr>
            </a:br>
            <a:r>
              <a:rPr lang="en-GB" altLang="en-US" sz="4000" i="1" smtClean="0">
                <a:solidFill>
                  <a:schemeClr val="tx1"/>
                </a:solidFill>
                <a:ea typeface="ヒラギノ角ゴ Pro W3" pitchFamily="-64" charset="-128"/>
              </a:rPr>
              <a:t>Caroline Stirling</a:t>
            </a:r>
            <a:r>
              <a:rPr lang="en-GB" altLang="en-US" sz="4000" smtClean="0">
                <a:solidFill>
                  <a:schemeClr val="tx1"/>
                </a:solidFill>
                <a:ea typeface="ヒラギノ角ゴ Pro W3" pitchFamily="-64" charset="-128"/>
              </a:rPr>
              <a:t/>
            </a:r>
            <a:br>
              <a:rPr lang="en-GB" altLang="en-US" sz="4000" smtClean="0">
                <a:solidFill>
                  <a:schemeClr val="tx1"/>
                </a:solidFill>
                <a:ea typeface="ヒラギノ角ゴ Pro W3" pitchFamily="-64" charset="-128"/>
              </a:rPr>
            </a:br>
            <a:r>
              <a:rPr lang="en-GB" altLang="en-US" sz="4000" smtClean="0">
                <a:solidFill>
                  <a:schemeClr val="tx1"/>
                </a:solidFill>
                <a:ea typeface="ヒラギノ角ゴ Pro W3" pitchFamily="-64" charset="-128"/>
              </a:rPr>
              <a:t>Academic Support Librarians – SPS</a:t>
            </a:r>
            <a:br>
              <a:rPr lang="en-GB" altLang="en-US" sz="4000" smtClean="0">
                <a:solidFill>
                  <a:schemeClr val="tx1"/>
                </a:solidFill>
                <a:ea typeface="ヒラギノ角ゴ Pro W3" pitchFamily="-64" charset="-128"/>
              </a:rPr>
            </a:br>
            <a:r>
              <a:rPr lang="en-GB" altLang="en-US" sz="4000" smtClean="0">
                <a:solidFill>
                  <a:schemeClr val="tx1"/>
                </a:solidFill>
                <a:ea typeface="ヒラギノ角ゴ Pro W3" pitchFamily="-64" charset="-128"/>
                <a:hlinkClick r:id="rId3"/>
              </a:rPr>
              <a:t>SPS.Librarian@ed.ac.uk</a:t>
            </a:r>
            <a:r>
              <a:rPr lang="en-GB" altLang="en-US" sz="4000" smtClean="0">
                <a:solidFill>
                  <a:schemeClr val="tx1"/>
                </a:solidFill>
                <a:ea typeface="ヒラギノ角ゴ Pro W3" pitchFamily="-64" charset="-128"/>
              </a:rPr>
              <a:t/>
            </a:r>
            <a:br>
              <a:rPr lang="en-GB" altLang="en-US" sz="4000" smtClean="0">
                <a:solidFill>
                  <a:schemeClr val="tx1"/>
                </a:solidFill>
                <a:ea typeface="ヒラギノ角ゴ Pro W3" pitchFamily="-64" charset="-128"/>
              </a:rPr>
            </a:br>
            <a:r>
              <a:rPr lang="en-US" altLang="en-US" sz="4000" smtClean="0">
                <a:ea typeface="ヒラギノ角ゴ Pro W3" pitchFamily="-64" charset="-128"/>
              </a:rPr>
              <a:t>Twitter @SPSLibrarian, </a:t>
            </a:r>
            <a:r>
              <a:rPr lang="en-US" altLang="en-US" sz="3200" u="sng" smtClean="0">
                <a:ea typeface="ヒラギノ角ゴ Pro W3" pitchFamily="-64" charset="-128"/>
                <a:hlinkClick r:id="rId4"/>
              </a:rPr>
              <a:t>http://libraryblogs.is.ed.ac.uk/spslibrarian/</a:t>
            </a:r>
            <a:r>
              <a:rPr lang="en-GB" altLang="en-US" sz="3200" smtClean="0">
                <a:ea typeface="ヒラギノ角ゴ Pro W3" pitchFamily="-64" charset="-128"/>
              </a:rPr>
              <a:t/>
            </a:r>
            <a:br>
              <a:rPr lang="en-GB" altLang="en-US" sz="3200" smtClean="0">
                <a:ea typeface="ヒラギノ角ゴ Pro W3" pitchFamily="-64" charset="-128"/>
              </a:rPr>
            </a:br>
            <a:r>
              <a:rPr lang="en-GB" altLang="en-US" sz="4000" smtClean="0">
                <a:solidFill>
                  <a:schemeClr val="tx1"/>
                </a:solidFill>
                <a:ea typeface="ヒラギノ角ゴ Pro W3" pitchFamily="-64" charset="-128"/>
              </a:rPr>
              <a:t/>
            </a:r>
            <a:br>
              <a:rPr lang="en-GB" altLang="en-US" sz="4000" smtClean="0">
                <a:solidFill>
                  <a:schemeClr val="tx1"/>
                </a:solidFill>
                <a:ea typeface="ヒラギノ角ゴ Pro W3" pitchFamily="-64" charset="-128"/>
              </a:rPr>
            </a:br>
            <a:r>
              <a:rPr lang="en-GB" altLang="en-US" sz="4000" smtClean="0">
                <a:solidFill>
                  <a:schemeClr val="tx1"/>
                </a:solidFill>
                <a:ea typeface="ヒラギノ角ゴ Pro W3" pitchFamily="-64" charset="-128"/>
              </a:rPr>
              <a:t/>
            </a:r>
            <a:br>
              <a:rPr lang="en-GB" altLang="en-US" sz="4000" smtClean="0">
                <a:solidFill>
                  <a:schemeClr val="tx1"/>
                </a:solidFill>
                <a:ea typeface="ヒラギノ角ゴ Pro W3" pitchFamily="-64" charset="-128"/>
              </a:rPr>
            </a:br>
            <a:r>
              <a:rPr lang="en-GB" altLang="en-US" sz="2800" smtClean="0">
                <a:solidFill>
                  <a:schemeClr val="tx1"/>
                </a:solidFill>
                <a:ea typeface="ヒラギノ角ゴ Pro W3" pitchFamily="-64" charset="-128"/>
              </a:rPr>
              <a:t/>
            </a:r>
            <a:br>
              <a:rPr lang="en-GB" altLang="en-US" sz="2800" smtClean="0">
                <a:solidFill>
                  <a:schemeClr val="tx1"/>
                </a:solidFill>
                <a:ea typeface="ヒラギノ角ゴ Pro W3" pitchFamily="-64" charset="-128"/>
              </a:rPr>
            </a:br>
            <a:r>
              <a:rPr lang="en-GB" altLang="en-US" sz="4000" smtClean="0">
                <a:solidFill>
                  <a:schemeClr val="tx1"/>
                </a:solidFill>
                <a:ea typeface="ヒラギノ角ゴ Pro W3" pitchFamily="-64" charset="-128"/>
              </a:rPr>
              <a:t/>
            </a:r>
            <a:br>
              <a:rPr lang="en-GB" altLang="en-US" sz="4000" smtClean="0">
                <a:solidFill>
                  <a:schemeClr val="tx1"/>
                </a:solidFill>
                <a:ea typeface="ヒラギノ角ゴ Pro W3" pitchFamily="-64" charset="-128"/>
              </a:rPr>
            </a:br>
            <a:endParaRPr lang="en-GB" altLang="en-US" sz="4000" smtClean="0">
              <a:solidFill>
                <a:schemeClr val="tx1"/>
              </a:solidFill>
              <a:ea typeface="ヒラギノ角ゴ Pro W3" pitchFamily="-64" charset="-128"/>
            </a:endParaRPr>
          </a:p>
        </p:txBody>
      </p:sp>
      <p:sp>
        <p:nvSpPr>
          <p:cNvPr id="819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fld id="{1F0170F8-0D68-481B-9A21-498DF6A11488}" type="slidenum">
              <a:rPr lang="en-GB" altLang="en-US" sz="1400">
                <a:latin typeface="Arial" panose="020B0604020202020204" pitchFamily="34" charset="0"/>
              </a:rPr>
              <a:pPr lvl="1" eaLnBrk="1" hangingPunct="1">
                <a:spcBef>
                  <a:spcPct val="0"/>
                </a:spcBef>
                <a:buFontTx/>
                <a:buNone/>
              </a:pPr>
              <a:t>32</a:t>
            </a:fld>
            <a:endParaRPr lang="en-GB" altLang="en-US" sz="1400">
              <a:latin typeface="Times New Roman" panose="02020603050405020304" pitchFamily="18" charset="0"/>
            </a:endParaRPr>
          </a:p>
        </p:txBody>
      </p:sp>
      <p:sp>
        <p:nvSpPr>
          <p:cNvPr id="81924" name="Footer Placeholder 4"/>
          <p:cNvSpPr>
            <a:spLocks noGrp="1"/>
          </p:cNvSpPr>
          <p:nvPr>
            <p:ph type="ftr" sz="quarter" idx="11"/>
          </p:nvPr>
        </p:nvSpPr>
        <p:spPr bwMode="auto">
          <a:xfrm>
            <a:off x="1316038" y="6356350"/>
            <a:ext cx="4703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65918200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41" y="2401317"/>
            <a:ext cx="3439886" cy="1938992"/>
          </a:xfrm>
          <a:prstGeom prst="rect">
            <a:avLst/>
          </a:prstGeom>
          <a:noFill/>
        </p:spPr>
        <p:txBody>
          <a:bodyPr wrap="square" rtlCol="0">
            <a:spAutoFit/>
          </a:bodyPr>
          <a:lstStyle/>
          <a:p>
            <a:pPr marL="88900" lvl="2">
              <a:buClr>
                <a:schemeClr val="tx1"/>
              </a:buClr>
              <a:buSzPct val="150000"/>
            </a:pPr>
            <a:r>
              <a:rPr lang="en-GB" sz="2000" dirty="0" smtClean="0">
                <a:solidFill>
                  <a:srgbClr val="000000"/>
                </a:solidFill>
              </a:rPr>
              <a:t>50 books – PGTs, 60 books - PGRs</a:t>
            </a:r>
          </a:p>
          <a:p>
            <a:pPr marL="88900" lvl="2">
              <a:buClr>
                <a:schemeClr val="tx1"/>
              </a:buClr>
              <a:buSzPct val="150000"/>
            </a:pPr>
            <a:r>
              <a:rPr lang="en-GB" sz="2000" dirty="0" smtClean="0">
                <a:solidFill>
                  <a:srgbClr val="000000"/>
                </a:solidFill>
              </a:rPr>
              <a:t>- including up to 3 Reserve </a:t>
            </a:r>
            <a:r>
              <a:rPr lang="en-GB" sz="2000" dirty="0" err="1" smtClean="0"/>
              <a:t>Reserve</a:t>
            </a:r>
            <a:r>
              <a:rPr lang="en-GB" sz="2000" dirty="0" smtClean="0"/>
              <a:t> = 3 hours </a:t>
            </a:r>
          </a:p>
          <a:p>
            <a:r>
              <a:rPr lang="en-GB" sz="2000" dirty="0" smtClean="0"/>
              <a:t>Short Loan = 1 week</a:t>
            </a:r>
          </a:p>
          <a:p>
            <a:r>
              <a:rPr lang="en-GB" sz="2000" dirty="0" smtClean="0"/>
              <a:t>Standard </a:t>
            </a:r>
            <a:r>
              <a:rPr lang="en-GB" sz="2000" dirty="0"/>
              <a:t>loan = </a:t>
            </a:r>
            <a:r>
              <a:rPr lang="en-GB" sz="2000" dirty="0" smtClean="0"/>
              <a:t>12 weeks</a:t>
            </a:r>
            <a:endParaRPr lang="en-GB"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342" y="2719508"/>
            <a:ext cx="1668625" cy="12514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390" y="2703922"/>
            <a:ext cx="1844742" cy="1220829"/>
          </a:xfrm>
          <a:prstGeom prst="rect">
            <a:avLst/>
          </a:prstGeom>
        </p:spPr>
      </p:pic>
      <p:sp>
        <p:nvSpPr>
          <p:cNvPr id="5" name="TextBox 4"/>
          <p:cNvSpPr txBox="1"/>
          <p:nvPr/>
        </p:nvSpPr>
        <p:spPr>
          <a:xfrm>
            <a:off x="6282614" y="2350176"/>
            <a:ext cx="2198525" cy="338554"/>
          </a:xfrm>
          <a:prstGeom prst="rect">
            <a:avLst/>
          </a:prstGeom>
          <a:noFill/>
        </p:spPr>
        <p:txBody>
          <a:bodyPr wrap="square" rtlCol="0">
            <a:spAutoFit/>
          </a:bodyPr>
          <a:lstStyle/>
          <a:p>
            <a:pPr algn="ctr"/>
            <a:r>
              <a:rPr lang="en-GB" sz="1600" dirty="0" smtClean="0"/>
              <a:t>Watch out for fines!</a:t>
            </a:r>
            <a:endParaRPr lang="en-GB"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784" y="4709983"/>
            <a:ext cx="2314575" cy="285750"/>
          </a:xfrm>
          <a:prstGeom prst="rect">
            <a:avLst/>
          </a:prstGeom>
        </p:spPr>
      </p:pic>
      <p:sp>
        <p:nvSpPr>
          <p:cNvPr id="7" name="TextBox 6"/>
          <p:cNvSpPr txBox="1"/>
          <p:nvPr/>
        </p:nvSpPr>
        <p:spPr>
          <a:xfrm>
            <a:off x="1990530" y="1615765"/>
            <a:ext cx="5498841" cy="461665"/>
          </a:xfrm>
          <a:prstGeom prst="rect">
            <a:avLst/>
          </a:prstGeom>
          <a:noFill/>
        </p:spPr>
        <p:txBody>
          <a:bodyPr wrap="square" rtlCol="0">
            <a:spAutoFit/>
          </a:bodyPr>
          <a:lstStyle/>
          <a:p>
            <a:pPr algn="ctr"/>
            <a:r>
              <a:rPr lang="en-GB" sz="2400" dirty="0">
                <a:hlinkClick r:id="rId6"/>
              </a:rPr>
              <a:t>http://www.ed.ac.uk/is/library-borrowing</a:t>
            </a:r>
            <a:endParaRPr lang="en-GB" sz="2400" dirty="0"/>
          </a:p>
        </p:txBody>
      </p:sp>
      <p:sp>
        <p:nvSpPr>
          <p:cNvPr id="8" name="TextBox 7"/>
          <p:cNvSpPr txBox="1"/>
          <p:nvPr/>
        </p:nvSpPr>
        <p:spPr>
          <a:xfrm>
            <a:off x="1131784" y="4995733"/>
            <a:ext cx="2848568" cy="1892826"/>
          </a:xfrm>
          <a:prstGeom prst="rect">
            <a:avLst/>
          </a:prstGeom>
          <a:noFill/>
        </p:spPr>
        <p:txBody>
          <a:bodyPr wrap="square" rtlCol="0">
            <a:spAutoFit/>
          </a:bodyPr>
          <a:lstStyle/>
          <a:p>
            <a:r>
              <a:rPr lang="en-GB" sz="2100" dirty="0"/>
              <a:t>Short loan or standard loan item already on loan?</a:t>
            </a:r>
          </a:p>
          <a:p>
            <a:pPr marL="285750" indent="-285750">
              <a:buFont typeface="Arial" panose="020B0604020202020204" pitchFamily="34" charset="0"/>
              <a:buChar char="•"/>
            </a:pPr>
            <a:r>
              <a:rPr lang="en-GB" dirty="0" smtClean="0"/>
              <a:t>Request </a:t>
            </a:r>
            <a:r>
              <a:rPr lang="en-GB" dirty="0"/>
              <a:t>via </a:t>
            </a:r>
            <a:r>
              <a:rPr lang="en-GB" dirty="0" err="1"/>
              <a:t>DiscoverEd</a:t>
            </a:r>
            <a:endParaRPr lang="en-GB" dirty="0"/>
          </a:p>
          <a:p>
            <a:endParaRPr lang="en-GB" dirty="0"/>
          </a:p>
        </p:txBody>
      </p:sp>
      <p:sp>
        <p:nvSpPr>
          <p:cNvPr id="9" name="Rectangle 5"/>
          <p:cNvSpPr>
            <a:spLocks noChangeArrowheads="1"/>
          </p:cNvSpPr>
          <p:nvPr/>
        </p:nvSpPr>
        <p:spPr bwMode="auto">
          <a:xfrm>
            <a:off x="4355976" y="4246945"/>
            <a:ext cx="4032448" cy="22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88900" lvl="2" algn="ctr" eaLnBrk="0" hangingPunct="0">
              <a:buClr>
                <a:schemeClr val="tx1"/>
              </a:buClr>
              <a:buSzPct val="150000"/>
            </a:pPr>
            <a:r>
              <a:rPr lang="en-GB" sz="2400" dirty="0" smtClean="0">
                <a:solidFill>
                  <a:srgbClr val="000000"/>
                </a:solidFill>
              </a:rPr>
              <a:t>Self-issue and self-return</a:t>
            </a:r>
          </a:p>
          <a:p>
            <a:pPr marL="742950" lvl="1" indent="-285750">
              <a:buFont typeface="Arial" panose="020B0604020202020204" pitchFamily="34" charset="0"/>
              <a:buChar char="•"/>
            </a:pPr>
            <a:r>
              <a:rPr lang="en-GB" sz="1600" dirty="0" smtClean="0"/>
              <a:t>Self-issue </a:t>
            </a:r>
            <a:r>
              <a:rPr lang="en-GB" sz="1600" dirty="0"/>
              <a:t>machines on ground, 2</a:t>
            </a:r>
            <a:r>
              <a:rPr lang="en-GB" sz="1600" baseline="30000" dirty="0"/>
              <a:t>nd</a:t>
            </a:r>
            <a:r>
              <a:rPr lang="en-GB" sz="1600" dirty="0"/>
              <a:t>, 3</a:t>
            </a:r>
            <a:r>
              <a:rPr lang="en-GB" sz="1600" baseline="30000" dirty="0"/>
              <a:t>rd</a:t>
            </a:r>
            <a:r>
              <a:rPr lang="en-GB" sz="1600" dirty="0"/>
              <a:t> &amp; 4</a:t>
            </a:r>
            <a:r>
              <a:rPr lang="en-GB" sz="1600" baseline="30000" dirty="0"/>
              <a:t>th</a:t>
            </a:r>
            <a:r>
              <a:rPr lang="en-GB" sz="1600" dirty="0"/>
              <a:t> floors.</a:t>
            </a:r>
          </a:p>
          <a:p>
            <a:pPr marL="742950" lvl="1" indent="-285750">
              <a:buFont typeface="Arial" panose="020B0604020202020204" pitchFamily="34" charset="0"/>
              <a:buChar char="•"/>
            </a:pPr>
            <a:r>
              <a:rPr lang="en-GB" sz="1600" dirty="0"/>
              <a:t>Self-return machines on ground floor (next to Reception at entrance &amp; next to HUB entrance</a:t>
            </a:r>
            <a:r>
              <a:rPr lang="en-GB" sz="1600" dirty="0" smtClean="0"/>
              <a:t>).</a:t>
            </a:r>
            <a:endParaRPr lang="en-GB" sz="1600" dirty="0" smtClean="0">
              <a:solidFill>
                <a:srgbClr val="000000"/>
              </a:solidFill>
            </a:endParaRPr>
          </a:p>
          <a:p>
            <a:pPr marL="88900" lvl="2" algn="ctr" eaLnBrk="0" hangingPunct="0">
              <a:buClr>
                <a:schemeClr val="tx1"/>
              </a:buClr>
              <a:buSzPct val="150000"/>
            </a:pPr>
            <a:r>
              <a:rPr lang="en-GB" sz="2000" b="1" dirty="0" smtClean="0">
                <a:solidFill>
                  <a:srgbClr val="000000"/>
                </a:solidFill>
              </a:rPr>
              <a:t>But please ask the Helpdesk staff if you have questions etc.</a:t>
            </a:r>
            <a:endParaRPr lang="en-GB" sz="2000" b="1" dirty="0">
              <a:solidFill>
                <a:srgbClr val="000000"/>
              </a:solidFill>
            </a:endParaRPr>
          </a:p>
        </p:txBody>
      </p:sp>
      <p:sp>
        <p:nvSpPr>
          <p:cNvPr id="11" name="TextBox 10"/>
          <p:cNvSpPr txBox="1"/>
          <p:nvPr/>
        </p:nvSpPr>
        <p:spPr>
          <a:xfrm>
            <a:off x="3757090" y="2334272"/>
            <a:ext cx="2471094" cy="338554"/>
          </a:xfrm>
          <a:prstGeom prst="rect">
            <a:avLst/>
          </a:prstGeom>
          <a:noFill/>
        </p:spPr>
        <p:txBody>
          <a:bodyPr wrap="square" rtlCol="0">
            <a:spAutoFit/>
          </a:bodyPr>
          <a:lstStyle/>
          <a:p>
            <a:pPr algn="ctr"/>
            <a:r>
              <a:rPr lang="en-GB" sz="1600" dirty="0" smtClean="0"/>
              <a:t>Keep note of due dates!</a:t>
            </a:r>
            <a:endParaRPr lang="en-GB" sz="1600" dirty="0"/>
          </a:p>
        </p:txBody>
      </p:sp>
      <p:sp>
        <p:nvSpPr>
          <p:cNvPr id="12" name="Title 4"/>
          <p:cNvSpPr txBox="1">
            <a:spLocks/>
          </p:cNvSpPr>
          <p:nvPr/>
        </p:nvSpPr>
        <p:spPr>
          <a:xfrm>
            <a:off x="23928" y="1137269"/>
            <a:ext cx="8697144" cy="576064"/>
          </a:xfrm>
          <a:prstGeom prst="rect">
            <a:avLst/>
          </a:prstGeom>
        </p:spPr>
        <p:txBody>
          <a:bodyPr>
            <a:normAutofit fontScale="90000" lnSpcReduction="20000"/>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4000" b="1" dirty="0" smtClean="0"/>
              <a:t>1. Using Edinburgh University Library</a:t>
            </a:r>
            <a:endParaRPr lang="en-GB" sz="4000" b="1" dirty="0"/>
          </a:p>
        </p:txBody>
      </p:sp>
    </p:spTree>
    <p:extLst>
      <p:ext uri="{BB962C8B-B14F-4D97-AF65-F5344CB8AC3E}">
        <p14:creationId xmlns:p14="http://schemas.microsoft.com/office/powerpoint/2010/main" val="80473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5900" y="1428750"/>
            <a:ext cx="6172200" cy="7429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300"/>
              <a:t>Main Library</a:t>
            </a:r>
            <a:endParaRPr lang="en-GB" sz="2700" dirty="0"/>
          </a:p>
        </p:txBody>
      </p:sp>
      <p:grpSp>
        <p:nvGrpSpPr>
          <p:cNvPr id="3" name="Group 2"/>
          <p:cNvGrpSpPr/>
          <p:nvPr/>
        </p:nvGrpSpPr>
        <p:grpSpPr>
          <a:xfrm>
            <a:off x="7418146" y="1574705"/>
            <a:ext cx="1725855" cy="300082"/>
            <a:chOff x="6842860" y="836712"/>
            <a:chExt cx="2301140" cy="400109"/>
          </a:xfrm>
        </p:grpSpPr>
        <p:sp>
          <p:nvSpPr>
            <p:cNvPr id="4" name="TextBox 3"/>
            <p:cNvSpPr txBox="1"/>
            <p:nvPr/>
          </p:nvSpPr>
          <p:spPr>
            <a:xfrm>
              <a:off x="7127776" y="836712"/>
              <a:ext cx="2016224" cy="400109"/>
            </a:xfrm>
            <a:prstGeom prst="rect">
              <a:avLst/>
            </a:prstGeom>
            <a:noFill/>
          </p:spPr>
          <p:txBody>
            <a:bodyPr wrap="square" rtlCol="0">
              <a:spAutoFit/>
            </a:bodyPr>
            <a:lstStyle/>
            <a:p>
              <a:r>
                <a:rPr lang="en-GB" sz="1350" dirty="0">
                  <a:hlinkClick r:id="rId3"/>
                </a:rPr>
                <a:t>@</a:t>
              </a:r>
              <a:r>
                <a:rPr lang="en-GB" sz="1350" dirty="0" err="1">
                  <a:hlinkClick r:id="rId3"/>
                </a:rPr>
                <a:t>EdUniMainLib</a:t>
              </a:r>
              <a:endParaRPr lang="en-GB" sz="1350" dirty="0"/>
            </a:p>
          </p:txBody>
        </p:sp>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2860" y="941055"/>
              <a:ext cx="326644" cy="264989"/>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640937"/>
            <a:ext cx="4627984" cy="2603242"/>
          </a:xfrm>
          <a:prstGeom prst="rect">
            <a:avLst/>
          </a:prstGeom>
        </p:spPr>
      </p:pic>
      <p:sp>
        <p:nvSpPr>
          <p:cNvPr id="6" name="TextBox 5"/>
          <p:cNvSpPr txBox="1"/>
          <p:nvPr/>
        </p:nvSpPr>
        <p:spPr>
          <a:xfrm>
            <a:off x="5026091" y="2171701"/>
            <a:ext cx="4043265"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Holds </a:t>
            </a:r>
            <a:r>
              <a:rPr lang="en-GB" dirty="0"/>
              <a:t>books, journals, </a:t>
            </a:r>
            <a:r>
              <a:rPr lang="en-GB" dirty="0" err="1"/>
              <a:t>dvds</a:t>
            </a:r>
            <a:r>
              <a:rPr lang="en-GB" dirty="0"/>
              <a:t>, archives, manuscripts, special collections, etc</a:t>
            </a:r>
            <a:r>
              <a:rPr lang="en-GB" dirty="0" smtClean="0"/>
              <a:t>.</a:t>
            </a:r>
          </a:p>
          <a:p>
            <a:pPr marL="285750" indent="-285750">
              <a:buFont typeface="Arial" panose="020B0604020202020204" pitchFamily="34" charset="0"/>
              <a:buChar char="•"/>
            </a:pPr>
            <a:r>
              <a:rPr lang="en-GB" dirty="0" smtClean="0"/>
              <a:t>HUB collection on ground floor holds high demand texts on current reading lists</a:t>
            </a:r>
          </a:p>
          <a:p>
            <a:pPr marL="285750" indent="-285750">
              <a:buFont typeface="Arial" panose="020B0604020202020204" pitchFamily="34" charset="0"/>
              <a:buChar char="•"/>
            </a:pPr>
            <a:r>
              <a:rPr lang="en-GB" dirty="0" smtClean="0"/>
              <a:t>Most Social Sciences collections on Floor 2</a:t>
            </a:r>
            <a:endParaRPr lang="en-GB" dirty="0"/>
          </a:p>
          <a:p>
            <a:pPr marL="285750" indent="-285750">
              <a:buFont typeface="Arial" panose="020B0604020202020204" pitchFamily="34" charset="0"/>
              <a:buChar char="•"/>
            </a:pPr>
            <a:r>
              <a:rPr lang="en-GB" dirty="0"/>
              <a:t>Contains study space, open access computing labs, printing &amp; photocopying, wireless, group study pods, </a:t>
            </a:r>
            <a:r>
              <a:rPr lang="en-GB" dirty="0" err="1" smtClean="0"/>
              <a:t>uCreate</a:t>
            </a:r>
            <a:r>
              <a:rPr lang="en-GB" dirty="0"/>
              <a:t>, library </a:t>
            </a:r>
            <a:r>
              <a:rPr lang="en-GB" dirty="0" smtClean="0"/>
              <a:t>café</a:t>
            </a:r>
            <a:endParaRPr lang="en-GB" dirty="0"/>
          </a:p>
          <a:p>
            <a:pPr marL="285750" indent="-285750">
              <a:buFont typeface="Arial" panose="020B0604020202020204" pitchFamily="34" charset="0"/>
              <a:buChar char="•"/>
            </a:pPr>
            <a:r>
              <a:rPr lang="en-GB" dirty="0" smtClean="0"/>
              <a:t>Careers </a:t>
            </a:r>
            <a:r>
              <a:rPr lang="en-GB" dirty="0"/>
              <a:t>Service, Student Disability Service &amp; Student Counselling Service (all on third floor).</a:t>
            </a:r>
          </a:p>
          <a:p>
            <a:pPr marL="285750" indent="-285750">
              <a:buFont typeface="Arial" panose="020B0604020202020204" pitchFamily="34" charset="0"/>
              <a:buChar char="•"/>
            </a:pPr>
            <a:endParaRPr lang="en-GB" dirty="0"/>
          </a:p>
        </p:txBody>
      </p:sp>
      <p:sp>
        <p:nvSpPr>
          <p:cNvPr id="10" name="Title 4"/>
          <p:cNvSpPr txBox="1">
            <a:spLocks/>
          </p:cNvSpPr>
          <p:nvPr/>
        </p:nvSpPr>
        <p:spPr>
          <a:xfrm>
            <a:off x="0" y="959513"/>
            <a:ext cx="8697144" cy="576064"/>
          </a:xfrm>
          <a:prstGeom prst="rect">
            <a:avLst/>
          </a:prstGeom>
        </p:spPr>
        <p:txBody>
          <a:bodyPr>
            <a:normAutofit fontScale="90000" lnSpcReduction="20000"/>
          </a:bodyPr>
          <a:lstStyle>
            <a:lvl1pPr algn="ctr" defTabSz="609570"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GB" sz="4000" b="1" dirty="0" smtClean="0"/>
              <a:t>2. Library Collections – General Collections</a:t>
            </a:r>
            <a:endParaRPr lang="en-GB" sz="4000" b="1" dirty="0"/>
          </a:p>
        </p:txBody>
      </p:sp>
    </p:spTree>
    <p:extLst>
      <p:ext uri="{BB962C8B-B14F-4D97-AF65-F5344CB8AC3E}">
        <p14:creationId xmlns:p14="http://schemas.microsoft.com/office/powerpoint/2010/main" val="96454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36712"/>
            <a:ext cx="8697144" cy="576064"/>
          </a:xfrm>
        </p:spPr>
        <p:txBody>
          <a:bodyPr>
            <a:normAutofit fontScale="90000"/>
          </a:bodyPr>
          <a:lstStyle/>
          <a:p>
            <a:r>
              <a:rPr lang="en-GB" sz="4000" b="1" dirty="0" smtClean="0"/>
              <a:t>2. Library Collections – Special Collections</a:t>
            </a:r>
            <a:endParaRPr lang="en-GB" sz="4000" b="1" dirty="0"/>
          </a:p>
        </p:txBody>
      </p:sp>
      <p:sp>
        <p:nvSpPr>
          <p:cNvPr id="6" name="Content Placeholder 5"/>
          <p:cNvSpPr>
            <a:spLocks noGrp="1"/>
          </p:cNvSpPr>
          <p:nvPr>
            <p:ph sz="half" idx="1"/>
          </p:nvPr>
        </p:nvSpPr>
        <p:spPr/>
        <p:txBody>
          <a:bodyPr>
            <a:normAutofit/>
          </a:bodyPr>
          <a:lstStyle/>
          <a:p>
            <a:pPr marL="0" lvl="0" indent="0">
              <a:buNone/>
            </a:pPr>
            <a:r>
              <a:rPr lang="en-GB" b="1" dirty="0" smtClean="0"/>
              <a:t>Centre for Research Collections</a:t>
            </a:r>
          </a:p>
          <a:p>
            <a:pPr lvl="0"/>
            <a:r>
              <a:rPr lang="en-GB" dirty="0" smtClean="0"/>
              <a:t>Diverse and rich rare book collections in all areas</a:t>
            </a:r>
            <a:endParaRPr lang="en-GB" dirty="0"/>
          </a:p>
          <a:p>
            <a:pPr lvl="0"/>
            <a:r>
              <a:rPr lang="en-GB" dirty="0" smtClean="0"/>
              <a:t>University Archives</a:t>
            </a:r>
          </a:p>
          <a:p>
            <a:pPr lvl="0"/>
            <a:r>
              <a:rPr lang="en-GB" dirty="0" smtClean="0"/>
              <a:t>Research Support Collection</a:t>
            </a:r>
          </a:p>
          <a:p>
            <a:r>
              <a:rPr lang="en-GB" dirty="0"/>
              <a:t>6</a:t>
            </a:r>
            <a:r>
              <a:rPr lang="en-GB" baseline="30000" dirty="0"/>
              <a:t>th</a:t>
            </a:r>
            <a:r>
              <a:rPr lang="en-GB" dirty="0"/>
              <a:t> floor Main Library</a:t>
            </a:r>
          </a:p>
          <a:p>
            <a:pPr lvl="0"/>
            <a:endParaRPr lang="en-GB" dirty="0" smtClean="0"/>
          </a:p>
        </p:txBody>
      </p:sp>
      <p:sp>
        <p:nvSpPr>
          <p:cNvPr id="7" name="Footer Placeholder 4"/>
          <p:cNvSpPr>
            <a:spLocks noGrp="1"/>
          </p:cNvSpPr>
          <p:nvPr>
            <p:ph type="ftr" sz="quarter" idx="4294967295"/>
          </p:nvPr>
        </p:nvSpPr>
        <p:spPr>
          <a:xfrm>
            <a:off x="1115616" y="6093296"/>
            <a:ext cx="7920880" cy="576064"/>
          </a:xfrm>
          <a:prstGeom prst="rect">
            <a:avLst/>
          </a:prstGeom>
        </p:spPr>
        <p:txBody>
          <a:bodyPr vert="horz" lIns="91440" tIns="45720" rIns="91440" bIns="45720" rtlCol="0" anchor="t"/>
          <a:lstStyle>
            <a:lvl1pPr algn="ctr">
              <a:defRPr sz="900">
                <a:solidFill>
                  <a:schemeClr val="tx1">
                    <a:tint val="75000"/>
                  </a:schemeClr>
                </a:solidFill>
              </a:defRPr>
            </a:lvl1pPr>
          </a:lstStyle>
          <a:p>
            <a:pPr lvl="0"/>
            <a:r>
              <a:rPr lang="en-GB" sz="2000" dirty="0">
                <a:solidFill>
                  <a:srgbClr val="FF0000"/>
                </a:solidFill>
              </a:rPr>
              <a:t>http://</a:t>
            </a:r>
            <a:r>
              <a:rPr lang="en-GB" sz="2000" dirty="0" smtClean="0">
                <a:solidFill>
                  <a:srgbClr val="FF0000"/>
                </a:solidFill>
              </a:rPr>
              <a:t>www.ed.ac.uk/is/crc</a:t>
            </a:r>
            <a:endParaRPr lang="en-GB" sz="2000" dirty="0">
              <a:solidFill>
                <a:srgbClr val="FF0000"/>
              </a:solidFill>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22364"/>
            <a:ext cx="4038600" cy="3234035"/>
          </a:xfrm>
        </p:spPr>
      </p:pic>
    </p:spTree>
    <p:extLst>
      <p:ext uri="{BB962C8B-B14F-4D97-AF65-F5344CB8AC3E}">
        <p14:creationId xmlns:p14="http://schemas.microsoft.com/office/powerpoint/2010/main" val="72311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57200" y="847725"/>
            <a:ext cx="8229600" cy="899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600" b="1" dirty="0" smtClean="0">
                <a:ea typeface="ヒラギノ角ゴ Pro W3" pitchFamily="-64" charset="-128"/>
              </a:rPr>
              <a:t>2. Digital Collections for Politics</a:t>
            </a:r>
          </a:p>
        </p:txBody>
      </p:sp>
      <p:sp>
        <p:nvSpPr>
          <p:cNvPr id="3" name="Content Placeholder 2"/>
          <p:cNvSpPr>
            <a:spLocks noGrp="1"/>
          </p:cNvSpPr>
          <p:nvPr>
            <p:ph idx="1"/>
          </p:nvPr>
        </p:nvSpPr>
        <p:spPr>
          <a:xfrm>
            <a:off x="539552" y="1410425"/>
            <a:ext cx="8691472" cy="5188452"/>
          </a:xfrm>
        </p:spPr>
        <p:txBody>
          <a:bodyPr rtlCol="0">
            <a:normAutofit/>
          </a:bodyPr>
          <a:lstStyle/>
          <a:p>
            <a:pPr eaLnBrk="1" fontAlgn="auto" hangingPunct="1">
              <a:spcAft>
                <a:spcPts val="0"/>
              </a:spcAft>
              <a:buFont typeface="Arial" charset="0"/>
              <a:buChar char="•"/>
              <a:defRPr/>
            </a:pPr>
            <a:r>
              <a:rPr lang="en-GB" sz="2800" dirty="0" smtClean="0"/>
              <a:t>BFI </a:t>
            </a:r>
            <a:r>
              <a:rPr lang="en-GB" sz="2800" dirty="0" err="1" smtClean="0"/>
              <a:t>InView</a:t>
            </a:r>
            <a:endParaRPr lang="en-GB" sz="2800" dirty="0" smtClean="0"/>
          </a:p>
          <a:p>
            <a:pPr eaLnBrk="1" fontAlgn="auto" hangingPunct="1">
              <a:spcAft>
                <a:spcPts val="0"/>
              </a:spcAft>
              <a:buFont typeface="Arial" charset="0"/>
              <a:buChar char="•"/>
              <a:defRPr/>
            </a:pPr>
            <a:r>
              <a:rPr lang="en-GB" sz="2800" dirty="0" smtClean="0"/>
              <a:t>Political Science Complete</a:t>
            </a:r>
          </a:p>
          <a:p>
            <a:pPr eaLnBrk="1" fontAlgn="auto" hangingPunct="1">
              <a:spcAft>
                <a:spcPts val="0"/>
              </a:spcAft>
              <a:buFont typeface="Arial" charset="0"/>
              <a:buChar char="•"/>
              <a:defRPr/>
            </a:pPr>
            <a:r>
              <a:rPr lang="en-GB" sz="2800" dirty="0" smtClean="0"/>
              <a:t>Documents on British Policy Overseas</a:t>
            </a:r>
          </a:p>
          <a:p>
            <a:pPr eaLnBrk="1" fontAlgn="auto" hangingPunct="1">
              <a:spcAft>
                <a:spcPts val="0"/>
              </a:spcAft>
              <a:buFont typeface="Arial" charset="0"/>
              <a:buChar char="•"/>
              <a:defRPr/>
            </a:pPr>
            <a:r>
              <a:rPr lang="en-GB" sz="2800" dirty="0" smtClean="0"/>
              <a:t>House of Commons Parliamentary Papers</a:t>
            </a:r>
          </a:p>
          <a:p>
            <a:pPr eaLnBrk="1" fontAlgn="auto" hangingPunct="1">
              <a:spcAft>
                <a:spcPts val="0"/>
              </a:spcAft>
              <a:buFont typeface="Arial" charset="0"/>
              <a:buChar char="•"/>
              <a:defRPr/>
            </a:pPr>
            <a:r>
              <a:rPr lang="en-GB" sz="2800" dirty="0" smtClean="0"/>
              <a:t>Web of Science (Social Sciences Citation Index)</a:t>
            </a:r>
          </a:p>
          <a:p>
            <a:pPr eaLnBrk="1" fontAlgn="auto" hangingPunct="1">
              <a:spcAft>
                <a:spcPts val="0"/>
              </a:spcAft>
              <a:buFont typeface="Arial" charset="0"/>
              <a:buChar char="•"/>
              <a:defRPr/>
            </a:pPr>
            <a:r>
              <a:rPr lang="en-GB" sz="2800" dirty="0" smtClean="0"/>
              <a:t>Scopus</a:t>
            </a:r>
          </a:p>
          <a:p>
            <a:pPr eaLnBrk="1" fontAlgn="auto" hangingPunct="1">
              <a:spcAft>
                <a:spcPts val="0"/>
              </a:spcAft>
              <a:buFont typeface="Arial" charset="0"/>
              <a:buChar char="•"/>
              <a:defRPr/>
            </a:pPr>
            <a:r>
              <a:rPr lang="en-GB" sz="2800" dirty="0" smtClean="0"/>
              <a:t>IBSS</a:t>
            </a:r>
          </a:p>
          <a:p>
            <a:pPr eaLnBrk="1" fontAlgn="auto" hangingPunct="1">
              <a:spcAft>
                <a:spcPts val="0"/>
              </a:spcAft>
              <a:buFont typeface="Arial" charset="0"/>
              <a:buChar char="•"/>
              <a:defRPr/>
            </a:pPr>
            <a:r>
              <a:rPr lang="en-GB" sz="2800" dirty="0" smtClean="0"/>
              <a:t>JSTOR</a:t>
            </a:r>
          </a:p>
          <a:p>
            <a:pPr eaLnBrk="1" fontAlgn="auto" hangingPunct="1">
              <a:spcAft>
                <a:spcPts val="0"/>
              </a:spcAft>
              <a:buFont typeface="Arial" charset="0"/>
              <a:buChar char="•"/>
              <a:defRPr/>
            </a:pPr>
            <a:r>
              <a:rPr lang="en-GB" sz="2800" dirty="0" smtClean="0"/>
              <a:t>These and more available at </a:t>
            </a:r>
            <a:r>
              <a:rPr lang="en-GB" sz="2800" dirty="0" smtClean="0">
                <a:hlinkClick r:id="rId3"/>
              </a:rPr>
              <a:t>www.ed.ac.uk/is/databases-subjects</a:t>
            </a:r>
            <a:r>
              <a:rPr lang="en-GB" sz="2800" dirty="0" smtClean="0"/>
              <a:t> (under Sociology)</a:t>
            </a:r>
            <a:endParaRPr lang="en-GB" sz="2800" dirty="0"/>
          </a:p>
        </p:txBody>
      </p:sp>
      <p:pic>
        <p:nvPicPr>
          <p:cNvPr id="389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0658" y="4941168"/>
            <a:ext cx="4219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8600" y="1751013"/>
            <a:ext cx="29606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658" y="3924727"/>
            <a:ext cx="3744219" cy="91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Footer Placeholder 4"/>
          <p:cNvSpPr>
            <a:spLocks noGrp="1"/>
          </p:cNvSpPr>
          <p:nvPr>
            <p:ph type="ftr" sz="quarter" idx="11"/>
          </p:nvPr>
        </p:nvSpPr>
        <p:spPr bwMode="auto">
          <a:xfrm>
            <a:off x="1276350" y="6335713"/>
            <a:ext cx="5543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83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67544" y="1044576"/>
            <a:ext cx="82296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600" b="1" dirty="0" smtClean="0">
                <a:ea typeface="ヒラギノ角ゴ Pro W3" pitchFamily="-64" charset="-128"/>
              </a:rPr>
              <a:t>2. Digital Collections for Sociology</a:t>
            </a:r>
          </a:p>
        </p:txBody>
      </p:sp>
      <p:sp>
        <p:nvSpPr>
          <p:cNvPr id="3" name="Content Placeholder 2"/>
          <p:cNvSpPr>
            <a:spLocks noGrp="1"/>
          </p:cNvSpPr>
          <p:nvPr>
            <p:ph idx="1"/>
          </p:nvPr>
        </p:nvSpPr>
        <p:spPr>
          <a:xfrm>
            <a:off x="323527" y="1815850"/>
            <a:ext cx="8442647" cy="4461376"/>
          </a:xfrm>
        </p:spPr>
        <p:txBody>
          <a:bodyPr rtlCol="0">
            <a:normAutofit fontScale="62500" lnSpcReduction="20000"/>
          </a:bodyPr>
          <a:lstStyle/>
          <a:p>
            <a:pPr eaLnBrk="1" fontAlgn="auto" hangingPunct="1">
              <a:spcAft>
                <a:spcPts val="0"/>
              </a:spcAft>
              <a:buFont typeface="Arial" charset="0"/>
              <a:buChar char="•"/>
              <a:defRPr/>
            </a:pPr>
            <a:r>
              <a:rPr lang="en-GB" dirty="0" smtClean="0"/>
              <a:t>Sociological Abstracts</a:t>
            </a:r>
          </a:p>
          <a:p>
            <a:pPr eaLnBrk="1" fontAlgn="auto" hangingPunct="1">
              <a:spcAft>
                <a:spcPts val="0"/>
              </a:spcAft>
              <a:buFont typeface="Arial" charset="0"/>
              <a:buChar char="•"/>
              <a:defRPr/>
            </a:pPr>
            <a:r>
              <a:rPr lang="en-GB" dirty="0" err="1" smtClean="0"/>
              <a:t>SocIndex</a:t>
            </a:r>
            <a:endParaRPr lang="en-GB" dirty="0" smtClean="0"/>
          </a:p>
          <a:p>
            <a:pPr eaLnBrk="1" fontAlgn="auto" hangingPunct="1">
              <a:spcAft>
                <a:spcPts val="0"/>
              </a:spcAft>
              <a:buFont typeface="Arial" charset="0"/>
              <a:buChar char="•"/>
              <a:defRPr/>
            </a:pPr>
            <a:r>
              <a:rPr lang="en-GB" dirty="0" smtClean="0"/>
              <a:t>ASSIA</a:t>
            </a:r>
          </a:p>
          <a:p>
            <a:pPr eaLnBrk="1" fontAlgn="auto" hangingPunct="1">
              <a:spcAft>
                <a:spcPts val="0"/>
              </a:spcAft>
              <a:buFont typeface="Arial" charset="0"/>
              <a:buChar char="•"/>
              <a:defRPr/>
            </a:pPr>
            <a:r>
              <a:rPr lang="en-GB" dirty="0" smtClean="0"/>
              <a:t>Web of Science (Social Sciences Citation Index)</a:t>
            </a:r>
          </a:p>
          <a:p>
            <a:pPr eaLnBrk="1" fontAlgn="auto" hangingPunct="1">
              <a:spcAft>
                <a:spcPts val="0"/>
              </a:spcAft>
              <a:buFont typeface="Arial" charset="0"/>
              <a:buChar char="•"/>
              <a:defRPr/>
            </a:pPr>
            <a:r>
              <a:rPr lang="en-GB" dirty="0" smtClean="0"/>
              <a:t>Scopus</a:t>
            </a:r>
          </a:p>
          <a:p>
            <a:pPr eaLnBrk="1" fontAlgn="auto" hangingPunct="1">
              <a:spcAft>
                <a:spcPts val="0"/>
              </a:spcAft>
              <a:buFont typeface="Arial" charset="0"/>
              <a:buChar char="•"/>
              <a:defRPr/>
            </a:pPr>
            <a:r>
              <a:rPr lang="en-GB" dirty="0" smtClean="0"/>
              <a:t>IBSS</a:t>
            </a:r>
          </a:p>
          <a:p>
            <a:pPr eaLnBrk="1" fontAlgn="auto" hangingPunct="1">
              <a:spcAft>
                <a:spcPts val="0"/>
              </a:spcAft>
              <a:buFont typeface="Arial" charset="0"/>
              <a:buChar char="•"/>
              <a:defRPr/>
            </a:pPr>
            <a:r>
              <a:rPr lang="en-GB" dirty="0" err="1" smtClean="0"/>
              <a:t>PsycInfo</a:t>
            </a:r>
            <a:endParaRPr lang="en-GB" dirty="0" smtClean="0"/>
          </a:p>
          <a:p>
            <a:pPr eaLnBrk="1" fontAlgn="auto" hangingPunct="1">
              <a:spcAft>
                <a:spcPts val="0"/>
              </a:spcAft>
              <a:buFont typeface="Arial" charset="0"/>
              <a:buChar char="•"/>
              <a:defRPr/>
            </a:pPr>
            <a:r>
              <a:rPr lang="en-GB" dirty="0" smtClean="0"/>
              <a:t>JSTOR</a:t>
            </a:r>
          </a:p>
          <a:p>
            <a:pPr eaLnBrk="1" fontAlgn="auto" hangingPunct="1">
              <a:spcAft>
                <a:spcPts val="0"/>
              </a:spcAft>
              <a:buFont typeface="Arial" charset="0"/>
              <a:buChar char="•"/>
              <a:defRPr/>
            </a:pPr>
            <a:r>
              <a:rPr lang="en-GB" dirty="0" smtClean="0"/>
              <a:t>These and more available at </a:t>
            </a:r>
            <a:r>
              <a:rPr lang="en-GB" dirty="0" smtClean="0">
                <a:hlinkClick r:id="rId3"/>
              </a:rPr>
              <a:t>www.ed.ac.uk/is/databases-subjects</a:t>
            </a:r>
            <a:r>
              <a:rPr lang="en-GB" dirty="0" smtClean="0"/>
              <a:t> (under Sociology)</a:t>
            </a:r>
            <a:endParaRPr lang="en-GB" dirty="0"/>
          </a:p>
        </p:txBody>
      </p:sp>
      <p:pic>
        <p:nvPicPr>
          <p:cNvPr id="409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05038"/>
            <a:ext cx="3371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1050" y="4046538"/>
            <a:ext cx="2905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692525"/>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3956050"/>
            <a:ext cx="1209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Footer Placeholder 4"/>
          <p:cNvSpPr>
            <a:spLocks noGrp="1"/>
          </p:cNvSpPr>
          <p:nvPr>
            <p:ph type="ftr" sz="quarter" idx="11"/>
          </p:nvPr>
        </p:nvSpPr>
        <p:spPr bwMode="auto">
          <a:xfrm>
            <a:off x="1211263" y="6356350"/>
            <a:ext cx="49037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749026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57200" y="1030288"/>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3200" b="1" dirty="0" smtClean="0">
                <a:ea typeface="ヒラギノ角ゴ Pro W3" pitchFamily="-64" charset="-128"/>
              </a:rPr>
              <a:t>2. Digital Collections for Social Anthropology</a:t>
            </a:r>
          </a:p>
        </p:txBody>
      </p:sp>
      <p:sp>
        <p:nvSpPr>
          <p:cNvPr id="3" name="Content Placeholder 2"/>
          <p:cNvSpPr>
            <a:spLocks noGrp="1"/>
          </p:cNvSpPr>
          <p:nvPr>
            <p:ph idx="1"/>
          </p:nvPr>
        </p:nvSpPr>
        <p:spPr>
          <a:xfrm>
            <a:off x="457200" y="1916832"/>
            <a:ext cx="8435280" cy="3753888"/>
          </a:xfrm>
        </p:spPr>
        <p:txBody>
          <a:bodyPr rtlCol="0">
            <a:normAutofit fontScale="62500" lnSpcReduction="20000"/>
          </a:bodyPr>
          <a:lstStyle/>
          <a:p>
            <a:pPr eaLnBrk="1" fontAlgn="auto" hangingPunct="1">
              <a:spcAft>
                <a:spcPts val="0"/>
              </a:spcAft>
              <a:buFont typeface="Arial" charset="0"/>
              <a:buChar char="•"/>
              <a:defRPr/>
            </a:pPr>
            <a:r>
              <a:rPr lang="en-GB" dirty="0" smtClean="0"/>
              <a:t>Anthropology Plus</a:t>
            </a:r>
          </a:p>
          <a:p>
            <a:pPr eaLnBrk="1" fontAlgn="auto" hangingPunct="1">
              <a:spcAft>
                <a:spcPts val="0"/>
              </a:spcAft>
              <a:buFont typeface="Arial" charset="0"/>
              <a:buChar char="•"/>
              <a:defRPr/>
            </a:pPr>
            <a:r>
              <a:rPr lang="en-GB" dirty="0" err="1" smtClean="0"/>
              <a:t>Anthrosource</a:t>
            </a:r>
            <a:endParaRPr lang="en-GB" dirty="0" smtClean="0"/>
          </a:p>
          <a:p>
            <a:pPr eaLnBrk="1" fontAlgn="auto" hangingPunct="1">
              <a:spcAft>
                <a:spcPts val="0"/>
              </a:spcAft>
              <a:buFont typeface="Arial" charset="0"/>
              <a:buChar char="•"/>
              <a:defRPr/>
            </a:pPr>
            <a:r>
              <a:rPr lang="en-GB" dirty="0" smtClean="0"/>
              <a:t>Web of Science (Social Sciences Citation Index)</a:t>
            </a:r>
          </a:p>
          <a:p>
            <a:pPr eaLnBrk="1" fontAlgn="auto" hangingPunct="1">
              <a:spcAft>
                <a:spcPts val="0"/>
              </a:spcAft>
              <a:buFont typeface="Arial" charset="0"/>
              <a:buChar char="•"/>
              <a:defRPr/>
            </a:pPr>
            <a:r>
              <a:rPr lang="en-GB" dirty="0" smtClean="0"/>
              <a:t>Scopus</a:t>
            </a:r>
          </a:p>
          <a:p>
            <a:pPr eaLnBrk="1" fontAlgn="auto" hangingPunct="1">
              <a:spcAft>
                <a:spcPts val="0"/>
              </a:spcAft>
              <a:buFont typeface="Arial" charset="0"/>
              <a:buChar char="•"/>
              <a:defRPr/>
            </a:pPr>
            <a:r>
              <a:rPr lang="en-GB" dirty="0" smtClean="0"/>
              <a:t>IBSS</a:t>
            </a:r>
          </a:p>
          <a:p>
            <a:pPr eaLnBrk="1" fontAlgn="auto" hangingPunct="1">
              <a:spcAft>
                <a:spcPts val="0"/>
              </a:spcAft>
              <a:buFont typeface="Arial" charset="0"/>
              <a:buChar char="•"/>
              <a:defRPr/>
            </a:pPr>
            <a:r>
              <a:rPr lang="en-GB" dirty="0" smtClean="0"/>
              <a:t>JSTOR</a:t>
            </a:r>
          </a:p>
          <a:p>
            <a:pPr eaLnBrk="1" fontAlgn="auto" hangingPunct="1">
              <a:spcAft>
                <a:spcPts val="0"/>
              </a:spcAft>
              <a:buFont typeface="Arial" charset="0"/>
              <a:buChar char="•"/>
              <a:defRPr/>
            </a:pPr>
            <a:r>
              <a:rPr lang="en-GB" dirty="0" smtClean="0"/>
              <a:t>These and more available at </a:t>
            </a:r>
            <a:r>
              <a:rPr lang="en-GB" dirty="0" smtClean="0">
                <a:hlinkClick r:id="rId3"/>
              </a:rPr>
              <a:t>www.ed.ac.uk/is/databases-subjects</a:t>
            </a:r>
            <a:r>
              <a:rPr lang="en-GB" dirty="0" smtClean="0"/>
              <a:t> (under Social Anthropology)</a:t>
            </a:r>
            <a:endParaRPr lang="en-GB" dirty="0"/>
          </a:p>
        </p:txBody>
      </p:sp>
      <p:pic>
        <p:nvPicPr>
          <p:cNvPr id="430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354388"/>
            <a:ext cx="2905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7058" y="5303139"/>
            <a:ext cx="48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9575" y="1636713"/>
            <a:ext cx="3657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Footer Placeholder 4"/>
          <p:cNvSpPr>
            <a:spLocks noGrp="1"/>
          </p:cNvSpPr>
          <p:nvPr>
            <p:ph type="ftr" sz="quarter" idx="11"/>
          </p:nvPr>
        </p:nvSpPr>
        <p:spPr bwMode="auto">
          <a:xfrm>
            <a:off x="1211263" y="6356350"/>
            <a:ext cx="48942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GB" altLang="en-US" sz="1200" b="1" i="1" smtClean="0">
                <a:solidFill>
                  <a:srgbClr val="D7083B"/>
                </a:solidFill>
                <a:latin typeface="Arial" panose="020B0604020202020204" pitchFamily="34" charset="0"/>
              </a:rPr>
              <a:t>Informing our communities, informed by our collections</a:t>
            </a:r>
            <a:endParaRPr lang="en-US"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80127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T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1380</TotalTime>
  <Words>2821</Words>
  <Application>Microsoft Office PowerPoint</Application>
  <PresentationFormat>On-screen Show (4:3)</PresentationFormat>
  <Paragraphs>412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Helvetica</vt:lpstr>
      <vt:lpstr>Times</vt:lpstr>
      <vt:lpstr>Times New Roman</vt:lpstr>
      <vt:lpstr>Wingdings</vt:lpstr>
      <vt:lpstr>ヒラギノ角ゴ Pro W3</vt:lpstr>
      <vt:lpstr>LASTPresentationMASTER</vt:lpstr>
      <vt:lpstr>PowerPoint Presentation</vt:lpstr>
      <vt:lpstr>Where do I start?</vt:lpstr>
      <vt:lpstr>PowerPoint Presentation</vt:lpstr>
      <vt:lpstr>PowerPoint Presentation</vt:lpstr>
      <vt:lpstr>PowerPoint Presentation</vt:lpstr>
      <vt:lpstr>2. Library Collections – Special Collections</vt:lpstr>
      <vt:lpstr>2. Digital Collections for Politics</vt:lpstr>
      <vt:lpstr>2. Digital Collections for Sociology</vt:lpstr>
      <vt:lpstr>2. Digital Collections for Social Anthropology</vt:lpstr>
      <vt:lpstr>PowerPoint Presentation</vt:lpstr>
      <vt:lpstr>3. Library Discovery Tools : DiscoverEd</vt:lpstr>
      <vt:lpstr>3. Library Discovery Tools: Subject Guides</vt:lpstr>
      <vt:lpstr>“Can’t I just use               ?”</vt:lpstr>
      <vt:lpstr>Getting set up for Google Scholar</vt:lpstr>
      <vt:lpstr>4. Library Search Strategies : Starting points</vt:lpstr>
      <vt:lpstr>4. Library Search Strategies It’s all about your research question</vt:lpstr>
      <vt:lpstr>4. Library Search Strategies :  Then try combining your keywords</vt:lpstr>
      <vt:lpstr>4. Library Search Strategies : Boolean operators at work!</vt:lpstr>
      <vt:lpstr>4. Library Search strategies : scoping searches </vt:lpstr>
      <vt:lpstr>4. Library Search strategies : Use Advanced Search techniques</vt:lpstr>
      <vt:lpstr>4. Library search strategies :  More advanced Search techniques</vt:lpstr>
      <vt:lpstr>4. Library Search Strategies :  Didn’t find what you wanted? Mix it up again</vt:lpstr>
      <vt:lpstr>4. Library search strategies : use databases to record and track your search methods</vt:lpstr>
      <vt:lpstr>5. Library Support for Your Study Study Space</vt:lpstr>
      <vt:lpstr>5. Library Support for Your Study</vt:lpstr>
      <vt:lpstr>5. Library Support for Your Study</vt:lpstr>
      <vt:lpstr>5. Library Support for Your Study</vt:lpstr>
      <vt:lpstr>5. Library Support for Your Study Using other libraries</vt:lpstr>
      <vt:lpstr>5. Library Support for Your Study : Research skills resources</vt:lpstr>
      <vt:lpstr>PowerPoint Presentation</vt:lpstr>
      <vt:lpstr>5. Library Support for your study : export your searches to reference management software</vt:lpstr>
      <vt:lpstr>Thank you and keep in touch  Christine Love-Rodgers Caroline Stirling Academic Support Librarians – SPS SPS.Librarian@ed.ac.uk Twitter @SPSLibrarian, http://libraryblogs.is.ed.ac.uk/spslibrarian/     </vt:lpstr>
    </vt:vector>
  </TitlesOfParts>
  <Company>Desktop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Collections at New College Library</dc:title>
  <dc:creator>clrodger</dc:creator>
  <cp:lastModifiedBy>DONNELLY Anne</cp:lastModifiedBy>
  <cp:revision>88</cp:revision>
  <cp:lastPrinted>2016-09-14T14:51:45Z</cp:lastPrinted>
  <dcterms:created xsi:type="dcterms:W3CDTF">2009-09-17T13:16:24Z</dcterms:created>
  <dcterms:modified xsi:type="dcterms:W3CDTF">2016-09-19T10:54:30Z</dcterms:modified>
</cp:coreProperties>
</file>