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725" r:id="rId3"/>
    <p:sldMasterId id="2147483739" r:id="rId4"/>
    <p:sldMasterId id="2147483752" r:id="rId5"/>
  </p:sldMasterIdLst>
  <p:notesMasterIdLst>
    <p:notesMasterId r:id="rId37"/>
  </p:notesMasterIdLst>
  <p:handoutMasterIdLst>
    <p:handoutMasterId r:id="rId38"/>
  </p:handoutMasterIdLst>
  <p:sldIdLst>
    <p:sldId id="423" r:id="rId6"/>
    <p:sldId id="419" r:id="rId7"/>
    <p:sldId id="435" r:id="rId8"/>
    <p:sldId id="383" r:id="rId9"/>
    <p:sldId id="346" r:id="rId10"/>
    <p:sldId id="345" r:id="rId11"/>
    <p:sldId id="388" r:id="rId12"/>
    <p:sldId id="387" r:id="rId13"/>
    <p:sldId id="389" r:id="rId14"/>
    <p:sldId id="414" r:id="rId15"/>
    <p:sldId id="379" r:id="rId16"/>
    <p:sldId id="390" r:id="rId17"/>
    <p:sldId id="378" r:id="rId18"/>
    <p:sldId id="403" r:id="rId19"/>
    <p:sldId id="381" r:id="rId20"/>
    <p:sldId id="425" r:id="rId21"/>
    <p:sldId id="420" r:id="rId22"/>
    <p:sldId id="380" r:id="rId23"/>
    <p:sldId id="424" r:id="rId24"/>
    <p:sldId id="395" r:id="rId25"/>
    <p:sldId id="408" r:id="rId26"/>
    <p:sldId id="429" r:id="rId27"/>
    <p:sldId id="396" r:id="rId28"/>
    <p:sldId id="409" r:id="rId29"/>
    <p:sldId id="382" r:id="rId30"/>
    <p:sldId id="397" r:id="rId31"/>
    <p:sldId id="434" r:id="rId32"/>
    <p:sldId id="430" r:id="rId33"/>
    <p:sldId id="433" r:id="rId34"/>
    <p:sldId id="431" r:id="rId35"/>
    <p:sldId id="432" r:id="rId36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589DD6-08F4-4156-ACCB-87E1654E4391}">
          <p14:sldIdLst>
            <p14:sldId id="423"/>
          </p14:sldIdLst>
        </p14:section>
        <p14:section name="Untitled Section" id="{E46906FD-95CF-49FA-996F-5C33BA26F228}">
          <p14:sldIdLst>
            <p14:sldId id="419"/>
            <p14:sldId id="435"/>
            <p14:sldId id="383"/>
            <p14:sldId id="346"/>
            <p14:sldId id="345"/>
            <p14:sldId id="388"/>
            <p14:sldId id="387"/>
            <p14:sldId id="389"/>
            <p14:sldId id="414"/>
            <p14:sldId id="379"/>
            <p14:sldId id="390"/>
            <p14:sldId id="378"/>
            <p14:sldId id="403"/>
            <p14:sldId id="381"/>
            <p14:sldId id="425"/>
            <p14:sldId id="420"/>
            <p14:sldId id="380"/>
            <p14:sldId id="424"/>
            <p14:sldId id="395"/>
            <p14:sldId id="408"/>
            <p14:sldId id="429"/>
            <p14:sldId id="396"/>
            <p14:sldId id="409"/>
            <p14:sldId id="382"/>
            <p14:sldId id="397"/>
            <p14:sldId id="434"/>
            <p14:sldId id="430"/>
            <p14:sldId id="433"/>
            <p14:sldId id="431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03" autoAdjust="0"/>
    <p:restoredTop sz="81197" autoAdjust="0"/>
  </p:normalViewPr>
  <p:slideViewPr>
    <p:cSldViewPr>
      <p:cViewPr varScale="1">
        <p:scale>
          <a:sx n="87" d="100"/>
          <a:sy n="87" d="100"/>
        </p:scale>
        <p:origin x="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-8766"/>
    </p:cViewPr>
  </p:sorterViewPr>
  <p:notesViewPr>
    <p:cSldViewPr>
      <p:cViewPr varScale="1">
        <p:scale>
          <a:sx n="76" d="100"/>
          <a:sy n="76" d="100"/>
        </p:scale>
        <p:origin x="-2166" y="-90"/>
      </p:cViewPr>
      <p:guideLst>
        <p:guide orient="horz" pos="3132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949686" cy="49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4" tIns="46103" rIns="92204" bIns="4610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326" y="5"/>
            <a:ext cx="2949685" cy="49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4" tIns="46103" rIns="92204" bIns="4610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44899"/>
            <a:ext cx="2949686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4" tIns="46103" rIns="92204" bIns="4610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en-GB" smtClean="0"/>
              <a:t>PG</a:t>
            </a:r>
            <a:endParaRPr lang="en-GB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326" y="9444899"/>
            <a:ext cx="2949685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4" tIns="46103" rIns="92204" bIns="4610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481C36B-0623-4E8F-95F9-1B8FE31304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8322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9686" cy="497605"/>
          </a:xfrm>
          <a:prstGeom prst="rect">
            <a:avLst/>
          </a:prstGeom>
        </p:spPr>
        <p:txBody>
          <a:bodyPr vert="horz" lIns="92204" tIns="46103" rIns="92204" bIns="461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326" y="5"/>
            <a:ext cx="2949685" cy="497605"/>
          </a:xfrm>
          <a:prstGeom prst="rect">
            <a:avLst/>
          </a:prstGeom>
        </p:spPr>
        <p:txBody>
          <a:bodyPr vert="horz" lIns="92204" tIns="46103" rIns="92204" bIns="461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BCD656A0-D5E6-4362-9F8A-D763D909ABA5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5225" cy="3732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4" tIns="46103" rIns="92204" bIns="4610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4" y="4723251"/>
            <a:ext cx="5445453" cy="4475245"/>
          </a:xfrm>
          <a:prstGeom prst="rect">
            <a:avLst/>
          </a:prstGeom>
        </p:spPr>
        <p:txBody>
          <a:bodyPr vert="horz" lIns="92204" tIns="46103" rIns="92204" bIns="4610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444899"/>
            <a:ext cx="2949686" cy="497603"/>
          </a:xfrm>
          <a:prstGeom prst="rect">
            <a:avLst/>
          </a:prstGeom>
        </p:spPr>
        <p:txBody>
          <a:bodyPr vert="horz" lIns="92204" tIns="46103" rIns="92204" bIns="461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326" y="9444899"/>
            <a:ext cx="2949685" cy="497603"/>
          </a:xfrm>
          <a:prstGeom prst="rect">
            <a:avLst/>
          </a:prstGeom>
        </p:spPr>
        <p:txBody>
          <a:bodyPr vert="horz" lIns="92204" tIns="46103" rIns="92204" bIns="461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86D06A2-507F-4AFF-8920-44C2A362B3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56779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752391" y="10098040"/>
            <a:ext cx="2870385" cy="5314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703" tIns="45353" rIns="90703" bIns="45353" anchor="b"/>
          <a:lstStyle/>
          <a:p>
            <a:pPr algn="r" defTabSz="457120" fontAlgn="auto">
              <a:spcBef>
                <a:spcPts val="0"/>
              </a:spcBef>
              <a:spcAft>
                <a:spcPts val="0"/>
              </a:spcAft>
              <a:defRPr/>
            </a:pPr>
            <a:fld id="{70D82355-B0E4-4B4A-9A20-AEAFE8ACE347}" type="slidenum">
              <a:rPr lang="en-GB" sz="1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pPr algn="r" defTabSz="457120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GB" sz="120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6613" y="930275"/>
            <a:ext cx="4954587" cy="3716338"/>
          </a:xfrm>
          <a:ln w="12699" cap="flat">
            <a:solidFill>
              <a:schemeClr val="tx1"/>
            </a:solidFill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556" y="5050723"/>
            <a:ext cx="4855671" cy="44766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3" tIns="45668" rIns="91333" bIns="45668"/>
          <a:lstStyle/>
          <a:p>
            <a:pPr eaLnBrk="1" hangingPunct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162963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9164" indent="-28813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5255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13585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7460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5630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96655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57681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18703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B97BB3-397A-43FC-9052-ED12B95AAC9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baseline="0" dirty="0" smtClean="0"/>
              <a:t>Remember: </a:t>
            </a:r>
          </a:p>
          <a:p>
            <a:pPr>
              <a:spcBef>
                <a:spcPct val="0"/>
              </a:spcBef>
            </a:pPr>
            <a:r>
              <a:rPr lang="en-GB" baseline="0" dirty="0" smtClean="0"/>
              <a:t>Synonyms</a:t>
            </a:r>
          </a:p>
          <a:p>
            <a:pPr>
              <a:spcBef>
                <a:spcPct val="0"/>
              </a:spcBef>
            </a:pPr>
            <a:r>
              <a:rPr lang="en-GB" baseline="0" dirty="0" smtClean="0"/>
              <a:t>Alternative Spelling </a:t>
            </a:r>
          </a:p>
          <a:p>
            <a:pPr>
              <a:spcBef>
                <a:spcPct val="0"/>
              </a:spcBef>
            </a:pPr>
            <a:r>
              <a:rPr lang="en-GB" baseline="0" dirty="0" smtClean="0"/>
              <a:t>Limits  </a:t>
            </a:r>
          </a:p>
          <a:p>
            <a:pPr marL="172885" indent="-172885">
              <a:spcBef>
                <a:spcPct val="0"/>
              </a:spcBef>
              <a:buFontTx/>
              <a:buChar char="-"/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5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17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32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you haven’t already look</a:t>
            </a:r>
            <a:r>
              <a:rPr lang="en-GB" baseline="0" dirty="0" smtClean="0"/>
              <a:t> at the options available and how they may help you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8327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9164" indent="-28813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5255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13585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7460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5630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96655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57681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18703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B97BB3-397A-43FC-9052-ED12B95AAC9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baseline="0" dirty="0" smtClean="0"/>
              <a:t> </a:t>
            </a:r>
          </a:p>
          <a:p>
            <a:pPr marL="172885" indent="-172885">
              <a:spcBef>
                <a:spcPct val="0"/>
              </a:spcBef>
              <a:buFontTx/>
              <a:buChar char="-"/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67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DiscoverEd</a:t>
            </a:r>
            <a:r>
              <a:rPr lang="en-GB" baseline="0" dirty="0" smtClean="0"/>
              <a:t> is the key tool to find books and other resource that the Library provides.  You can find it on the Library webpage and via the MyEd Library Tab.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In addition to finding resources,  when you sign-in (as a </a:t>
            </a:r>
            <a:r>
              <a:rPr lang="en-GB" baseline="0" dirty="0" err="1" smtClean="0"/>
              <a:t>UoE</a:t>
            </a:r>
            <a:r>
              <a:rPr lang="en-GB" baseline="0" dirty="0" smtClean="0"/>
              <a:t> member) DiscoverEd enables you to renew your loans and request books that are on loan to someone else.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Although wide-ranging,  there are also more resources, which are not available through DiscoverEd but are available via the webpages. More on that in a later slide 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DA4-8A1A-450D-ABE9-11961363ABD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71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56316" y="9445895"/>
            <a:ext cx="2947781" cy="4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2" tIns="46098" rIns="92192" bIns="46098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52C49A5B-7000-4DB3-96EA-AB6DFF496AEB}" type="slidenum">
              <a:rPr lang="en-GB" sz="1300">
                <a:solidFill>
                  <a:schemeClr val="tx1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sz="13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56316" y="9445895"/>
            <a:ext cx="2947781" cy="4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2" tIns="46098" rIns="92192" bIns="46098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5DC947D5-CFF6-43CD-A706-D229D8620866}" type="slidenum">
              <a:rPr lang="en-GB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6125"/>
            <a:ext cx="4975225" cy="3732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780" y="4722948"/>
            <a:ext cx="5442056" cy="4474614"/>
          </a:xfrm>
          <a:noFill/>
        </p:spPr>
        <p:txBody>
          <a:bodyPr lIns="92192" tIns="46098" rIns="92192" bIns="46098"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168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9164" indent="-28813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5255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13585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7460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5630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96655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57681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18703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B97BB3-397A-43FC-9052-ED12B95AAC9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baseline="0" dirty="0" smtClean="0"/>
              <a:t>Look at the options to:  create an account, save references to folder, save searches </a:t>
            </a:r>
            <a:r>
              <a:rPr lang="en-GB" baseline="0" dirty="0" err="1" smtClean="0"/>
              <a:t>etc</a:t>
            </a:r>
            <a:r>
              <a:rPr lang="en-GB" baseline="0" dirty="0" smtClean="0"/>
              <a:t>  </a:t>
            </a:r>
          </a:p>
          <a:p>
            <a:pPr marL="172885" indent="-172885">
              <a:spcBef>
                <a:spcPct val="0"/>
              </a:spcBef>
              <a:buFontTx/>
              <a:buChar char="-"/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50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3788" y="869950"/>
            <a:ext cx="4629150" cy="3471863"/>
          </a:xfrm>
          <a:ln w="12699" cap="flat">
            <a:solidFill>
              <a:schemeClr val="tx1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584" y="4724290"/>
            <a:ext cx="4993216" cy="418732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15" tIns="46061" rIns="92115" bIns="46061"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PG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88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08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9164" indent="-28813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5255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13585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7460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5630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96655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57681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18703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C4F269-CCFC-40EC-AD6C-81512FD1B166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Define your topic - produce a list of keywords and phrases which you could use as search terms 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Identify potential sources of information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Search selected resources - </a:t>
            </a:r>
            <a:r>
              <a:rPr lang="en-GB" dirty="0" err="1" smtClean="0"/>
              <a:t>DiscoverEd</a:t>
            </a:r>
            <a:r>
              <a:rPr lang="en-GB" dirty="0" smtClean="0"/>
              <a:t>, bibliographic databases, relevant websites, grey literature, organisations …  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Evaluate the information recovered</a:t>
            </a:r>
          </a:p>
          <a:p>
            <a:pPr>
              <a:spcBef>
                <a:spcPct val="0"/>
              </a:spcBef>
            </a:pPr>
            <a:endParaRPr lang="en-GB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Organise, apply and communicate the information - cite references, consider using bibliographic reference management software</a:t>
            </a:r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2282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7496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96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96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9164" indent="-28813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5255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13585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7460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5630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96655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57681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18703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B97BB3-397A-43FC-9052-ED12B95AAC9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baseline="0" dirty="0" smtClean="0"/>
              <a:t>Show how to get to </a:t>
            </a:r>
            <a:r>
              <a:rPr lang="en-GB" baseline="0" dirty="0" err="1" smtClean="0"/>
              <a:t>WoS</a:t>
            </a:r>
            <a:r>
              <a:rPr lang="en-GB" baseline="0" dirty="0" smtClean="0"/>
              <a:t> via Subject Database list </a:t>
            </a:r>
          </a:p>
          <a:p>
            <a:pPr>
              <a:spcBef>
                <a:spcPct val="0"/>
              </a:spcBef>
            </a:pPr>
            <a:r>
              <a:rPr lang="en-GB" baseline="0" dirty="0" smtClean="0"/>
              <a:t>Show other databases for the subject </a:t>
            </a:r>
          </a:p>
          <a:p>
            <a:pPr>
              <a:spcBef>
                <a:spcPct val="0"/>
              </a:spcBef>
            </a:pPr>
            <a:r>
              <a:rPr lang="en-GB" baseline="0" dirty="0" smtClean="0"/>
              <a:t>Select </a:t>
            </a:r>
            <a:r>
              <a:rPr lang="en-GB" baseline="0" dirty="0" err="1" smtClean="0"/>
              <a:t>WoK</a:t>
            </a:r>
            <a:r>
              <a:rPr lang="en-GB" baseline="0" dirty="0" smtClean="0"/>
              <a:t>/</a:t>
            </a:r>
            <a:r>
              <a:rPr lang="en-GB" baseline="0" dirty="0" err="1" smtClean="0"/>
              <a:t>WoS</a:t>
            </a:r>
            <a:r>
              <a:rPr lang="en-GB" baseline="0" dirty="0" smtClean="0"/>
              <a:t> </a:t>
            </a:r>
          </a:p>
          <a:p>
            <a:pPr marL="172885" indent="-172885">
              <a:spcBef>
                <a:spcPct val="0"/>
              </a:spcBef>
              <a:buFontTx/>
              <a:buChar char="-"/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83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014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9164" indent="-28813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5255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13585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7460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5630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96655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57681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18703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B97BB3-397A-43FC-9052-ED12B95AAC9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baseline="0" dirty="0" smtClean="0"/>
              <a:t>Show how to get to </a:t>
            </a:r>
            <a:r>
              <a:rPr lang="en-GB" baseline="0" dirty="0" err="1" smtClean="0"/>
              <a:t>WoS</a:t>
            </a:r>
            <a:r>
              <a:rPr lang="en-GB" baseline="0" dirty="0" smtClean="0"/>
              <a:t> via Subject Database list </a:t>
            </a:r>
          </a:p>
          <a:p>
            <a:pPr>
              <a:spcBef>
                <a:spcPct val="0"/>
              </a:spcBef>
            </a:pPr>
            <a:r>
              <a:rPr lang="en-GB" baseline="0" dirty="0" smtClean="0"/>
              <a:t>Show other databases for the subject </a:t>
            </a:r>
          </a:p>
          <a:p>
            <a:pPr>
              <a:spcBef>
                <a:spcPct val="0"/>
              </a:spcBef>
            </a:pPr>
            <a:r>
              <a:rPr lang="en-GB" baseline="0" dirty="0" smtClean="0"/>
              <a:t>Select </a:t>
            </a:r>
            <a:r>
              <a:rPr lang="en-GB" baseline="0" dirty="0" err="1" smtClean="0"/>
              <a:t>WoK</a:t>
            </a:r>
            <a:r>
              <a:rPr lang="en-GB" baseline="0" dirty="0" smtClean="0"/>
              <a:t>/</a:t>
            </a:r>
            <a:r>
              <a:rPr lang="en-GB" baseline="0" dirty="0" err="1" smtClean="0"/>
              <a:t>WoS</a:t>
            </a:r>
            <a:r>
              <a:rPr lang="en-GB" baseline="0" dirty="0" smtClean="0"/>
              <a:t> </a:t>
            </a:r>
          </a:p>
          <a:p>
            <a:pPr marL="172885" indent="-172885">
              <a:spcBef>
                <a:spcPct val="0"/>
              </a:spcBef>
              <a:buFontTx/>
              <a:buChar char="-"/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2588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we don’t have the</a:t>
            </a:r>
            <a:r>
              <a:rPr lang="en-GB" baseline="0" dirty="0" smtClean="0"/>
              <a:t> resource you need, there are a few options. </a:t>
            </a:r>
          </a:p>
          <a:p>
            <a:endParaRPr lang="en-GB" baseline="0" dirty="0" smtClean="0"/>
          </a:p>
          <a:p>
            <a:pPr marL="228537" indent="-228537">
              <a:buAutoNum type="arabicPeriod"/>
            </a:pPr>
            <a:r>
              <a:rPr lang="en-GB" baseline="0" dirty="0" smtClean="0"/>
              <a:t>If someone has the book on loan – you can request it through DiscoverEd </a:t>
            </a:r>
          </a:p>
          <a:p>
            <a:pPr marL="228537" indent="-228537">
              <a:buAutoNum type="arabicPeriod"/>
            </a:pPr>
            <a:r>
              <a:rPr lang="en-GB" baseline="0" dirty="0" smtClean="0"/>
              <a:t>If they book isn’t in the library – use ‘Request a Book’ via the MyEd or webpage link </a:t>
            </a:r>
            <a:r>
              <a:rPr lang="en-GB" b="1" baseline="0" dirty="0" smtClean="0"/>
              <a:t>www.ed.ac.uk/is/rab</a:t>
            </a:r>
            <a:r>
              <a:rPr lang="en-GB" b="0" baseline="0" dirty="0" smtClean="0"/>
              <a:t>.  </a:t>
            </a:r>
          </a:p>
          <a:p>
            <a:pPr marL="228537" indent="-228537">
              <a:buAutoNum type="arabicPeriod"/>
            </a:pPr>
            <a:r>
              <a:rPr lang="en-GB" b="0" baseline="0" dirty="0" smtClean="0"/>
              <a:t>If a book or a journal article isn’t available – we can try to borrow it from a library that does have it,  using the inter-library loan service. </a:t>
            </a:r>
            <a:r>
              <a:rPr lang="en-GB" baseline="0" dirty="0" smtClean="0"/>
              <a:t> You have 30 free inter-library loans per academic year. </a:t>
            </a:r>
          </a:p>
          <a:p>
            <a:pPr marL="228537" indent="-228537">
              <a:buAutoNum type="arabicPeriod"/>
            </a:pPr>
            <a:endParaRPr lang="en-GB" baseline="0" dirty="0" smtClean="0"/>
          </a:p>
          <a:p>
            <a:r>
              <a:rPr lang="en-GB" baseline="0" dirty="0" smtClean="0"/>
              <a:t>(Book purchase ratios are typically 1:20 for essential and 1:40 for recommended reading)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FDDA4-8A1A-450D-ABE9-11961363ABDF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83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148">
              <a:defRPr/>
            </a:pPr>
            <a:fld id="{186D06A2-507F-4AFF-8920-44C2A362B319}" type="slidenum">
              <a:rPr lang="en-GB">
                <a:solidFill>
                  <a:prstClr val="black"/>
                </a:solidFill>
                <a:latin typeface="Calibri"/>
              </a:rPr>
              <a:pPr defTabSz="914148">
                <a:defRPr/>
              </a:pPr>
              <a:t>29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48">
              <a:defRPr/>
            </a:pPr>
            <a:r>
              <a:rPr lang="en-GB">
                <a:solidFill>
                  <a:prstClr val="black"/>
                </a:solidFill>
                <a:latin typeface="Calibri"/>
              </a:rPr>
              <a:t>Geo_2014</a:t>
            </a:r>
          </a:p>
        </p:txBody>
      </p:sp>
    </p:spTree>
    <p:extLst>
      <p:ext uri="{BB962C8B-B14F-4D97-AF65-F5344CB8AC3E}">
        <p14:creationId xmlns:p14="http://schemas.microsoft.com/office/powerpoint/2010/main" val="3769606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142148"/>
                </a:solidFill>
                <a:ea typeface="ヒラギノ角ゴ Pro W3" charset="-128"/>
              </a:rPr>
              <a:t>Please explore the opportunities available to you for training. Some examples are: </a:t>
            </a:r>
          </a:p>
          <a:p>
            <a:pPr defTabSz="4570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142148"/>
                </a:solidFill>
                <a:ea typeface="ヒラギノ角ゴ Pro W3" charset="-128"/>
              </a:rPr>
              <a:t>The </a:t>
            </a:r>
            <a:r>
              <a:rPr lang="en-GB" b="1" dirty="0">
                <a:solidFill>
                  <a:prstClr val="black"/>
                </a:solidFill>
              </a:rPr>
              <a:t>Institute for Academic Development</a:t>
            </a:r>
            <a:r>
              <a:rPr lang="en-GB" dirty="0">
                <a:solidFill>
                  <a:prstClr val="black"/>
                </a:solidFill>
              </a:rPr>
              <a:t>, who provide a wide range of academic skills resources and course. One of which focuses on finding research literature. </a:t>
            </a:r>
          </a:p>
          <a:p>
            <a:pPr defTabSz="457063" fontAlgn="auto">
              <a:spcBef>
                <a:spcPct val="2000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/>
              </a:solidFill>
            </a:endParaRPr>
          </a:p>
          <a:p>
            <a:pPr defTabSz="457063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prstClr val="black"/>
                </a:solidFill>
              </a:rPr>
              <a:t>There is also a wide range of online courses available through Lynda.com  </a:t>
            </a: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endParaRPr lang="en-GB" dirty="0">
              <a:solidFill>
                <a:srgbClr val="142148"/>
              </a:solidFill>
              <a:ea typeface="ヒラギノ角ゴ Pro W3" charset="-128"/>
            </a:endParaRP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>
              <a:solidFill>
                <a:srgbClr val="142148"/>
              </a:solidFill>
              <a:ea typeface="ヒラギノ角ゴ Pro W3" charset="-128"/>
            </a:endParaRP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>
              <a:solidFill>
                <a:srgbClr val="142148"/>
              </a:solidFill>
              <a:ea typeface="ヒラギノ角ゴ Pro W3" charset="-128"/>
            </a:endParaRP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>
              <a:solidFill>
                <a:srgbClr val="142148"/>
              </a:solidFill>
              <a:ea typeface="ヒラギノ角ゴ Pro W3" charset="-128"/>
            </a:endParaRP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srgbClr val="142148"/>
                </a:solidFill>
                <a:ea typeface="ヒラギノ角ゴ Pro W3" charset="-128"/>
              </a:rPr>
              <a:t>  </a:t>
            </a: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>
              <a:solidFill>
                <a:srgbClr val="142148"/>
              </a:solidFill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074">
              <a:defRPr/>
            </a:pPr>
            <a:fld id="{D3C8CBF5-AE4D-457E-8C9A-8975E9CE8FB2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457074">
                <a:defRPr/>
              </a:pPr>
              <a:t>30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68226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>
                <a:solidFill>
                  <a:srgbClr val="142148"/>
                </a:solidFill>
                <a:ea typeface="ヒラギノ角ゴ Pro W3" charset="-128"/>
              </a:rPr>
              <a:t>There is always help available. </a:t>
            </a: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endParaRPr lang="en-GB" dirty="0">
              <a:solidFill>
                <a:srgbClr val="142148"/>
              </a:solidFill>
              <a:ea typeface="ヒラギノ角ゴ Pro W3" charset="-128"/>
            </a:endParaRP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dirty="0">
                <a:solidFill>
                  <a:srgbClr val="142148"/>
                </a:solidFill>
                <a:ea typeface="ヒラギノ角ゴ Pro W3" charset="-128"/>
              </a:rPr>
              <a:t>Each library has a helpdesk and you can email or phone the IS Helpline with library or IT questions. There is also a wide range of information on the Library and Information Services web pages. </a:t>
            </a: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endParaRPr lang="en-GB" dirty="0">
              <a:solidFill>
                <a:srgbClr val="142148"/>
              </a:solidFill>
              <a:ea typeface="ヒラギノ角ゴ Pro W3" charset="-128"/>
            </a:endParaRP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>
              <a:solidFill>
                <a:srgbClr val="142148"/>
              </a:solidFill>
              <a:ea typeface="ヒラギノ角ゴ Pro W3" charset="-128"/>
            </a:endParaRP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>
              <a:solidFill>
                <a:srgbClr val="142148"/>
              </a:solidFill>
              <a:ea typeface="ヒラギノ角ゴ Pro W3" charset="-128"/>
            </a:endParaRP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>
              <a:solidFill>
                <a:srgbClr val="142148"/>
              </a:solidFill>
              <a:ea typeface="ヒラギノ角ゴ Pro W3" charset="-128"/>
            </a:endParaRP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000" dirty="0">
                <a:solidFill>
                  <a:srgbClr val="142148"/>
                </a:solidFill>
                <a:ea typeface="ヒラギノ角ゴ Pro W3" charset="-128"/>
              </a:rPr>
              <a:t>  </a:t>
            </a:r>
          </a:p>
          <a:p>
            <a:pPr defTabSz="457074">
              <a:lnSpc>
                <a:spcPct val="80000"/>
              </a:lnSpc>
              <a:spcBef>
                <a:spcPct val="20000"/>
              </a:spcBef>
              <a:defRPr/>
            </a:pPr>
            <a:endParaRPr lang="en-GB" sz="2000" dirty="0">
              <a:solidFill>
                <a:srgbClr val="142148"/>
              </a:solidFill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8CBF5-AE4D-457E-8C9A-8975E9CE8FB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21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9164" indent="-28813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5255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613585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74609" indent="-230509"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5630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2996655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57681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18703" indent="-2305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B97BB3-397A-43FC-9052-ED12B95AAC9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2885" indent="-172885">
              <a:spcBef>
                <a:spcPct val="0"/>
              </a:spcBef>
              <a:buFontTx/>
              <a:buChar char="-"/>
            </a:pPr>
            <a:endParaRPr lang="en-GB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9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not a systematic review of everything published on the topic.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9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676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56316" y="9445895"/>
            <a:ext cx="2947781" cy="4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2" tIns="46098" rIns="92192" bIns="46098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8C4D93E4-6B6E-4AFF-97A5-108F3837F5E0}" type="slidenum">
              <a:rPr lang="en-GB" sz="1300">
                <a:solidFill>
                  <a:schemeClr val="tx1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sz="13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56316" y="9445895"/>
            <a:ext cx="2947781" cy="4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2" tIns="46098" rIns="92192" bIns="46098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E1CEA1EB-D565-4458-AE69-22125513755F}" type="slidenum">
              <a:rPr lang="en-GB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6125"/>
            <a:ext cx="4975225" cy="3732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780" y="4722948"/>
            <a:ext cx="5442056" cy="4474614"/>
          </a:xfrm>
        </p:spPr>
        <p:txBody>
          <a:bodyPr lIns="92192" tIns="46098" rIns="92192" bIns="46098"/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0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56316" y="9445895"/>
            <a:ext cx="2947781" cy="4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2" tIns="46098" rIns="92192" bIns="46098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65007325-A14D-4928-867A-670A29D9ABFB}" type="slidenum">
              <a:rPr lang="en-GB" sz="1300">
                <a:solidFill>
                  <a:schemeClr val="tx1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sz="13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56316" y="9445895"/>
            <a:ext cx="2947781" cy="4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2" tIns="46098" rIns="92192" bIns="46098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C9FAB91D-34F3-428F-B38E-7D3A0E29FB0F}" type="slidenum">
              <a:rPr lang="en-GB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6125"/>
            <a:ext cx="4975225" cy="3732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780" y="4722948"/>
            <a:ext cx="5442056" cy="4474614"/>
          </a:xfrm>
        </p:spPr>
        <p:txBody>
          <a:bodyPr lIns="92192" tIns="46098" rIns="92192" bIns="46098"/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61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56316" y="9445895"/>
            <a:ext cx="2947781" cy="4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2" tIns="46098" rIns="92192" bIns="46098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57EFEA89-C5B3-4611-8193-04D884C8F910}" type="slidenum">
              <a:rPr lang="en-GB" sz="1300">
                <a:solidFill>
                  <a:schemeClr val="tx1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sz="13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56316" y="9445895"/>
            <a:ext cx="2947781" cy="49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92" tIns="46098" rIns="92192" bIns="46098" anchor="b"/>
          <a:lstStyle>
            <a:lvl1pPr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77875" indent="-300038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95388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73225" indent="-238125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152650" indent="-239713" defTabSz="955675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6098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30670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5242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981450" indent="-239713" defTabSz="955675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r" eaLnBrk="1" hangingPunct="1">
              <a:spcBef>
                <a:spcPct val="0"/>
              </a:spcBef>
              <a:buSzTx/>
              <a:buFontTx/>
              <a:buNone/>
            </a:pPr>
            <a:fld id="{6ACBF801-8CCB-41DC-A5A4-BB6486EE0F1B}" type="slidenum">
              <a:rPr lang="en-GB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6125"/>
            <a:ext cx="4975225" cy="37322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780" y="4722948"/>
            <a:ext cx="5442056" cy="4474614"/>
          </a:xfrm>
        </p:spPr>
        <p:txBody>
          <a:bodyPr lIns="92192" tIns="46098" rIns="92192" bIns="46098"/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250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6A2-507F-4AFF-8920-44C2A362B31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2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2D2A24-8081-4CF6-9A48-8D7A83CAFF52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5C496ED-2F14-480C-AA9A-40C8FB4C7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82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2E4BE-72CA-436B-B19D-3A5813A9CBF5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E612DF-62A0-4E4E-B3DD-7387ACF225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5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0C36C2-54C1-4A1B-8A47-53E0803CD3ED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02C0108-9B26-4285-82FF-92D981ED5D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728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181F6-9F59-432F-A333-9A04F5C19FD1}" type="datetime1">
              <a:rPr lang="en-GB" smtClean="0"/>
              <a:t>28/11/2018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71957F-7922-4497-80CF-B6A67C8DF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083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7772400" cy="95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14475"/>
            <a:ext cx="3810000" cy="425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4475"/>
            <a:ext cx="3810000" cy="425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D94049-62A9-4C06-8445-FDD8D24F30D6}" type="datetime1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C2AC0B-CDFA-461D-910D-ACE656794F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8263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0EB85-4048-4F1E-B7EB-F99A3CBF98D9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4E87165A-FF51-4B0E-B210-CA496980CC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18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3C618D-71B9-47E3-B52F-D81C24F64AB6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C9AC533-DCD0-4675-9C9D-E09D573FA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38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EC0010-9560-4E55-BC2E-EEE669E7ED51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008D6625-A315-410F-982C-12C6092E42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62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C2D88-7364-4154-BE2F-C054519F8657}" type="datetime1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C98977E0-D3CC-4C40-B837-6EA9E06ABE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7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ED9795-7BCA-48CD-BE37-9DFDA49844B6}" type="datetime1">
              <a:rPr lang="en-GB" smtClean="0"/>
              <a:t>28/11/2018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50F0B80A-B753-4B99-A1D1-76607D6E0C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2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ED0F03-1CBA-4063-B620-92121BF33FA0}" type="datetime1">
              <a:rPr lang="en-GB" smtClean="0"/>
              <a:t>28/11/2018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1B590A7-A195-4344-8121-A656826CE3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0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2F92DC-5FC3-4BD6-8347-C15EE1D4342D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A1CEAE-E5C5-4AB4-A365-7C1BC8C8B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3559C9-1760-476D-BE49-F700BA394205}" type="datetime1">
              <a:rPr lang="en-GB" smtClean="0"/>
              <a:t>28/11/2018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37EB83B-67A4-4AD0-94F8-7D62F5BFBE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890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010666-EFF0-4FAF-ACB3-DDD3F61916CF}" type="datetime1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675126CC-8288-4513-90D9-3291278C6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16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912D8-B8CE-4CF6-8DAC-09A171C5E367}" type="datetime1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90DFFBA9-FE87-45CF-9758-1C4138F46F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4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D9864-ED1B-4905-B3D0-3853E0BDB78F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862A1EA3-8B79-4C7B-875F-00981FF1B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84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EEBE9-DDA8-4FF6-AF6E-942B234BE8CC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2E2A560D-33D5-44AB-8E6C-D18F3BBE3F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787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1E6A24-2E91-47D5-BEF0-72186B22A303}" type="datetime1">
              <a:rPr lang="en-GB" smtClean="0"/>
              <a:t>28/11/2018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+mn-cs"/>
              </a:defRPr>
            </a:lvl1pPr>
          </a:lstStyle>
          <a:p>
            <a:pPr>
              <a:defRPr/>
            </a:pPr>
            <a:fld id="{A325BAF4-503A-4928-B081-87DF2723CA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56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E53BC-751F-4000-B9F1-23C68E569BDF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CD91D-6964-49F2-94AE-904627A49BEB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96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4C24-1201-421A-8308-70D0CEA3A8DF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1E9D1-2E98-4838-AECD-DB947A0E6356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34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6571-10E6-4038-A117-611DAB1EE514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0D47-68DF-405F-BFA2-98E849BF5A53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248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A4981-879B-462D-88D7-DCAAD8785B30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64B91-6E82-4DE6-B8E1-164DB76E2593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3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498EB-CDD5-4FF4-88B6-80CADE75970F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3D9C3F-C549-4C7E-ADD1-47BD0F4978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255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93A66-8D27-4681-8C17-4CF401BC07CA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FFF9-EC29-4AC7-9E9F-284549C7C177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42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6F28A-20B6-44FD-8567-56302A1ED4F5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700F-772F-436D-8CE6-B90E8D31E1C5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10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B520-E4EF-4165-9844-65C85222548D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2891-255F-430A-9B46-5FF53EB61D3B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100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6723-6620-4CFF-85C6-9080CA8B5296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9367-643E-4FB1-ABB0-2C2EDD757FDE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2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F7C07-5AE2-41A6-A82D-064DC665A7E3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3D70-C731-4E20-B195-84B70A0F53E5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80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CCCA-3D5F-4E17-89F3-764A0105FD5B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37DC-93B2-48F7-8CCD-7CD8B7BBEDCB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42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F5DC-5509-4CE5-909C-A9EA5B264206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68C2-F101-44A1-B9A5-139A68D90D31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66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5741-5946-4342-B77E-71D93E309B0E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708F-DE1B-4680-A351-5CA3515C5BB3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290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7772400" cy="95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14475"/>
            <a:ext cx="3810000" cy="425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4475"/>
            <a:ext cx="3810000" cy="425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C514-6177-4520-908B-6C546B13C38C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14214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2F9B-B983-4CB7-A922-625CE2D0193D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974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2A24-8081-4CF6-9A48-8D7A83CAFF52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496ED-2F14-480C-AA9A-40C8FB4C713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8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63D5AA-1903-4842-83B6-108732A9D562}" type="datetime1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231741-A82D-43CE-9CEE-DD54DAA271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58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F92DC-5FC3-4BD6-8347-C15EE1D4342D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1CEAE-E5C5-4AB4-A365-7C1BC8C8B18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922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498EB-CDD5-4FF4-88B6-80CADE75970F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D9C3F-C549-4C7E-ADD1-47BD0F4978E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0216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3D5AA-1903-4842-83B6-108732A9D562}" type="datetime1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31741-A82D-43CE-9CEE-DD54DAA271C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400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C414-89E4-4BD9-94E8-07511E89D649}" type="datetime1">
              <a:rPr lang="en-GB" smtClean="0"/>
              <a:t>28/11/2018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15461-F387-4CDD-A71F-DC1E1FFB453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182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0DF2-0A06-42A5-9D11-6FA7A8B9E1ED}" type="datetime1">
              <a:rPr lang="en-GB" smtClean="0"/>
              <a:t>28/11/2018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4D1B9-2204-4828-925C-F63F0342F52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5322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ABD1-BBDB-44AA-9497-3BC20D863497}" type="datetime1">
              <a:rPr lang="en-GB" smtClean="0"/>
              <a:t>28/11/2018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D367F-6591-48BA-AF33-D76BE89A55C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453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54F1B-809A-443E-BC0B-2DE9A18DA2E1}" type="datetime1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35AFD-45F3-4AE7-9A9F-316CEA2F7A0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936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CD23-C975-4403-BBE6-50B635B56C63}" type="datetime1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5D983-6AB2-4170-8E27-8C4B6B584D8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2575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2E4BE-72CA-436B-B19D-3A5813A9CBF5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612DF-62A0-4E4E-B3DD-7387ACF2253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00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C36C2-54C1-4A1B-8A47-53E0803CD3ED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C0108-9B26-4285-82FF-92D981ED5D6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16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CC414-89E4-4BD9-94E8-07511E89D649}" type="datetime1">
              <a:rPr lang="en-GB" smtClean="0"/>
              <a:t>28/11/2018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D15461-F387-4CDD-A71F-DC1E1FFB45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58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E181F6-9F59-432F-A333-9A04F5C19FD1}" type="datetime1">
              <a:rPr lang="en-GB" smtClean="0"/>
              <a:t>28/11/2018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71957F-7922-4497-80CF-B6A67C8DF8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020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6AA81B-6B58-D144-A534-BB4267CB8D58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11/28/2018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D7083B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+mn-cs"/>
              </a:rPr>
              <a:t>Informing our communities, informed by our collections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677FC2-762D-8E47-BCE1-C68BAF0B26A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13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40DF2-0A06-42A5-9D11-6FA7A8B9E1ED}" type="datetime1">
              <a:rPr lang="en-GB" smtClean="0"/>
              <a:t>28/11/2018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E4D1B9-2204-4828-925C-F63F0342F5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47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C9ABD1-BBDB-44AA-9497-3BC20D863497}" type="datetime1">
              <a:rPr lang="en-GB" smtClean="0"/>
              <a:t>28/11/2018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BD367F-6591-48BA-AF33-D76BE89A55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8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754F1B-809A-443E-BC0B-2DE9A18DA2E1}" type="datetime1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235AFD-45F3-4AE7-9A9F-316CEA2F7A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5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C4CD23-C975-4403-BBE6-50B635B56C63}" type="datetime1">
              <a:rPr lang="en-GB" smtClean="0"/>
              <a:t>28/11/2018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25D983-6AB2-4170-8E27-8C4B6B584D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4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Calibri" pitchFamily="34" charset="0"/>
              </a:defRPr>
            </a:lvl1pPr>
          </a:lstStyle>
          <a:p>
            <a:fld id="{B7583C1D-D475-4E3A-BB38-BEA39CA4420B}" type="datetime1">
              <a:rPr lang="en-GB" smtClean="0"/>
              <a:t>28/11/2018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B7C2724-ADF6-4263-8446-AAED56AFE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Calibri" pitchFamily="34" charset="0"/>
              </a:defRPr>
            </a:lvl1pPr>
          </a:lstStyle>
          <a:p>
            <a:fld id="{FE9E6F2E-3AAB-4312-9885-46581382C4D2}" type="datetime1">
              <a:rPr lang="en-GB" smtClean="0"/>
              <a:t>28/11/2018</a:t>
            </a:fld>
            <a:endParaRPr lang="en-GB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4214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69C740B-7B98-405F-8770-2EFC8A8843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0AFDA17-DBFE-4B5E-8375-A605EE50F46A}" type="datetime1">
              <a:rPr lang="en-GB">
                <a:solidFill>
                  <a:srgbClr val="142148"/>
                </a:solidFill>
              </a:rPr>
              <a:pPr>
                <a:defRPr/>
              </a:pPr>
              <a:t>28/11/2018</a:t>
            </a:fld>
            <a:endParaRPr lang="en-GB">
              <a:solidFill>
                <a:srgbClr val="142148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142148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98FFA30-29BC-4163-B084-D096526FE1FF}" type="slidenum">
              <a:rPr lang="en-GB">
                <a:solidFill>
                  <a:srgbClr val="142148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142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3C1D-D475-4E3A-BB38-BEA39CA4420B}" type="datetime1">
              <a:rPr lang="en-GB" smtClean="0"/>
              <a:t>28/11/2018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7C2724-ADF6-4263-8446-AAED56AFEA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3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344"/>
            <a:ext cx="8229600" cy="4461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2736" y="6356351"/>
            <a:ext cx="1360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AA81B-6B58-D144-A534-BB4267CB8D58}" type="datetimeFigureOut">
              <a:rPr lang="en-US" smtClean="0"/>
              <a:pPr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0796" y="6356351"/>
            <a:ext cx="3981939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en-US" b="1" i="1" dirty="0" smtClean="0">
                <a:solidFill>
                  <a:srgbClr val="D7083B"/>
                </a:solidFill>
              </a:rPr>
              <a:t>Informing our communities, informed by our collections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77FC2-762D-8E47-BCE1-C68BAF0B26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QandA-06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5" y="5986198"/>
            <a:ext cx="1080376" cy="8059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89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defTabSz="6095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gela.Nicholson@ed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://www.docs.is.ed.ac.uk/docs/Libraries/Presentations/Geo.pptx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EdinLib/geo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hyperlink" Target="https://padlet.com/EdinLib/geo2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is/data-library" TargetMode="External"/><Relationship Id="rId2" Type="http://schemas.openxmlformats.org/officeDocument/2006/relationships/hyperlink" Target="http://edin.ac/1RBEXgb" TargetMode="Externa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digimap.edina.ac.uk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s.is.ed.ac.uk/skills/documents/3815/3815.pdf" TargetMode="External"/><Relationship Id="rId7" Type="http://schemas.openxmlformats.org/officeDocument/2006/relationships/hyperlink" Target="https://community.mendeley.com/guides/videos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6" Type="http://schemas.openxmlformats.org/officeDocument/2006/relationships/hyperlink" Target="https://media.ed.ac.uk/media/Using+EndNote+Online+to+Manage+your+References/1_5syfceq6" TargetMode="External"/><Relationship Id="rId5" Type="http://schemas.openxmlformats.org/officeDocument/2006/relationships/hyperlink" Target="http://www.docs.is.ed.ac.uk/skills/documents/3814/3814.pdf" TargetMode="External"/><Relationship Id="rId4" Type="http://schemas.openxmlformats.org/officeDocument/2006/relationships/hyperlink" Target="https://www.youtube.com/watch?v=mldro9MV0bo#action=sha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ia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www.lynda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is/as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2.jpg"/><Relationship Id="rId5" Type="http://schemas.openxmlformats.org/officeDocument/2006/relationships/hyperlink" Target="http://www.ed.ac.uk/is/library" TargetMode="External"/><Relationship Id="rId4" Type="http://schemas.openxmlformats.org/officeDocument/2006/relationships/hyperlink" Target="mailto:IS-Helpline@ed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611189" y="1916114"/>
            <a:ext cx="80645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9" rIns="92075" bIns="46039" anchor="ctr"/>
          <a:lstStyle/>
          <a:p>
            <a:pPr marL="190495" marR="0" lvl="1" indent="0" algn="l" defTabSz="60958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5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8"/>
              <a:ea typeface="ヒラギノ角ゴ Pro W3" charset="-128"/>
              <a:cs typeface="+mn-cs"/>
            </a:endParaRPr>
          </a:p>
          <a:p>
            <a:pPr marL="1047724" marR="0" lvl="2" indent="-476239" algn="l" defTabSz="60958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50000"/>
              <a:buFontTx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 Unicode MS" pitchFamily="34" charset="-128"/>
              <a:ea typeface="ヒラギノ角ゴ Pro W3" charset="-128"/>
              <a:cs typeface="+mn-cs"/>
            </a:endParaRPr>
          </a:p>
          <a:p>
            <a:pPr marL="1047724" marR="0" lvl="2" indent="-476239" algn="l" defTabSz="60958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ct val="150000"/>
              <a:buFont typeface="Arial Unicode MS" pitchFamily="34" charset="-128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 Unicode MS" pitchFamily="34" charset="-128"/>
              <a:ea typeface="ヒラギノ角ゴ Pro W3" charset="-128"/>
              <a:cs typeface="+mn-cs"/>
            </a:endParaRPr>
          </a:p>
          <a:p>
            <a:pPr marL="190495" marR="0" lvl="1" indent="0" algn="l" defTabSz="609585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 Unicode MS" pitchFamily="34" charset="-128"/>
              <a:ea typeface="ヒラギノ角ゴ Pro W3" charset="-128"/>
              <a:cs typeface="+mn-cs"/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99221" y="5267589"/>
            <a:ext cx="7888214" cy="70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9" rIns="92075" bIns="4603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lvl="0" eaLnBrk="1" hangingPunct="1"/>
            <a:r>
              <a:rPr lang="en-GB" dirty="0" smtClean="0">
                <a:latin typeface="Calibri"/>
                <a:hlinkClick r:id="rId3"/>
              </a:rPr>
              <a:t>Angela.Nicholson@ed.ac.uk</a:t>
            </a:r>
            <a:r>
              <a:rPr lang="en-GB" dirty="0" smtClean="0">
                <a:latin typeface="Calibri"/>
              </a:rPr>
              <a:t> </a:t>
            </a:r>
            <a:r>
              <a:rPr lang="en-GB" sz="2200" dirty="0">
                <a:latin typeface="Calibri"/>
              </a:rPr>
              <a:t/>
            </a:r>
            <a:br>
              <a:rPr lang="en-GB" sz="2200" dirty="0">
                <a:latin typeface="Calibri"/>
              </a:rPr>
            </a:br>
            <a:r>
              <a:rPr lang="en-GB" u="sng" dirty="0">
                <a:latin typeface="Calibri"/>
                <a:hlinkClick r:id="rId4"/>
              </a:rPr>
              <a:t>http://www.docs.is.ed.ac.uk/docs/Libraries/Presentations/Geo.pptx</a:t>
            </a:r>
            <a:endParaRPr lang="en-GB" dirty="0">
              <a:latin typeface="Calibri"/>
            </a:endParaRP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8DE2D-1B43-40AD-920F-8B2FF1A4B24B}" type="slidenum"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ヒラギノ角ゴ Pro W3" charset="-128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ヒラギノ角ゴ Pro W3" charset="-128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1189" y="1579403"/>
            <a:ext cx="7272338" cy="40164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3333"/>
                </a:solidFill>
                <a:latin typeface="+mn-lt"/>
              </a:rPr>
              <a:t>Search skills and why you need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3333"/>
                </a:solidFill>
                <a:latin typeface="+mn-lt"/>
              </a:rPr>
              <a:t>Literature </a:t>
            </a:r>
            <a:r>
              <a:rPr lang="en-GB" sz="2400" dirty="0" smtClean="0">
                <a:solidFill>
                  <a:srgbClr val="333333"/>
                </a:solidFill>
                <a:latin typeface="+mn-lt"/>
              </a:rPr>
              <a:t>databases</a:t>
            </a:r>
            <a:endParaRPr lang="en-GB" sz="2400" dirty="0">
              <a:solidFill>
                <a:srgbClr val="333333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3333"/>
                </a:solidFill>
                <a:latin typeface="+mn-lt"/>
              </a:rPr>
              <a:t>Getting the full-text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3333"/>
                </a:solidFill>
                <a:latin typeface="+mn-lt"/>
              </a:rPr>
              <a:t>Journal impact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3333"/>
                </a:solidFill>
                <a:latin typeface="+mn-lt"/>
              </a:rPr>
              <a:t>Keeping up to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3333"/>
                </a:solidFill>
                <a:latin typeface="+mn-lt"/>
              </a:rPr>
              <a:t>Alerts and/or saved searches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33333"/>
                </a:solidFill>
                <a:latin typeface="+mn-lt"/>
              </a:rPr>
              <a:t>Brief </a:t>
            </a:r>
            <a:r>
              <a:rPr lang="en-GB" sz="2400" dirty="0" smtClean="0">
                <a:solidFill>
                  <a:srgbClr val="333333"/>
                </a:solidFill>
                <a:latin typeface="+mn-lt"/>
              </a:rPr>
              <a:t>introduction </a:t>
            </a:r>
            <a:r>
              <a:rPr lang="en-GB" sz="2400" dirty="0">
                <a:solidFill>
                  <a:srgbClr val="333333"/>
                </a:solidFill>
                <a:latin typeface="+mn-lt"/>
              </a:rPr>
              <a:t>to Reference </a:t>
            </a:r>
            <a:r>
              <a:rPr lang="en-GB" sz="2400" dirty="0" smtClean="0">
                <a:solidFill>
                  <a:srgbClr val="333333"/>
                </a:solidFill>
                <a:latin typeface="+mn-lt"/>
              </a:rPr>
              <a:t>Management </a:t>
            </a:r>
            <a:r>
              <a:rPr lang="en-GB" sz="2400" dirty="0">
                <a:solidFill>
                  <a:srgbClr val="333333"/>
                </a:solidFill>
                <a:latin typeface="+mn-lt"/>
              </a:rPr>
              <a:t>software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 smtClean="0">
              <a:latin typeface="Calibri" pitchFamily="34" charset="0"/>
            </a:endParaRP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</a:pPr>
            <a:endParaRPr lang="en-GB" sz="2000" dirty="0">
              <a:latin typeface="Calibri" pitchFamily="34" charset="0"/>
            </a:endParaRPr>
          </a:p>
          <a:p>
            <a:pPr marL="457200" indent="-457200">
              <a:spcBef>
                <a:spcPct val="50000"/>
              </a:spcBef>
            </a:pP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02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96525" y="458670"/>
            <a:ext cx="855094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3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3200" b="1" dirty="0"/>
              <a:t>Think about the information you need – why</a:t>
            </a:r>
            <a:r>
              <a:rPr lang="en-GB" sz="3200" b="1" dirty="0" smtClean="0"/>
              <a:t>?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2400" b="1" dirty="0" smtClean="0"/>
          </a:p>
          <a:p>
            <a:pPr eaLnBrk="1" hangingPunct="1">
              <a:spcBef>
                <a:spcPct val="50000"/>
              </a:spcBef>
            </a:pPr>
            <a:r>
              <a:rPr lang="en-US" sz="2400" dirty="0"/>
              <a:t>It does not have to be </a:t>
            </a:r>
            <a:r>
              <a:rPr lang="en-US" sz="2400" dirty="0" smtClean="0"/>
              <a:t>everything </a:t>
            </a:r>
            <a:r>
              <a:rPr lang="en-US" sz="2400" dirty="0"/>
              <a:t>published on the topic. </a:t>
            </a:r>
            <a:endParaRPr lang="en-US" sz="2400" dirty="0" smtClean="0"/>
          </a:p>
          <a:p>
            <a:pPr eaLnBrk="1" hangingPunct="1">
              <a:spcBef>
                <a:spcPct val="50000"/>
              </a:spcBef>
            </a:pPr>
            <a:endParaRPr lang="en-GB" altLang="en-US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dirty="0" smtClean="0"/>
              <a:t>Reverse </a:t>
            </a:r>
            <a:r>
              <a:rPr lang="en-GB" altLang="en-US" sz="2400" dirty="0"/>
              <a:t>engineer from ideal </a:t>
            </a:r>
            <a:r>
              <a:rPr lang="en-GB" altLang="en-US" sz="2400" dirty="0" smtClean="0"/>
              <a:t>data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24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Get </a:t>
            </a:r>
            <a:r>
              <a:rPr lang="en-GB" sz="2400" dirty="0"/>
              <a:t>ideas for your search terms by looking at prior reviews and known relevant studies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eaLnBrk="1" hangingPunct="1"/>
            <a:endParaRPr lang="en-GB" altLang="en-US" sz="2000" dirty="0"/>
          </a:p>
          <a:p>
            <a:pPr eaLnBrk="1" hangingPunct="1">
              <a:buFontTx/>
              <a:buNone/>
            </a:pPr>
            <a:endParaRPr lang="en-GB" altLang="en-US" sz="200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eaLnBrk="1" hangingPunct="1">
              <a:spcBef>
                <a:spcPct val="50000"/>
              </a:spcBef>
            </a:pPr>
            <a:endParaRPr lang="en-GB" sz="2000" dirty="0" smtClean="0"/>
          </a:p>
          <a:p>
            <a:pPr eaLnBrk="1" hangingPunct="1"/>
            <a:endParaRPr lang="en-GB" altLang="en-US" sz="2000" dirty="0"/>
          </a:p>
          <a:p>
            <a:pPr eaLnBrk="1" hangingPunct="1">
              <a:buFontTx/>
              <a:buNone/>
            </a:pPr>
            <a:endParaRPr lang="en-GB" altLang="en-US" sz="2000" dirty="0"/>
          </a:p>
          <a:p>
            <a:pPr eaLnBrk="1" hangingPunct="1">
              <a:spcBef>
                <a:spcPct val="50000"/>
              </a:spcBef>
            </a:pPr>
            <a:endParaRPr lang="en-GB" sz="2000" dirty="0" smtClean="0"/>
          </a:p>
          <a:p>
            <a:pPr eaLnBrk="1" hangingPunct="1">
              <a:spcBef>
                <a:spcPct val="50000"/>
              </a:spcBef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3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89719" y="836712"/>
            <a:ext cx="8557756" cy="7947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GB" sz="3200" b="1" dirty="0" smtClean="0">
                <a:latin typeface="+mn-lt"/>
              </a:rPr>
              <a:t>Exercise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0825" y="1295400"/>
            <a:ext cx="849788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Tx/>
              <a:buChar char="•"/>
            </a:pPr>
            <a:endParaRPr lang="en-GB" altLang="en-GB" b="1" dirty="0" smtClean="0"/>
          </a:p>
          <a:p>
            <a:pPr algn="l"/>
            <a:endParaRPr lang="en-GB" altLang="en-GB" sz="4000" dirty="0" smtClean="0"/>
          </a:p>
          <a:p>
            <a:pPr algn="l"/>
            <a:r>
              <a:rPr lang="en-GB" altLang="en-GB" sz="2800" dirty="0" smtClean="0"/>
              <a:t>		</a:t>
            </a:r>
          </a:p>
          <a:p>
            <a:pPr algn="l"/>
            <a:endParaRPr lang="en-GB" altLang="en-GB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E87165A-FF51-4B0E-B210-CA496980CC39}" type="slidenum">
              <a:rPr lang="en-GB" smtClean="0"/>
              <a:pPr algn="r">
                <a:defRPr/>
              </a:pPr>
              <a:t>11</a:t>
            </a:fld>
            <a:endParaRPr lang="en-GB" dirty="0"/>
          </a:p>
        </p:txBody>
      </p:sp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251521" y="1878013"/>
            <a:ext cx="8775974" cy="54476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sz="2400" dirty="0" smtClean="0">
                <a:latin typeface="Calibri" pitchFamily="34" charset="0"/>
              </a:rPr>
              <a:t>Your research question. </a:t>
            </a:r>
            <a:r>
              <a:rPr lang="en-GB" sz="2400" dirty="0">
                <a:latin typeface="Calibri" pitchFamily="34" charset="0"/>
                <a:hlinkClick r:id="rId3"/>
              </a:rPr>
              <a:t>https://padlet.com/EdinLib/geo1</a:t>
            </a:r>
            <a:endParaRPr lang="en-GB" sz="2400" dirty="0"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GB" sz="2400" dirty="0" smtClean="0">
                <a:latin typeface="Calibri" pitchFamily="34" charset="0"/>
              </a:rPr>
              <a:t>What is your search? </a:t>
            </a:r>
          </a:p>
          <a:p>
            <a:pPr lvl="1">
              <a:spcBef>
                <a:spcPct val="50000"/>
              </a:spcBef>
            </a:pPr>
            <a:r>
              <a:rPr lang="en-GB" sz="2400" dirty="0" smtClean="0">
                <a:latin typeface="Calibri" pitchFamily="34" charset="0"/>
              </a:rPr>
              <a:t>Identify the concepts. </a:t>
            </a:r>
          </a:p>
          <a:p>
            <a:pPr lvl="1">
              <a:spcBef>
                <a:spcPct val="50000"/>
              </a:spcBef>
            </a:pPr>
            <a:r>
              <a:rPr lang="en-GB" sz="2400" dirty="0" smtClean="0">
                <a:latin typeface="Calibri" pitchFamily="34" charset="0"/>
              </a:rPr>
              <a:t>Set the scope. </a:t>
            </a:r>
          </a:p>
          <a:p>
            <a:pPr lvl="1">
              <a:spcBef>
                <a:spcPct val="50000"/>
              </a:spcBef>
            </a:pPr>
            <a:r>
              <a:rPr lang="en-GB" sz="2400" dirty="0" smtClean="0">
                <a:latin typeface="Calibri" pitchFamily="34" charset="0"/>
              </a:rPr>
              <a:t>Text to copy:  https</a:t>
            </a:r>
            <a:r>
              <a:rPr lang="en-GB" sz="2400" dirty="0">
                <a:latin typeface="Calibri" pitchFamily="34" charset="0"/>
              </a:rPr>
              <a:t>://padlet.com/EdinLib/geo1</a:t>
            </a:r>
          </a:p>
          <a:p>
            <a:pPr lvl="1">
              <a:spcBef>
                <a:spcPct val="50000"/>
              </a:spcBef>
            </a:pPr>
            <a:endParaRPr lang="en-GB" sz="2400" dirty="0" smtClean="0"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GB" sz="2400" dirty="0" smtClean="0">
                <a:latin typeface="Calibri" pitchFamily="34" charset="0"/>
              </a:rPr>
              <a:t>Possible </a:t>
            </a:r>
            <a:r>
              <a:rPr lang="en-GB" sz="2400" dirty="0" smtClean="0">
                <a:latin typeface="Calibri" pitchFamily="34" charset="0"/>
              </a:rPr>
              <a:t>sources</a:t>
            </a:r>
            <a:r>
              <a:rPr lang="en-GB" sz="2400" dirty="0">
                <a:latin typeface="Calibri" pitchFamily="34" charset="0"/>
              </a:rPr>
              <a:t>. </a:t>
            </a:r>
            <a:r>
              <a:rPr lang="en-GB" sz="2400" dirty="0">
                <a:latin typeface="Calibri" pitchFamily="34" charset="0"/>
                <a:hlinkClick r:id="rId4"/>
              </a:rPr>
              <a:t>https://</a:t>
            </a:r>
            <a:r>
              <a:rPr lang="en-GB" sz="2400" dirty="0" smtClean="0">
                <a:latin typeface="Calibri" pitchFamily="34" charset="0"/>
                <a:hlinkClick r:id="rId4"/>
              </a:rPr>
              <a:t>padlet.com/EdinLib/geo2</a:t>
            </a:r>
            <a:endParaRPr lang="en-GB" sz="2400" dirty="0" smtClean="0"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GB" sz="2400" dirty="0">
                <a:latin typeface="Calibri" pitchFamily="34" charset="0"/>
              </a:rPr>
              <a:t>Text to copy: https://padlet.com/EdinLib/geo2</a:t>
            </a:r>
            <a:endParaRPr lang="en-GB" sz="2400" dirty="0" smtClean="0"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endParaRPr lang="en-GB" sz="2400" dirty="0"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endParaRPr lang="en-GB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353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284" y="368660"/>
            <a:ext cx="84978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/>
          <a:p>
            <a:r>
              <a:rPr lang="en-GB" sz="3200" b="1" dirty="0" smtClean="0">
                <a:latin typeface="+mn-lt"/>
              </a:rPr>
              <a:t>Sources of Information 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4284" y="1358770"/>
            <a:ext cx="8595954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GB" sz="2400" dirty="0" smtClean="0">
                <a:sym typeface="Wingdings" pitchFamily="2" charset="2"/>
              </a:rPr>
              <a:t>The web 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GB" sz="2400" dirty="0" smtClean="0">
                <a:sym typeface="Wingdings" pitchFamily="2" charset="2"/>
              </a:rPr>
              <a:t>Google 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GB" sz="2400" dirty="0" smtClean="0">
                <a:sym typeface="Wingdings" pitchFamily="2" charset="2"/>
              </a:rPr>
              <a:t>Google Scholar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GB" sz="2400" dirty="0" smtClean="0">
                <a:sym typeface="Wingdings" pitchFamily="2" charset="2"/>
              </a:rPr>
              <a:t>Relevant websites</a:t>
            </a:r>
          </a:p>
          <a:p>
            <a:pPr>
              <a:lnSpc>
                <a:spcPct val="80000"/>
              </a:lnSpc>
            </a:pPr>
            <a:endParaRPr lang="en-GB" sz="24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GB" sz="2400" dirty="0" smtClean="0">
                <a:sym typeface="Wingdings" pitchFamily="2" charset="2"/>
              </a:rPr>
              <a:t>The library 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GB" sz="2400" dirty="0" err="1" smtClean="0">
                <a:sym typeface="Wingdings" pitchFamily="2" charset="2"/>
              </a:rPr>
              <a:t>DiscoverEd</a:t>
            </a:r>
            <a:r>
              <a:rPr lang="en-GB" sz="2400" dirty="0" smtClean="0">
                <a:sym typeface="Wingdings" pitchFamily="2" charset="2"/>
              </a:rPr>
              <a:t> – books, book chapters, journal articles, theses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GB" sz="2400" dirty="0" smtClean="0">
                <a:sym typeface="Wingdings" pitchFamily="2" charset="2"/>
              </a:rPr>
              <a:t>Databases 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r>
              <a:rPr lang="en-GB" sz="2400" dirty="0" smtClean="0">
                <a:sym typeface="Wingdings" pitchFamily="2" charset="2"/>
              </a:rPr>
              <a:t>other sources</a:t>
            </a:r>
          </a:p>
          <a:p>
            <a:pPr lvl="1">
              <a:lnSpc>
                <a:spcPct val="80000"/>
              </a:lnSpc>
              <a:buSzPct val="75000"/>
              <a:buFont typeface="Wingdings" pitchFamily="2" charset="2"/>
              <a:buChar char="Ø"/>
            </a:pPr>
            <a:endParaRPr lang="en-GB" sz="2400" dirty="0" smtClean="0">
              <a:sym typeface="Wingdings" pitchFamily="2" charset="2"/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Ø"/>
            </a:pPr>
            <a:endParaRPr lang="en-GB" sz="24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buSzPct val="75000"/>
              <a:buFontTx/>
              <a:buChar char="•"/>
            </a:pPr>
            <a:r>
              <a:rPr lang="en-GB" sz="2400" dirty="0" smtClean="0">
                <a:sym typeface="Wingdings" pitchFamily="2" charset="2"/>
              </a:rPr>
              <a:t>A recommended article can be a good start </a:t>
            </a:r>
            <a:endParaRPr lang="en-GB" sz="2400" b="1" dirty="0" smtClean="0">
              <a:sym typeface="Wingdings" pitchFamily="2" charset="2"/>
            </a:endParaRP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endParaRPr lang="en-GB" sz="2400" b="1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2400" b="1" dirty="0" smtClean="0">
                <a:sym typeface="Wingdings" pitchFamily="2" charset="2"/>
              </a:rPr>
              <a:t>Use the search terms you’ve planned and be methodical </a:t>
            </a:r>
            <a:r>
              <a:rPr lang="en-GB" sz="2400" dirty="0" smtClean="0">
                <a:sym typeface="Wingdings" pitchFamily="2" charset="2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3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341530" y="278650"/>
            <a:ext cx="8162859" cy="63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sz="500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3200" b="1" dirty="0" smtClean="0">
                <a:latin typeface="Calibri" pitchFamily="34" charset="0"/>
              </a:rPr>
              <a:t>Google Scholar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latin typeface="Calibri" pitchFamily="34" charset="0"/>
              </a:rPr>
              <a:t>A good place to start </a:t>
            </a:r>
            <a:r>
              <a:rPr lang="en-GB" sz="2400" dirty="0" smtClean="0">
                <a:latin typeface="Calibri" pitchFamily="34" charset="0"/>
              </a:rPr>
              <a:t>but </a:t>
            </a:r>
            <a:r>
              <a:rPr lang="en-GB" sz="2400" dirty="0">
                <a:latin typeface="Calibri" pitchFamily="34" charset="0"/>
              </a:rPr>
              <a:t>not always a good place to stop 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2400" b="1" dirty="0" smtClean="0">
                <a:latin typeface="Calibri" pitchFamily="34" charset="0"/>
              </a:rPr>
              <a:t/>
            </a:r>
            <a:br>
              <a:rPr lang="en-GB" sz="2400" b="1" dirty="0" smtClean="0">
                <a:latin typeface="Calibri" pitchFamily="34" charset="0"/>
              </a:rPr>
            </a:br>
            <a:endParaRPr lang="en-GB" sz="2400" b="1" dirty="0" smtClean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en-GB" sz="2400" b="1" dirty="0" smtClean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895"/>
            <a:ext cx="9013040" cy="470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54230" y="370447"/>
            <a:ext cx="8595955" cy="48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GB" sz="3200" b="1" dirty="0" smtClean="0">
                <a:latin typeface="Calibri" pitchFamily="34" charset="0"/>
              </a:rPr>
              <a:t>Google Scholar settings </a:t>
            </a:r>
            <a:r>
              <a:rPr lang="en-GB" sz="3200" b="1" dirty="0">
                <a:latin typeface="Calibri" pitchFamily="34" charset="0"/>
              </a:rPr>
              <a:t>can help </a:t>
            </a:r>
            <a:r>
              <a:rPr lang="en-GB" sz="3200" b="1" dirty="0" smtClean="0">
                <a:latin typeface="Calibri" pitchFamily="34" charset="0"/>
              </a:rPr>
              <a:t>you </a:t>
            </a:r>
            <a:r>
              <a:rPr lang="en-GB" sz="2000" b="1" dirty="0" smtClean="0">
                <a:latin typeface="Calibri" pitchFamily="34" charset="0"/>
              </a:rPr>
              <a:t>– </a:t>
            </a:r>
            <a:r>
              <a:rPr lang="en-GB" sz="2000" b="1" dirty="0" err="1" smtClean="0">
                <a:latin typeface="Calibri" pitchFamily="34" charset="0"/>
              </a:rPr>
              <a:t>Findit</a:t>
            </a:r>
            <a:r>
              <a:rPr lang="en-GB" sz="2000" b="1" dirty="0" smtClean="0">
                <a:latin typeface="Calibri" pitchFamily="34" charset="0"/>
              </a:rPr>
              <a:t>@, Import to</a:t>
            </a:r>
            <a:endParaRPr lang="en-GB" sz="2000" b="1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GB" sz="200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14</a:t>
            </a:fld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0" y="968312"/>
            <a:ext cx="5011293" cy="33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3" y="1654777"/>
            <a:ext cx="3763517" cy="471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767" y="1654777"/>
            <a:ext cx="3750389" cy="4701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 rot="5400000">
            <a:off x="7291013" y="5440621"/>
            <a:ext cx="340616" cy="6480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16200000">
            <a:off x="249648" y="3860065"/>
            <a:ext cx="340616" cy="648072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6525" y="908720"/>
            <a:ext cx="8550950" cy="9962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GB" sz="3200" b="1" dirty="0" smtClean="0">
                <a:latin typeface="+mn-lt"/>
              </a:rPr>
              <a:t>Exercise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0825" y="1295400"/>
            <a:ext cx="849788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Tx/>
              <a:buChar char="•"/>
            </a:pPr>
            <a:endParaRPr lang="en-GB" altLang="en-GB" b="1" dirty="0" smtClean="0"/>
          </a:p>
          <a:p>
            <a:pPr algn="l"/>
            <a:endParaRPr lang="en-GB" altLang="en-GB" sz="4000" dirty="0" smtClean="0"/>
          </a:p>
          <a:p>
            <a:pPr algn="l"/>
            <a:r>
              <a:rPr lang="en-GB" altLang="en-GB" sz="2800" dirty="0" smtClean="0"/>
              <a:t>		</a:t>
            </a:r>
          </a:p>
          <a:p>
            <a:pPr algn="l"/>
            <a:endParaRPr lang="en-GB" altLang="en-GB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E87165A-FF51-4B0E-B210-CA496980CC39}" type="slidenum">
              <a:rPr lang="en-GB" smtClean="0"/>
              <a:pPr algn="r">
                <a:defRPr/>
              </a:pPr>
              <a:t>15</a:t>
            </a:fld>
            <a:endParaRPr lang="en-GB" dirty="0"/>
          </a:p>
        </p:txBody>
      </p:sp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296525" y="1878013"/>
            <a:ext cx="8550949" cy="19389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Your research question. 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latin typeface="Calibri" pitchFamily="34" charset="0"/>
              </a:rPr>
              <a:t>Google Scholar.  Modify preferences to show ‘</a:t>
            </a:r>
            <a:r>
              <a:rPr lang="en-GB" sz="2400" dirty="0" err="1" smtClean="0">
                <a:latin typeface="Calibri" pitchFamily="34" charset="0"/>
              </a:rPr>
              <a:t>findit@edinburgh</a:t>
            </a:r>
            <a:r>
              <a:rPr lang="en-GB" sz="2400" dirty="0" smtClean="0">
                <a:latin typeface="Calibri" pitchFamily="34" charset="0"/>
              </a:rPr>
              <a:t>’ and ‘import into’ 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latin typeface="Calibri" pitchFamily="34" charset="0"/>
              </a:rPr>
              <a:t>Try your search terms in Google Scholar     </a:t>
            </a:r>
            <a:endParaRPr lang="en-GB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0464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5483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+mn-lt"/>
              </a:rPr>
              <a:t>DiscoverEd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2800" b="1" dirty="0"/>
              <a:t>http://discovered.ed.ac.uk/</a:t>
            </a:r>
            <a:r>
              <a:rPr lang="en-GB" sz="3200" b="1" dirty="0"/>
              <a:t/>
            </a:r>
            <a:br>
              <a:rPr lang="en-GB" sz="3200" b="1" dirty="0"/>
            </a:b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64049"/>
            <a:ext cx="4278923" cy="40653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Search </a:t>
            </a:r>
            <a:r>
              <a:rPr lang="en-GB" sz="2400" dirty="0"/>
              <a:t>the Library’s collections – books, e-books, subscription content &amp; journals.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Sign in </a:t>
            </a:r>
            <a:r>
              <a:rPr lang="en-GB" sz="2400" dirty="0" smtClean="0"/>
              <a:t>to </a:t>
            </a:r>
            <a:r>
              <a:rPr lang="en-GB" sz="2400" dirty="0"/>
              <a:t>access all online content,  manage your searches,  loans and requests.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4" y="2264049"/>
            <a:ext cx="3609975" cy="4065315"/>
          </a:xfrm>
        </p:spPr>
      </p:pic>
    </p:spTree>
    <p:extLst>
      <p:ext uri="{BB962C8B-B14F-4D97-AF65-F5344CB8AC3E}">
        <p14:creationId xmlns:p14="http://schemas.microsoft.com/office/powerpoint/2010/main" val="31091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" y="740054"/>
            <a:ext cx="8970976" cy="5055582"/>
          </a:xfrm>
          <a:prstGeom prst="rect">
            <a:avLst/>
          </a:prstGeom>
        </p:spPr>
      </p:pic>
      <p:sp>
        <p:nvSpPr>
          <p:cNvPr id="47107" name="Rectangle 2"/>
          <p:cNvSpPr txBox="1">
            <a:spLocks noChangeArrowheads="1"/>
          </p:cNvSpPr>
          <p:nvPr/>
        </p:nvSpPr>
        <p:spPr bwMode="auto">
          <a:xfrm>
            <a:off x="395288" y="222539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endParaRPr lang="en-GB" sz="400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17</a:t>
            </a:fld>
            <a:endParaRPr lang="en-GB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7719150" y="1383924"/>
            <a:ext cx="905738" cy="262930"/>
          </a:xfrm>
          <a:prstGeom prst="wedgeRoundRectCallout">
            <a:avLst>
              <a:gd name="adj1" fmla="val 47242"/>
              <a:gd name="adj2" fmla="val -17779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2075" tIns="46038" rIns="92075" bIns="46038" anchor="ctr"/>
          <a:lstStyle/>
          <a:p>
            <a:pPr>
              <a:spcBef>
                <a:spcPct val="50000"/>
              </a:spcBef>
              <a:defRPr/>
            </a:pPr>
            <a:r>
              <a:rPr lang="en-GB" sz="16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Sign in </a:t>
            </a:r>
            <a:endParaRPr lang="en-GB" sz="16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8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71016" y="863715"/>
            <a:ext cx="860196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GB" sz="3200" b="1" dirty="0" smtClean="0">
                <a:latin typeface="+mn-lt"/>
              </a:rPr>
              <a:t>Exercise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50825" y="1295400"/>
            <a:ext cx="849788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Tx/>
              <a:buChar char="•"/>
            </a:pPr>
            <a:endParaRPr lang="en-GB" altLang="en-GB" b="1" dirty="0" smtClean="0"/>
          </a:p>
          <a:p>
            <a:pPr algn="l"/>
            <a:endParaRPr lang="en-GB" altLang="en-GB" sz="4000" dirty="0" smtClean="0"/>
          </a:p>
          <a:p>
            <a:pPr algn="l"/>
            <a:r>
              <a:rPr lang="en-GB" altLang="en-GB" sz="2800" dirty="0" smtClean="0"/>
              <a:t>		</a:t>
            </a:r>
          </a:p>
          <a:p>
            <a:pPr algn="l"/>
            <a:endParaRPr lang="en-GB" altLang="en-GB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E87165A-FF51-4B0E-B210-CA496980CC39}" type="slidenum">
              <a:rPr lang="en-GB" smtClean="0"/>
              <a:pPr algn="r">
                <a:defRPr/>
              </a:pPr>
              <a:t>18</a:t>
            </a:fld>
            <a:endParaRPr lang="en-GB" dirty="0"/>
          </a:p>
        </p:txBody>
      </p:sp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296525" y="1878013"/>
            <a:ext cx="8550950" cy="2492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What search terms are relevant to your research?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Google Scholar.  Modify preferences to show ‘</a:t>
            </a:r>
            <a:r>
              <a:rPr lang="en-GB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findit@edinburgh</a:t>
            </a: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’ and ‘import into’ 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Try your search terms in Google Scholar 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400" dirty="0" smtClean="0">
                <a:latin typeface="Calibri" pitchFamily="34" charset="0"/>
              </a:rPr>
              <a:t>Try your search terms in DiscoverEd</a:t>
            </a:r>
            <a:endParaRPr lang="en-GB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6748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490" t="1203"/>
          <a:stretch/>
        </p:blipFill>
        <p:spPr>
          <a:xfrm>
            <a:off x="399896" y="953725"/>
            <a:ext cx="3976039" cy="5585187"/>
          </a:xfrm>
          <a:prstGeom prst="rect">
            <a:avLst/>
          </a:prstGeom>
        </p:spPr>
      </p:pic>
      <p:sp>
        <p:nvSpPr>
          <p:cNvPr id="27657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F546F0DD-D058-4E91-94A3-AEBDB20EBFCF}" type="slidenum">
              <a:rPr lang="en-GB" sz="1000" smtClean="0">
                <a:latin typeface="Calibri" pitchFamily="34" charset="0"/>
              </a:rPr>
              <a:pPr algn="r" eaLnBrk="1" hangingPunct="1"/>
              <a:t>19</a:t>
            </a:fld>
            <a:endParaRPr lang="en-GB" sz="1000" smtClean="0">
              <a:latin typeface="Calibri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247075" y="953725"/>
            <a:ext cx="3155032" cy="11598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GB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Databases </a:t>
            </a:r>
            <a:r>
              <a:rPr lang="en-GB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/>
            </a:r>
            <a:br>
              <a:rPr lang="en-GB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</a:br>
            <a:r>
              <a:rPr lang="en-GB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Search </a:t>
            </a:r>
            <a:r>
              <a:rPr lang="en-GB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by A-Z or subject list </a:t>
            </a:r>
            <a:endParaRPr lang="en-GB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896" y="2438890"/>
            <a:ext cx="900101" cy="2680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H="1" flipV="1">
            <a:off x="2406191" y="3986445"/>
            <a:ext cx="900100" cy="2700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5810" y="2322669"/>
            <a:ext cx="3879038" cy="31777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H="1" flipV="1">
            <a:off x="6606045" y="3880167"/>
            <a:ext cx="900100" cy="2700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flipH="1" flipV="1">
            <a:off x="4726887" y="3911541"/>
            <a:ext cx="1150257" cy="34493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072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8237" y="278650"/>
            <a:ext cx="8415935" cy="12331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3200" b="1" dirty="0" smtClean="0">
                <a:latin typeface="+mn-lt"/>
              </a:rPr>
              <a:t>Literature Searching</a:t>
            </a:r>
          </a:p>
        </p:txBody>
      </p:sp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8238" y="1283465"/>
            <a:ext cx="8149218" cy="4755825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400" b="1" dirty="0" smtClean="0"/>
              <a:t>Define your topic</a:t>
            </a:r>
            <a:br>
              <a:rPr lang="en-GB" sz="2400" b="1" dirty="0" smtClean="0"/>
            </a:br>
            <a:r>
              <a:rPr lang="en-GB" sz="2400" dirty="0" smtClean="0"/>
              <a:t>produce a list of keywords and phrases which you could use as search terms 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sz="2400" dirty="0" smtClean="0"/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400" b="1" dirty="0" smtClean="0"/>
              <a:t>Identify potential sources of information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sz="2400" dirty="0" smtClean="0"/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400" b="1" dirty="0" smtClean="0"/>
              <a:t>Search selected resources</a:t>
            </a:r>
            <a:endParaRPr lang="en-GB" sz="2400" dirty="0" smtClean="0"/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sz="2400" dirty="0" smtClean="0"/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400" b="1" dirty="0" smtClean="0"/>
              <a:t>Evaluate the information recovered</a:t>
            </a:r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endParaRPr lang="en-GB" sz="2400" b="1" dirty="0" smtClean="0"/>
          </a:p>
          <a:p>
            <a:pPr marL="609600" indent="-609600">
              <a:lnSpc>
                <a:spcPct val="80000"/>
              </a:lnSpc>
              <a:buClr>
                <a:srgbClr val="FF0000"/>
              </a:buClr>
              <a:buFontTx/>
              <a:buAutoNum type="arabicPeriod"/>
            </a:pPr>
            <a:r>
              <a:rPr lang="en-GB" sz="2400" b="1" dirty="0" smtClean="0"/>
              <a:t>Organise, apply and communicate the information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smtClean="0"/>
              <a:t>cite references, consider reference management software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520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6525" y="503675"/>
            <a:ext cx="8595955" cy="576163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sz="3200" b="1" dirty="0" smtClean="0">
                <a:latin typeface="+mn-lt"/>
              </a:rPr>
              <a:t>Bibliographic databases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20</a:t>
            </a:fld>
            <a:endParaRPr lang="en-GB" dirty="0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293281" y="1336491"/>
            <a:ext cx="8550950" cy="47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3137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457200" eaLnBrk="0" hangingPunct="0">
              <a:lnSpc>
                <a:spcPct val="90000"/>
              </a:lnSpc>
              <a:buClr>
                <a:schemeClr val="tx1"/>
              </a:buClr>
              <a:buSzTx/>
              <a:buFont typeface="Arial" pitchFamily="34" charset="0"/>
              <a:buNone/>
            </a:pP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Can find articles and full-text not found via DiscoverEd or Google Scholar </a:t>
            </a: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endParaRPr lang="en-GB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Search </a:t>
            </a:r>
            <a:r>
              <a:rPr lang="en-GB" sz="2400" dirty="0">
                <a:solidFill>
                  <a:schemeClr val="tx1"/>
                </a:solidFill>
                <a:latin typeface="+mn-lt"/>
              </a:rPr>
              <a:t>details of millions of articles to find what publications exist about a topic - even if not held in our library </a:t>
            </a: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Can be subject specific – although you may need to use more than one </a:t>
            </a: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</a:rPr>
              <a:t>Can use sophisticated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searches</a:t>
            </a:r>
            <a:endParaRPr lang="en-GB" sz="2400" dirty="0">
              <a:solidFill>
                <a:schemeClr val="tx1"/>
              </a:solidFill>
              <a:latin typeface="+mn-lt"/>
            </a:endParaRPr>
          </a:p>
          <a:p>
            <a:pPr marL="342900" indent="-342900" defTabSz="457200" eaLnBrk="0" hangingPunct="0">
              <a:lnSpc>
                <a:spcPct val="90000"/>
              </a:lnSpc>
              <a:buSzTx/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1540" y="548680"/>
            <a:ext cx="8030083" cy="603067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r>
              <a:rPr lang="en-GB" sz="3500" b="1" dirty="0" smtClean="0"/>
              <a:t>Subject Specific Bibliographic Databases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Arial" charset="0"/>
              <a:buNone/>
            </a:pPr>
            <a:r>
              <a:rPr lang="en-GB" sz="2400" b="1" dirty="0" smtClean="0"/>
              <a:t> 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600" dirty="0" smtClean="0"/>
              <a:t>Subject database lists, or A-Z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GB" sz="26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600" dirty="0" smtClean="0"/>
              <a:t>Web of Science Core Collection (Science Citation Index , Conference Proceedings)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600" dirty="0" smtClean="0"/>
              <a:t>Scopus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GB" sz="26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600" dirty="0" smtClean="0"/>
              <a:t>Agricola (</a:t>
            </a:r>
            <a:r>
              <a:rPr lang="en-GB" sz="2600" i="1" dirty="0" smtClean="0"/>
              <a:t>agriculture</a:t>
            </a:r>
            <a:r>
              <a:rPr lang="en-GB" sz="2600" dirty="0" smtClean="0"/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600" dirty="0" err="1" smtClean="0"/>
              <a:t>Biosis</a:t>
            </a:r>
            <a:r>
              <a:rPr lang="en-GB" sz="2600" dirty="0" smtClean="0"/>
              <a:t> </a:t>
            </a:r>
            <a:r>
              <a:rPr lang="en-GB" sz="2600" i="1" dirty="0"/>
              <a:t>(biology, environmental)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600" dirty="0" smtClean="0"/>
              <a:t>CAB </a:t>
            </a:r>
            <a:r>
              <a:rPr lang="en-GB" sz="2600" dirty="0"/>
              <a:t>Abstracts </a:t>
            </a:r>
            <a:r>
              <a:rPr lang="en-GB" sz="2600" i="1" dirty="0"/>
              <a:t>(forestry, environmental, tourism</a:t>
            </a:r>
            <a:r>
              <a:rPr lang="en-GB" sz="2600" i="1" dirty="0" smtClean="0"/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600" dirty="0" err="1" smtClean="0"/>
              <a:t>GeoScience</a:t>
            </a:r>
            <a:r>
              <a:rPr lang="en-GB" sz="2600" dirty="0" smtClean="0"/>
              <a:t> World (</a:t>
            </a:r>
            <a:r>
              <a:rPr lang="en-GB" sz="2600" i="1" dirty="0" smtClean="0"/>
              <a:t>mineralogy journals not elsewhere</a:t>
            </a:r>
            <a:r>
              <a:rPr lang="en-GB" sz="2600" dirty="0" smtClean="0"/>
              <a:t>)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600" dirty="0" err="1" smtClean="0"/>
              <a:t>Scifinder</a:t>
            </a:r>
            <a:r>
              <a:rPr lang="en-GB" sz="2600" dirty="0" smtClean="0"/>
              <a:t> </a:t>
            </a:r>
            <a:r>
              <a:rPr lang="en-GB" sz="2600" i="1" dirty="0"/>
              <a:t>(geochemistry) </a:t>
            </a:r>
            <a:endParaRPr lang="en-GB" sz="2600" i="1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600" dirty="0" smtClean="0"/>
              <a:t>Sociological abstracts </a:t>
            </a:r>
            <a:endParaRPr lang="en-GB" sz="26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GB" sz="2600" dirty="0" smtClean="0"/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GB" sz="2600" dirty="0" smtClean="0"/>
              <a:t>…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GB" sz="1600" dirty="0"/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en-GB" sz="1600" dirty="0" smtClean="0"/>
          </a:p>
          <a:p>
            <a:pPr lvl="1">
              <a:lnSpc>
                <a:spcPct val="90000"/>
              </a:lnSpc>
              <a:buClr>
                <a:schemeClr val="tx1"/>
              </a:buClr>
            </a:pPr>
            <a:endParaRPr lang="en-GB" sz="1600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/>
            <a:fld id="{B47CF89A-5C32-4664-951E-DDB6D0F3CA2C}" type="slidenum">
              <a:rPr lang="en-GB" smtClean="0">
                <a:latin typeface="Calibri" pitchFamily="34" charset="0"/>
              </a:rPr>
              <a:pPr algn="r" eaLnBrk="1" hangingPunct="1"/>
              <a:t>21</a:t>
            </a:fld>
            <a:endParaRPr lang="en-GB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30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1CEAE-E5C5-4AB4-A365-7C1BC8C8B181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51520" y="428249"/>
            <a:ext cx="8528190" cy="5753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cs typeface="+mj-cs"/>
              </a:rPr>
              <a:t>Other sources – not available through 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cs typeface="+mj-cs"/>
              </a:rPr>
              <a:t>DiscoverEd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9737" y="1268760"/>
            <a:ext cx="8075613" cy="4469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42148"/>
                </a:solidFill>
                <a:effectLst/>
                <a:uLnTx/>
                <a:uFillTx/>
                <a:latin typeface="Calibri"/>
              </a:rPr>
              <a:t>Newspaper databases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42148"/>
                </a:solidFill>
                <a:effectLst/>
                <a:uLnTx/>
                <a:uFillTx/>
                <a:latin typeface="Calibri"/>
              </a:rPr>
              <a:t>e.g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42148"/>
                </a:solidFill>
                <a:effectLst/>
                <a:uLnTx/>
                <a:uFillTx/>
                <a:latin typeface="Calibri"/>
              </a:rPr>
              <a:t> FACTIVA</a:t>
            </a: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42148"/>
                </a:solidFill>
                <a:effectLst/>
                <a:uLnTx/>
                <a:uFillTx/>
                <a:latin typeface="Calibri"/>
              </a:rPr>
              <a:t>Allow you to search multiple newspaper sources include local UK and international  </a:t>
            </a:r>
          </a:p>
          <a:p>
            <a:pPr marL="0" marR="0" lvl="0" indent="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142148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42148"/>
                </a:solidFill>
                <a:effectLst/>
                <a:uLnTx/>
                <a:uFillTx/>
                <a:latin typeface="Calibri"/>
              </a:rPr>
              <a:t>Business Data - wide range of company, financial and market data.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42148"/>
                </a:solidFill>
                <a:effectLst/>
                <a:uLnTx/>
                <a:uFillTx/>
                <a:latin typeface="Calibri"/>
                <a:hlinkClick r:id="rId2"/>
              </a:rPr>
              <a:t>http://edin.ac/1RBEXgb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142148"/>
              </a:solidFill>
              <a:effectLst/>
              <a:uLnTx/>
              <a:uFillTx/>
              <a:latin typeface="Calibri"/>
            </a:endParaRPr>
          </a:p>
          <a:p>
            <a:pPr marL="742950" marR="0" lvl="1" indent="-28575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142148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42148"/>
                </a:solidFill>
                <a:effectLst/>
                <a:uLnTx/>
                <a:uFillTx/>
                <a:latin typeface="Calibri"/>
              </a:rPr>
              <a:t>Wide range of data sets, including economic and social Data Library -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42148"/>
                </a:solidFill>
                <a:effectLst/>
                <a:uLnTx/>
                <a:uFillTx/>
                <a:latin typeface="Calibri"/>
                <a:hlinkClick r:id="rId3"/>
              </a:rPr>
              <a:t>http://www.ed.ac.uk/is/data-library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142148"/>
              </a:solidFill>
              <a:effectLst/>
              <a:uLnTx/>
              <a:uFillTx/>
              <a:latin typeface="Calibri"/>
            </a:endParaRPr>
          </a:p>
          <a:p>
            <a:pPr marL="400041" marR="0" lvl="2" indent="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142148"/>
              </a:solidFill>
              <a:effectLst/>
              <a:uLnTx/>
              <a:uFillTx/>
              <a:latin typeface="Calibri"/>
            </a:endParaRPr>
          </a:p>
          <a:p>
            <a:pPr marL="342891" marR="0" lvl="1" indent="-342891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42148"/>
                </a:solidFill>
                <a:effectLst/>
                <a:uLnTx/>
                <a:uFillTx/>
                <a:latin typeface="Calibri"/>
              </a:rPr>
              <a:t>UK maps and geospatial data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42148"/>
                </a:solidFill>
                <a:effectLst/>
                <a:uLnTx/>
                <a:uFillTx/>
                <a:latin typeface="Calibri"/>
                <a:hlinkClick r:id="rId4"/>
              </a:rPr>
              <a:t>http://digimap.edina.ac.uk/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142148"/>
              </a:solidFill>
              <a:effectLst/>
              <a:uLnTx/>
              <a:uFillTx/>
              <a:latin typeface="Calibri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142148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53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28700"/>
            <a:ext cx="8652595" cy="55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6382242" y="1268760"/>
            <a:ext cx="504031" cy="389004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323850" y="1988841"/>
            <a:ext cx="5040312" cy="12699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323850" y="4656139"/>
            <a:ext cx="5040312" cy="61806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2872" name="Line 8"/>
          <p:cNvSpPr>
            <a:spLocks noChangeShapeType="1"/>
          </p:cNvSpPr>
          <p:nvPr/>
        </p:nvSpPr>
        <p:spPr bwMode="auto">
          <a:xfrm flipV="1">
            <a:off x="6336109" y="4419866"/>
            <a:ext cx="684547" cy="472546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16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animBg="1"/>
      <p:bldP spid="292870" grpId="0" animBg="1"/>
      <p:bldP spid="292871" grpId="0" animBg="1"/>
      <p:bldP spid="2928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24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74353" y="368660"/>
            <a:ext cx="660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Create an account to save searches and manipulate them later 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5" y="821429"/>
            <a:ext cx="7936628" cy="572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0512" y="762000"/>
            <a:ext cx="860196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GB" sz="3200" b="1" dirty="0" smtClean="0">
                <a:latin typeface="+mn-lt"/>
              </a:rPr>
              <a:t>Exercise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3528" y="1268760"/>
            <a:ext cx="849788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Tx/>
              <a:buChar char="•"/>
            </a:pPr>
            <a:endParaRPr lang="en-GB" altLang="en-GB" b="1" dirty="0" smtClean="0"/>
          </a:p>
          <a:p>
            <a:pPr algn="l"/>
            <a:endParaRPr lang="en-GB" altLang="en-GB" sz="4000" dirty="0" smtClean="0"/>
          </a:p>
          <a:p>
            <a:pPr algn="l"/>
            <a:r>
              <a:rPr lang="en-GB" altLang="en-GB" sz="2800" dirty="0" smtClean="0"/>
              <a:t>		</a:t>
            </a:r>
          </a:p>
          <a:p>
            <a:pPr algn="l"/>
            <a:endParaRPr lang="en-GB" altLang="en-GB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E87165A-FF51-4B0E-B210-CA496980CC39}" type="slidenum">
              <a:rPr lang="en-GB" smtClean="0"/>
              <a:pPr algn="r">
                <a:defRPr/>
              </a:pPr>
              <a:t>25</a:t>
            </a:fld>
            <a:endParaRPr lang="en-GB" dirty="0"/>
          </a:p>
        </p:txBody>
      </p:sp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296525" y="1878013"/>
            <a:ext cx="8550950" cy="304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What search terms are relevant to your research?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Google Scholar.  Modify preferences to show ‘</a:t>
            </a:r>
            <a:r>
              <a:rPr lang="en-GB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findit@edinburgh</a:t>
            </a: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’ and ‘import into’ 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Try your search terms in Google Scholar 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Try your search terms in DiscoverEd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400" dirty="0" smtClean="0">
                <a:latin typeface="Calibri" pitchFamily="34" charset="0"/>
              </a:rPr>
              <a:t>Try your search terms in a relevant database</a:t>
            </a:r>
            <a:endParaRPr lang="en-GB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397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6525" y="458670"/>
            <a:ext cx="8573452" cy="96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/>
          <a:p>
            <a:r>
              <a:rPr lang="en-GB" sz="3200" b="1" dirty="0" smtClean="0">
                <a:latin typeface="+mn-lt"/>
              </a:rPr>
              <a:t>Evaluate your results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26</a:t>
            </a:fld>
            <a:endParaRPr lang="en-GB" dirty="0"/>
          </a:p>
        </p:txBody>
      </p:sp>
      <p:sp>
        <p:nvSpPr>
          <p:cNvPr id="55300" name="Text Box 6"/>
          <p:cNvSpPr txBox="1">
            <a:spLocks noChangeArrowheads="1"/>
          </p:cNvSpPr>
          <p:nvPr/>
        </p:nvSpPr>
        <p:spPr bwMode="auto">
          <a:xfrm>
            <a:off x="206515" y="1538790"/>
            <a:ext cx="8685965" cy="431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sym typeface="Wingdings" pitchFamily="2" charset="2"/>
              </a:rPr>
              <a:t>Currency </a:t>
            </a: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GB" b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Is there a date attached?  Does it matter?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sym typeface="Wingdings" pitchFamily="2" charset="2"/>
              </a:rPr>
              <a:t>Relevancy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GB" b="1" dirty="0">
                <a:solidFill>
                  <a:schemeClr val="tx1"/>
                </a:solidFill>
                <a:sym typeface="Wingdings" pitchFamily="2" charset="2"/>
              </a:rPr>
              <a:t> 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how close a fit is it to your search strategy/inclusion criteria?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sym typeface="Wingdings" pitchFamily="2" charset="2"/>
              </a:rPr>
              <a:t>Accuracy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n-GB" b="1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Is there information included which you know is inaccurate?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sym typeface="Wingdings" pitchFamily="2" charset="2"/>
              </a:rPr>
              <a:t>Authority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- 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Do you trust the author of the information?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sym typeface="Wingdings" pitchFamily="2" charset="2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  <a:sym typeface="Wingdings" pitchFamily="2" charset="2"/>
              </a:rPr>
              <a:t>Objectivity</a:t>
            </a:r>
            <a:r>
              <a:rPr lang="en-GB" dirty="0">
                <a:solidFill>
                  <a:schemeClr val="tx1"/>
                </a:solidFill>
                <a:sym typeface="Wingdings" pitchFamily="2" charset="2"/>
              </a:rPr>
              <a:t> - Is there bias?</a:t>
            </a:r>
          </a:p>
        </p:txBody>
      </p:sp>
    </p:spTree>
    <p:extLst>
      <p:ext uri="{BB962C8B-B14F-4D97-AF65-F5344CB8AC3E}">
        <p14:creationId xmlns:p14="http://schemas.microsoft.com/office/powerpoint/2010/main" val="210301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0512" y="762000"/>
            <a:ext cx="860196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GB" sz="3200" b="1" dirty="0" smtClean="0">
                <a:latin typeface="+mn-lt"/>
              </a:rPr>
              <a:t>Exercise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23528" y="1268760"/>
            <a:ext cx="8497888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buFontTx/>
              <a:buChar char="•"/>
            </a:pPr>
            <a:endParaRPr lang="en-GB" altLang="en-GB" b="1" dirty="0" smtClean="0"/>
          </a:p>
          <a:p>
            <a:pPr algn="l"/>
            <a:endParaRPr lang="en-GB" altLang="en-GB" sz="4000" dirty="0" smtClean="0"/>
          </a:p>
          <a:p>
            <a:pPr algn="l"/>
            <a:r>
              <a:rPr lang="en-GB" altLang="en-GB" sz="2800" dirty="0" smtClean="0"/>
              <a:t>		</a:t>
            </a:r>
          </a:p>
          <a:p>
            <a:pPr algn="l"/>
            <a:endParaRPr lang="en-GB" altLang="en-GB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E87165A-FF51-4B0E-B210-CA496980CC39}" type="slidenum">
              <a:rPr lang="en-GB" smtClean="0"/>
              <a:pPr algn="r">
                <a:defRPr/>
              </a:pPr>
              <a:t>27</a:t>
            </a:fld>
            <a:endParaRPr lang="en-GB" dirty="0"/>
          </a:p>
        </p:txBody>
      </p:sp>
      <p:sp>
        <p:nvSpPr>
          <p:cNvPr id="807940" name="Rectangle 4"/>
          <p:cNvSpPr>
            <a:spLocks noChangeArrowheads="1"/>
          </p:cNvSpPr>
          <p:nvPr/>
        </p:nvSpPr>
        <p:spPr bwMode="auto">
          <a:xfrm>
            <a:off x="296525" y="1878013"/>
            <a:ext cx="8550950" cy="41549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What search terms are relevant to your research?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Google Scholar.  Modify preferences to show ‘</a:t>
            </a:r>
            <a:r>
              <a:rPr lang="en-GB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findit@edinburgh</a:t>
            </a: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’ and ‘import into’ </a:t>
            </a:r>
          </a:p>
          <a:p>
            <a:pPr marL="457200" indent="-457200">
              <a:spcBef>
                <a:spcPct val="50000"/>
              </a:spcBef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Try your search terms in Google Scholar  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Try your search terms in DiscoverEd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400" dirty="0" smtClean="0">
                <a:latin typeface="Calibri" pitchFamily="34" charset="0"/>
              </a:rPr>
              <a:t>Try your search terms in a Web of Science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sz="2400" dirty="0" smtClean="0">
                <a:latin typeface="Calibri" pitchFamily="34" charset="0"/>
              </a:rPr>
              <a:t>Create an alert for a search (or journal) 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en-GB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91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655"/>
            <a:ext cx="8229600" cy="1035115"/>
          </a:xfrm>
        </p:spPr>
        <p:txBody>
          <a:bodyPr/>
          <a:lstStyle/>
          <a:p>
            <a:r>
              <a:rPr lang="en-GB" sz="3200" b="1" dirty="0">
                <a:latin typeface="+mn-lt"/>
              </a:rPr>
              <a:t>If it’s not available … </a:t>
            </a:r>
            <a:r>
              <a:rPr lang="en-GB" sz="3200" b="1" dirty="0" smtClean="0">
                <a:latin typeface="+mn-lt"/>
              </a:rPr>
              <a:t/>
            </a:r>
            <a:br>
              <a:rPr lang="en-GB" sz="3200" b="1" dirty="0" smtClean="0">
                <a:latin typeface="+mn-lt"/>
              </a:rPr>
            </a:br>
            <a:r>
              <a:rPr lang="en-GB" sz="2200" dirty="0">
                <a:latin typeface="+mn-lt"/>
              </a:rPr>
              <a:t>www.ed.ac.uk/is/library-resources-plus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8790"/>
            <a:ext cx="4204810" cy="438750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Use the </a:t>
            </a:r>
            <a:r>
              <a:rPr lang="en-GB" sz="2400" b="1" dirty="0"/>
              <a:t>Inter-Library Loan Service </a:t>
            </a:r>
            <a:r>
              <a:rPr lang="en-GB" sz="2400" dirty="0"/>
              <a:t>to have materials delivered from other UoE campuses and other libraries around the world.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83"/>
          <a:stretch/>
        </p:blipFill>
        <p:spPr bwMode="auto">
          <a:xfrm>
            <a:off x="4860032" y="1538791"/>
            <a:ext cx="3743845" cy="20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70" y="3924055"/>
            <a:ext cx="3203579" cy="2002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4048629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Use the </a:t>
            </a:r>
            <a:r>
              <a:rPr lang="en-GB" sz="2400" b="1" dirty="0"/>
              <a:t>Request a Book </a:t>
            </a:r>
            <a:r>
              <a:rPr lang="en-GB" sz="2400" dirty="0"/>
              <a:t>service to tell us when we do not have a book you require for your studies and we will try to buy it for the Library.</a:t>
            </a:r>
          </a:p>
        </p:txBody>
      </p:sp>
    </p:spTree>
    <p:extLst>
      <p:ext uri="{BB962C8B-B14F-4D97-AF65-F5344CB8AC3E}">
        <p14:creationId xmlns:p14="http://schemas.microsoft.com/office/powerpoint/2010/main" val="18735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1550" y="458670"/>
            <a:ext cx="7257057" cy="9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Managing your references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1539" y="1502632"/>
            <a:ext cx="8325925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825" b="1" dirty="0"/>
              <a:t>Reference management software saves you time </a:t>
            </a:r>
          </a:p>
          <a:p>
            <a:pPr marL="0" indent="0">
              <a:buNone/>
            </a:pPr>
            <a:endParaRPr lang="en-GB" sz="3825" b="1" dirty="0"/>
          </a:p>
          <a:p>
            <a:pPr>
              <a:lnSpc>
                <a:spcPct val="80000"/>
              </a:lnSpc>
              <a:defRPr/>
            </a:pPr>
            <a:r>
              <a:rPr lang="en-GB" sz="3825" dirty="0">
                <a:solidFill>
                  <a:prstClr val="black"/>
                </a:solidFill>
              </a:rPr>
              <a:t>Use it to construct and manage a database of references </a:t>
            </a:r>
          </a:p>
          <a:p>
            <a:pPr>
              <a:lnSpc>
                <a:spcPct val="80000"/>
              </a:lnSpc>
              <a:defRPr/>
            </a:pPr>
            <a:r>
              <a:rPr lang="en-GB" sz="3825" dirty="0">
                <a:solidFill>
                  <a:prstClr val="black"/>
                </a:solidFill>
              </a:rPr>
              <a:t>Automatically build bibliographies in Word </a:t>
            </a:r>
          </a:p>
          <a:p>
            <a:pPr marL="0" indent="0">
              <a:buNone/>
            </a:pPr>
            <a:endParaRPr lang="en-GB" sz="3825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GB" sz="3825" dirty="0"/>
              <a:t>EndNote &amp; Endnote </a:t>
            </a:r>
            <a:r>
              <a:rPr lang="en-GB" sz="3825" dirty="0" smtClean="0"/>
              <a:t>Online</a:t>
            </a:r>
            <a:br>
              <a:rPr lang="en-GB" sz="3825" dirty="0" smtClean="0"/>
            </a:br>
            <a:r>
              <a:rPr lang="en-GB" sz="3825" dirty="0" smtClean="0"/>
              <a:t>Support </a:t>
            </a:r>
            <a:r>
              <a:rPr lang="en-GB" sz="3825" dirty="0"/>
              <a:t>and training from the University</a:t>
            </a:r>
            <a:r>
              <a:rPr lang="en-GB" sz="3825" dirty="0">
                <a:solidFill>
                  <a:prstClr val="black"/>
                </a:solidFill>
              </a:rPr>
              <a:t> - see MyEd events</a:t>
            </a:r>
            <a:r>
              <a:rPr lang="en-GB" sz="3825" dirty="0"/>
              <a:t> </a:t>
            </a:r>
          </a:p>
          <a:p>
            <a:pPr>
              <a:lnSpc>
                <a:spcPct val="90000"/>
              </a:lnSpc>
            </a:pPr>
            <a:endParaRPr lang="en-GB" sz="195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200" dirty="0">
                <a:solidFill>
                  <a:prstClr val="black"/>
                </a:solidFill>
                <a:hlinkClick r:id="rId3"/>
              </a:rPr>
              <a:t>http://www.docs.is.ed.ac.uk/skills/documents/3815/3815.pdf</a:t>
            </a:r>
            <a:r>
              <a:rPr lang="en-GB" sz="2200" dirty="0">
                <a:solidFill>
                  <a:prstClr val="black"/>
                </a:solidFill>
              </a:rPr>
              <a:t> (Endnote)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200" u="sng" dirty="0">
                <a:hlinkClick r:id="rId4"/>
              </a:rPr>
              <a:t>https://www.youtube.com/watch?v=mldro9MV0bo#action=share</a:t>
            </a:r>
            <a:r>
              <a:rPr lang="en-GB" sz="2200" u="sng" dirty="0"/>
              <a:t> (4 min video)</a:t>
            </a:r>
          </a:p>
          <a:p>
            <a:pPr marL="0" indent="0">
              <a:lnSpc>
                <a:spcPct val="80000"/>
              </a:lnSpc>
              <a:buNone/>
            </a:pPr>
            <a:endParaRPr lang="en-GB" sz="2200" u="sng" dirty="0"/>
          </a:p>
          <a:p>
            <a:pPr marL="0" indent="0">
              <a:lnSpc>
                <a:spcPct val="80000"/>
              </a:lnSpc>
              <a:buNone/>
            </a:pPr>
            <a:r>
              <a:rPr lang="en-GB" sz="2200" dirty="0">
                <a:hlinkClick r:id="rId5"/>
              </a:rPr>
              <a:t>http://www.docs.is.ed.ac.uk/skills/documents/3814/3814.pdf</a:t>
            </a:r>
            <a:r>
              <a:rPr lang="en-GB" sz="2200" dirty="0"/>
              <a:t> (Endnote Online)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2200" dirty="0">
                <a:hlinkClick r:id="rId6"/>
              </a:rPr>
              <a:t>https://media.ed.ac.uk/media/Using+EndNote+Online+to+Manage+your+References/1_5syfceq6</a:t>
            </a:r>
            <a:r>
              <a:rPr lang="en-GB" sz="2200" dirty="0"/>
              <a:t> (Video) </a:t>
            </a:r>
          </a:p>
          <a:p>
            <a:pPr marL="0" indent="0">
              <a:lnSpc>
                <a:spcPct val="80000"/>
              </a:lnSpc>
              <a:buNone/>
            </a:pPr>
            <a:endParaRPr lang="en-GB" sz="1950" dirty="0"/>
          </a:p>
          <a:p>
            <a:pPr marL="0" indent="0">
              <a:lnSpc>
                <a:spcPct val="80000"/>
              </a:lnSpc>
              <a:buNone/>
            </a:pPr>
            <a:r>
              <a:rPr lang="en-GB" sz="1950" dirty="0"/>
              <a:t>	   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GB" sz="3150" dirty="0"/>
              <a:t>	</a:t>
            </a:r>
          </a:p>
          <a:p>
            <a:pPr>
              <a:lnSpc>
                <a:spcPct val="80000"/>
              </a:lnSpc>
            </a:pPr>
            <a:r>
              <a:rPr lang="en-GB" sz="3825" dirty="0"/>
              <a:t>Other good options include </a:t>
            </a:r>
            <a:r>
              <a:rPr lang="en-GB" sz="3825" dirty="0" err="1"/>
              <a:t>Mendeley</a:t>
            </a:r>
            <a:r>
              <a:rPr lang="en-GB" sz="3825" dirty="0"/>
              <a:t> </a:t>
            </a:r>
            <a:r>
              <a:rPr lang="en-GB" sz="1950" u="sng" dirty="0">
                <a:solidFill>
                  <a:srgbClr val="1F497D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https://community.mendeley.com/guides/videos</a:t>
            </a:r>
            <a:endParaRPr lang="en-GB" sz="1950" u="sng" dirty="0"/>
          </a:p>
          <a:p>
            <a:pPr>
              <a:lnSpc>
                <a:spcPct val="80000"/>
              </a:lnSpc>
            </a:pPr>
            <a:endParaRPr lang="en-GB" sz="15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9AC533-DCD0-4675-9C9D-E09D573FA79D}" type="slidenum">
              <a:rPr lang="en-GB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78612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1CEAE-E5C5-4AB4-A365-7C1BC8C8B181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5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6"/>
            <a:ext cx="805815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Developing your skills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45407"/>
            <a:ext cx="8229600" cy="43735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Institute for Academic Development</a:t>
            </a:r>
          </a:p>
          <a:p>
            <a:pPr marL="0" indent="0">
              <a:buNone/>
            </a:pPr>
            <a:r>
              <a:rPr lang="en-GB" sz="2400" dirty="0"/>
              <a:t>Workshop, resources and advice for taught and research postgraduates.</a:t>
            </a:r>
            <a:r>
              <a:rPr lang="en-GB" sz="2400" b="1" dirty="0"/>
              <a:t> </a:t>
            </a:r>
          </a:p>
          <a:p>
            <a:pPr marL="0" indent="0">
              <a:buNone/>
            </a:pPr>
            <a:r>
              <a:rPr lang="en-GB" sz="2400" b="1" dirty="0">
                <a:hlinkClick r:id="rId3"/>
              </a:rPr>
              <a:t>http://www.ed.ac.uk/iad</a:t>
            </a: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400" b="1" dirty="0"/>
              <a:t>Lynda.com </a:t>
            </a:r>
          </a:p>
          <a:p>
            <a:pPr marL="0" indent="0">
              <a:buNone/>
            </a:pPr>
            <a:r>
              <a:rPr lang="en-GB" sz="2400" dirty="0"/>
              <a:t>Online courses covering technology, business and creative skills, and include an extensive section focussing on education and e-learning. </a:t>
            </a:r>
            <a:br>
              <a:rPr lang="en-GB" sz="2400" dirty="0"/>
            </a:br>
            <a:r>
              <a:rPr lang="en-GB" sz="2400" b="1" dirty="0">
                <a:hlinkClick r:id="rId4"/>
              </a:rPr>
              <a:t>https://www.lynda.com/</a:t>
            </a: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12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28659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+mn-lt"/>
              </a:rPr>
              <a:t>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4741"/>
            <a:ext cx="4038600" cy="4373563"/>
          </a:xfrm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200" b="1" dirty="0" smtClean="0"/>
              <a:t>Academic Support Librarians</a:t>
            </a:r>
          </a:p>
          <a:p>
            <a:pPr marL="0" indent="0">
              <a:buNone/>
            </a:pPr>
            <a:r>
              <a:rPr lang="en-GB" sz="2200" b="1" dirty="0" smtClean="0">
                <a:hlinkClick r:id="rId3"/>
              </a:rPr>
              <a:t>www.ed.ac.uk/is/asl</a:t>
            </a:r>
            <a:endParaRPr lang="en-GB" sz="2200" b="1" dirty="0" smtClean="0"/>
          </a:p>
          <a:p>
            <a:pPr marL="0" indent="0">
              <a:buNone/>
            </a:pPr>
            <a:endParaRPr lang="en-GB" sz="1100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1400" dirty="0"/>
          </a:p>
          <a:p>
            <a:pPr>
              <a:buFont typeface="Wingdings" panose="05000000000000000000" pitchFamily="2" charset="2"/>
              <a:buChar char="§"/>
            </a:pPr>
            <a:endParaRPr lang="en-GB" sz="1400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45407"/>
            <a:ext cx="4042792" cy="4373563"/>
          </a:xfrm>
          <a:ln>
            <a:solidFill>
              <a:srgbClr val="131D49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sz="2200" b="1" dirty="0" smtClean="0"/>
              <a:t>Library Help Desks</a:t>
            </a:r>
          </a:p>
          <a:p>
            <a:pPr marL="0" indent="0">
              <a:buNone/>
            </a:pPr>
            <a:endParaRPr lang="en-GB" sz="2200" b="1" dirty="0" smtClean="0"/>
          </a:p>
          <a:p>
            <a:pPr marL="0" indent="0">
              <a:buNone/>
            </a:pPr>
            <a:r>
              <a:rPr lang="en-GB" sz="2200" b="1" dirty="0" smtClean="0"/>
              <a:t>IS Helpline</a:t>
            </a:r>
          </a:p>
          <a:p>
            <a:pPr marL="0" indent="0">
              <a:buNone/>
            </a:pPr>
            <a:r>
              <a:rPr lang="en-GB" sz="2200" b="1" dirty="0">
                <a:hlinkClick r:id="rId4"/>
              </a:rPr>
              <a:t>IS-Helpline@ed.ac.uk</a:t>
            </a:r>
            <a:endParaRPr lang="en-GB" sz="2200" b="1" dirty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b="1" dirty="0" smtClean="0"/>
              <a:t>Library web pages</a:t>
            </a:r>
          </a:p>
          <a:p>
            <a:pPr marL="0" indent="0">
              <a:buNone/>
            </a:pPr>
            <a:r>
              <a:rPr lang="en-GB" sz="2200" b="1" dirty="0">
                <a:hlinkClick r:id="rId5"/>
              </a:rPr>
              <a:t>www.ed.ac.uk/is/library</a:t>
            </a:r>
            <a:endParaRPr lang="en-GB" sz="22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4011020"/>
            <a:ext cx="3136404" cy="196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90" y="559693"/>
            <a:ext cx="7301410" cy="502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920868"/>
            <a:ext cx="8568952" cy="460459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1400" dirty="0" err="1" smtClean="0"/>
              <a:t>Mewburn</a:t>
            </a:r>
            <a:r>
              <a:rPr lang="en-GB" sz="1400" dirty="0" smtClean="0"/>
              <a:t>, I., </a:t>
            </a:r>
            <a:r>
              <a:rPr lang="en-GB" sz="1400" i="1" dirty="0" smtClean="0"/>
              <a:t>Hacking the Literature Review</a:t>
            </a:r>
            <a:r>
              <a:rPr lang="en-GB" sz="1400" dirty="0" smtClean="0"/>
              <a:t>. RMIT University. </a:t>
            </a:r>
            <a:r>
              <a:rPr lang="en-GB" sz="1400" dirty="0"/>
              <a:t>Accessed online Sep2012 URL: https://docs.google.com/presentation/d/1r_sIg1SFMoIh3E26-dg3aSR5xRap91iDkaijNVdx4Ds/edit?pli=1#slide=id.p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4E87165A-FF51-4B0E-B210-CA496980CC39}" type="slidenum">
              <a:rPr lang="en-GB" smtClean="0"/>
              <a:pPr algn="r"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902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31540" y="548680"/>
            <a:ext cx="8460939" cy="55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23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3200" b="1" dirty="0"/>
              <a:t>Think about the information you need – why</a:t>
            </a:r>
            <a:r>
              <a:rPr lang="en-GB" sz="3200" b="1" dirty="0" smtClean="0"/>
              <a:t>?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2400" dirty="0" smtClean="0"/>
              <a:t>It does not have to be everything published on the topic. 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3200" b="1" dirty="0" smtClean="0"/>
              <a:t>What keywords </a:t>
            </a:r>
            <a:r>
              <a:rPr lang="en-GB" sz="3200" b="1" dirty="0"/>
              <a:t>will you use in your search?</a:t>
            </a:r>
            <a:r>
              <a:rPr lang="en-GB" sz="3200" dirty="0"/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dirty="0" smtClean="0"/>
              <a:t>Identify </a:t>
            </a:r>
            <a:r>
              <a:rPr lang="en-GB" sz="2400" dirty="0"/>
              <a:t>the concepts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dirty="0" smtClean="0"/>
              <a:t>Think </a:t>
            </a:r>
            <a:r>
              <a:rPr lang="en-GB" sz="2400" dirty="0"/>
              <a:t>of the relevant terms for each concept </a:t>
            </a:r>
          </a:p>
          <a:p>
            <a:pPr eaLnBrk="1" hangingPunct="1">
              <a:spcBef>
                <a:spcPct val="50000"/>
              </a:spcBef>
            </a:pPr>
            <a:r>
              <a:rPr lang="en-GB" sz="2400" dirty="0" smtClean="0"/>
              <a:t>Think </a:t>
            </a:r>
            <a:r>
              <a:rPr lang="en-GB" sz="2400" dirty="0"/>
              <a:t>of alternative words, US spelling,  acronyms, broader and narrower terms </a:t>
            </a:r>
            <a:endParaRPr lang="en-GB" sz="2400" dirty="0" smtClean="0"/>
          </a:p>
          <a:p>
            <a:pPr eaLnBrk="1" hangingPunct="1">
              <a:spcBef>
                <a:spcPct val="50000"/>
              </a:spcBef>
            </a:pPr>
            <a:r>
              <a:rPr lang="en-GB" sz="2400" dirty="0" smtClean="0"/>
              <a:t>Any limits/what you don’t need to read about</a:t>
            </a:r>
          </a:p>
          <a:p>
            <a:pPr eaLnBrk="1" hangingPunct="1">
              <a:spcBef>
                <a:spcPct val="50000"/>
              </a:spcBef>
            </a:pPr>
            <a:endParaRPr lang="en-GB" sz="2400" dirty="0" smtClean="0"/>
          </a:p>
          <a:p>
            <a:pPr eaLnBrk="1" hangingPunct="1">
              <a:spcBef>
                <a:spcPct val="50000"/>
              </a:spcBef>
            </a:pPr>
            <a:r>
              <a:rPr lang="en-GB" sz="2400" dirty="0" smtClean="0">
                <a:cs typeface="Arial" pitchFamily="34" charset="0"/>
              </a:rPr>
              <a:t>Record you ideas </a:t>
            </a:r>
            <a:endParaRPr lang="en-GB" sz="2400" dirty="0" smtClean="0"/>
          </a:p>
          <a:p>
            <a:pPr eaLnBrk="1" hangingPunct="1">
              <a:spcBef>
                <a:spcPct val="50000"/>
              </a:spcBef>
            </a:pPr>
            <a:endParaRPr lang="en-GB" sz="2000" dirty="0" smtClean="0"/>
          </a:p>
          <a:p>
            <a:pPr eaLnBrk="1" hangingPunct="1">
              <a:spcBef>
                <a:spcPct val="50000"/>
              </a:spcBef>
            </a:pPr>
            <a:endParaRPr lang="en-GB" sz="2000" dirty="0" smtClean="0"/>
          </a:p>
          <a:p>
            <a:pPr>
              <a:lnSpc>
                <a:spcPct val="90000"/>
              </a:lnSpc>
            </a:pPr>
            <a:endParaRPr lang="en-GB" sz="2000" dirty="0" smtClean="0"/>
          </a:p>
          <a:p>
            <a:pPr>
              <a:lnSpc>
                <a:spcPct val="80000"/>
              </a:lnSpc>
            </a:pPr>
            <a:endParaRPr lang="en-GB" sz="2000" dirty="0" smtClean="0">
              <a:sym typeface="Wingdings" pitchFamily="2" charset="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385790"/>
              </p:ext>
            </p:extLst>
          </p:nvPr>
        </p:nvGraphicFramePr>
        <p:xfrm>
          <a:off x="323850" y="4238107"/>
          <a:ext cx="8523624" cy="1854719"/>
        </p:xfrm>
        <a:graphic>
          <a:graphicData uri="http://schemas.openxmlformats.org/drawingml/2006/table">
            <a:tbl>
              <a:tblPr/>
              <a:tblGrid>
                <a:gridCol w="2303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4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7665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Which </a:t>
                      </a:r>
                      <a:r>
                        <a:rPr kumimoji="0" lang="en-GB" sz="10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antihypertensives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 are safest in treating </a:t>
                      </a:r>
                      <a:r>
                        <a:rPr kumimoji="0" lang="en-GB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hypertension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 during </a:t>
                      </a:r>
                      <a:r>
                        <a:rPr kumimoji="0" lang="en-GB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pregnancy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 or </a:t>
                      </a:r>
                      <a:r>
                        <a:rPr kumimoji="0" lang="en-GB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childbirth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?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ヒラギノ角ゴ Pro W3" charset="-128"/>
                          <a:cs typeface="Times New Roman" pitchFamily="18" charset="0"/>
                        </a:rPr>
                        <a:t> 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Major subjects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antihypertensives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hypertension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pregnancy or childbirth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1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Alternative spellings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related terms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synonyms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anti-hypertensive(s)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beta blockers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specific drug names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high blood pressure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toxemia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preeclampsia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PIH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Parturition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Birth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 W3" charset="-128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Labour/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ヒラギノ角ゴ Pro W3" charset="-128"/>
                          <a:cs typeface="Times New Roman" pitchFamily="18" charset="0"/>
                        </a:rPr>
                        <a:t>labor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ヒラギノ角ゴ Pro W3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6</a:t>
            </a:fld>
            <a:endParaRPr lang="en-GB" dirty="0"/>
          </a:p>
        </p:txBody>
      </p:sp>
      <p:sp>
        <p:nvSpPr>
          <p:cNvPr id="265244" name="Text Box 28"/>
          <p:cNvSpPr txBox="1">
            <a:spLocks noChangeArrowheads="1"/>
          </p:cNvSpPr>
          <p:nvPr/>
        </p:nvSpPr>
        <p:spPr bwMode="auto">
          <a:xfrm>
            <a:off x="323850" y="3776442"/>
            <a:ext cx="1502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>
                <a:latin typeface="+mn-lt"/>
                <a:cs typeface="Arial" pitchFamily="34" charset="0"/>
              </a:rPr>
              <a:t>Tables</a:t>
            </a:r>
          </a:p>
        </p:txBody>
      </p:sp>
      <p:pic>
        <p:nvPicPr>
          <p:cNvPr id="26524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95" y="1140482"/>
            <a:ext cx="4111188" cy="23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5246" name="Text Box 30"/>
          <p:cNvSpPr txBox="1">
            <a:spLocks noChangeArrowheads="1"/>
          </p:cNvSpPr>
          <p:nvPr/>
        </p:nvSpPr>
        <p:spPr bwMode="auto">
          <a:xfrm>
            <a:off x="323850" y="548680"/>
            <a:ext cx="3231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latin typeface="+mn-lt"/>
                <a:cs typeface="Arial" pitchFamily="34" charset="0"/>
              </a:rPr>
              <a:t>Mind maps - Inspiration</a:t>
            </a:r>
            <a:endParaRPr lang="en-GB" sz="2400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536" y="458670"/>
            <a:ext cx="8229600" cy="603067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3200" b="1" dirty="0" smtClean="0"/>
              <a:t>Some more ways to improve your search</a:t>
            </a:r>
            <a:r>
              <a:rPr lang="en-GB" sz="3200" dirty="0" smtClean="0"/>
              <a:t> 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GB" sz="2400" dirty="0" smtClean="0"/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b="1" dirty="0" smtClean="0"/>
              <a:t>Truncation</a:t>
            </a:r>
            <a:r>
              <a:rPr lang="en-GB" sz="2400" dirty="0" smtClean="0"/>
              <a:t>: allows you to search for variations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dirty="0" smtClean="0"/>
              <a:t>			</a:t>
            </a:r>
            <a:r>
              <a:rPr lang="en-GB" sz="2400" dirty="0" err="1" smtClean="0"/>
              <a:t>climat</a:t>
            </a:r>
            <a:r>
              <a:rPr lang="en-GB" sz="2400" dirty="0" smtClean="0"/>
              <a:t>*	= climate, climatic		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dirty="0" smtClean="0"/>
              <a:t>			optic</a:t>
            </a:r>
            <a:r>
              <a:rPr lang="en-GB" sz="2400" dirty="0"/>
              <a:t>* </a:t>
            </a:r>
            <a:r>
              <a:rPr lang="en-GB" sz="2400" dirty="0" smtClean="0"/>
              <a:t>for </a:t>
            </a:r>
            <a:r>
              <a:rPr lang="en-GB" sz="2400" dirty="0"/>
              <a:t> </a:t>
            </a:r>
            <a:r>
              <a:rPr lang="en-GB" sz="2400" i="1" dirty="0"/>
              <a:t>optic</a:t>
            </a:r>
            <a:r>
              <a:rPr lang="en-GB" sz="2400" dirty="0"/>
              <a:t>, </a:t>
            </a:r>
            <a:r>
              <a:rPr lang="en-GB" sz="2400" i="1" dirty="0" smtClean="0"/>
              <a:t>optics</a:t>
            </a:r>
            <a:r>
              <a:rPr lang="en-GB" sz="2400" dirty="0" smtClean="0"/>
              <a:t> </a:t>
            </a:r>
            <a:r>
              <a:rPr lang="en-GB" sz="2400" dirty="0"/>
              <a:t>or </a:t>
            </a:r>
            <a:r>
              <a:rPr lang="en-GB" sz="2400" dirty="0" smtClean="0"/>
              <a:t>optical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dirty="0" smtClean="0"/>
              <a:t>		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b="1" dirty="0" smtClean="0"/>
              <a:t>Phrase: </a:t>
            </a:r>
            <a:r>
              <a:rPr lang="en-GB" sz="2400" dirty="0" smtClean="0"/>
              <a:t>helps retrieve more relevant results</a:t>
            </a:r>
            <a:r>
              <a:rPr lang="en-GB" sz="2400" b="1" dirty="0" smtClean="0"/>
              <a:t> </a:t>
            </a:r>
          </a:p>
          <a:p>
            <a:pPr marL="0" indent="0">
              <a:buNone/>
            </a:pPr>
            <a:r>
              <a:rPr lang="en-GB" sz="2400" b="1" dirty="0" smtClean="0"/>
              <a:t>		</a:t>
            </a:r>
            <a:r>
              <a:rPr lang="en-GB" sz="2400" dirty="0" smtClean="0"/>
              <a:t>“soil organic matter”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dirty="0"/>
              <a:t>	</a:t>
            </a:r>
            <a:r>
              <a:rPr lang="en-GB" sz="2400" dirty="0" smtClean="0"/>
              <a:t>		“North Sea”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GB" sz="2400" dirty="0" smtClean="0"/>
              <a:t> </a:t>
            </a:r>
            <a:endParaRPr lang="en-GB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501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6525" y="410989"/>
            <a:ext cx="8595955" cy="6168361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3200" b="1" dirty="0" smtClean="0"/>
              <a:t>Search Strategy - combining your terms can help</a:t>
            </a:r>
            <a:r>
              <a:rPr lang="en-GB" sz="3200" dirty="0" smtClean="0"/>
              <a:t> 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2400" b="1" dirty="0" smtClean="0"/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2400" b="1" dirty="0" smtClean="0"/>
              <a:t>AND</a:t>
            </a:r>
            <a:r>
              <a:rPr lang="en-GB" sz="2400" dirty="0" smtClean="0"/>
              <a:t>: to combine terms - will narrow your search 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2400" dirty="0" smtClean="0"/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2400" b="1" dirty="0" smtClean="0"/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2400" b="1" dirty="0" smtClean="0"/>
              <a:t>OR</a:t>
            </a:r>
            <a:r>
              <a:rPr lang="en-GB" sz="2400" dirty="0" smtClean="0"/>
              <a:t>: between alternative words - will broaden your search 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2400" dirty="0" smtClean="0"/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2400" b="1" dirty="0" smtClean="0"/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2400" b="1" dirty="0" smtClean="0"/>
              <a:t>NOT</a:t>
            </a:r>
            <a:r>
              <a:rPr lang="en-GB" sz="2400" dirty="0" smtClean="0"/>
              <a:t>: to exclude unwanted items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8</a:t>
            </a:fld>
            <a:endParaRPr lang="en-GB"/>
          </a:p>
        </p:txBody>
      </p:sp>
      <p:pic>
        <p:nvPicPr>
          <p:cNvPr id="34820" name="Picture 3" descr="venn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8" y="1918290"/>
            <a:ext cx="1489721" cy="10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venn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4" y="3519010"/>
            <a:ext cx="1417076" cy="9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venn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3" y="4992270"/>
            <a:ext cx="1555450" cy="108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9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458670"/>
            <a:ext cx="8640960" cy="5897681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2400" b="1" dirty="0" smtClean="0"/>
              <a:t>Question</a:t>
            </a:r>
            <a:r>
              <a:rPr lang="en-GB" sz="2400" dirty="0" smtClean="0"/>
              <a:t>: What </a:t>
            </a:r>
            <a:r>
              <a:rPr lang="en-GB" sz="2400" dirty="0"/>
              <a:t>are the effects of agricultural </a:t>
            </a:r>
            <a:r>
              <a:rPr lang="en-GB" sz="2400" dirty="0" smtClean="0"/>
              <a:t>management on </a:t>
            </a:r>
            <a:r>
              <a:rPr lang="en-GB" sz="2400" dirty="0"/>
              <a:t>soil </a:t>
            </a:r>
            <a:r>
              <a:rPr lang="en-GB" sz="2400" dirty="0" smtClean="0"/>
              <a:t>organic carbon </a:t>
            </a:r>
            <a:r>
              <a:rPr lang="en-GB" sz="2400" dirty="0"/>
              <a:t>(SOC) stocks?</a:t>
            </a:r>
            <a:endParaRPr lang="en-GB" sz="2400" dirty="0" smtClean="0"/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2400" b="1" dirty="0"/>
              <a:t>Keywords: </a:t>
            </a:r>
            <a:r>
              <a:rPr lang="en-GB" sz="2400" dirty="0"/>
              <a:t>Soil organic carbon, Agricultural practices, Long-term, Tillage, Fertilization, Crop rotation, Cover crop</a:t>
            </a:r>
            <a:r>
              <a:rPr lang="en-GB" sz="2400" dirty="0" smtClean="0"/>
              <a:t>, Sequestration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2400" b="1" dirty="0" smtClean="0"/>
              <a:t>Search: </a:t>
            </a:r>
          </a:p>
          <a:p>
            <a:pPr marL="0" indent="0">
              <a:buNone/>
            </a:pPr>
            <a:r>
              <a:rPr lang="en-GB" sz="2400" dirty="0"/>
              <a:t>Soil* </a:t>
            </a:r>
          </a:p>
          <a:p>
            <a:pPr marL="0" indent="0">
              <a:buNone/>
            </a:pPr>
            <a:r>
              <a:rPr lang="en-GB" sz="2400" dirty="0"/>
              <a:t>AND</a:t>
            </a:r>
          </a:p>
          <a:p>
            <a:pPr marL="0" indent="0">
              <a:buNone/>
            </a:pPr>
            <a:r>
              <a:rPr lang="en-GB" sz="2400" dirty="0"/>
              <a:t>(arable OR </a:t>
            </a:r>
            <a:r>
              <a:rPr lang="en-GB" sz="2400" dirty="0" err="1"/>
              <a:t>agricult</a:t>
            </a:r>
            <a:r>
              <a:rPr lang="en-GB" sz="2400" dirty="0"/>
              <a:t>*OR </a:t>
            </a:r>
            <a:r>
              <a:rPr lang="en-GB" sz="2400" dirty="0" err="1"/>
              <a:t>cultivat</a:t>
            </a:r>
            <a:r>
              <a:rPr lang="en-GB" sz="2400" dirty="0"/>
              <a:t>*OR …</a:t>
            </a:r>
          </a:p>
          <a:p>
            <a:pPr marL="0" indent="0">
              <a:buNone/>
            </a:pPr>
            <a:r>
              <a:rPr lang="en-GB" sz="2400" dirty="0"/>
              <a:t>AND</a:t>
            </a:r>
          </a:p>
          <a:p>
            <a:pPr marL="0" indent="0">
              <a:buNone/>
            </a:pPr>
            <a:r>
              <a:rPr lang="en-GB" sz="2400" dirty="0"/>
              <a:t>(“soil organic </a:t>
            </a:r>
            <a:r>
              <a:rPr lang="en-GB" sz="2400" dirty="0" err="1"/>
              <a:t>carbon”OR</a:t>
            </a:r>
            <a:r>
              <a:rPr lang="en-GB" sz="2400" dirty="0"/>
              <a:t> carbon </a:t>
            </a:r>
            <a:r>
              <a:rPr lang="en-GB" sz="2400" dirty="0" err="1"/>
              <a:t>sequestrat</a:t>
            </a:r>
            <a:r>
              <a:rPr lang="en-GB" sz="2400" dirty="0"/>
              <a:t>* OR …</a:t>
            </a:r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endParaRPr lang="en-GB" sz="2400" dirty="0"/>
          </a:p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GB" sz="2400" dirty="0" smtClean="0"/>
              <a:t>These techniques help but at the start, keep it simple. </a:t>
            </a:r>
            <a:endParaRPr lang="en-GB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C9AC533-DCD0-4675-9C9D-E09D573FA79D}" type="slidenum">
              <a:rPr lang="en-GB" smtClean="0"/>
              <a:pPr algn="r"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180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Office Theme">
  <a:themeElements>
    <a:clrScheme name="11_Office Theme 1">
      <a:dk1>
        <a:srgbClr val="142148"/>
      </a:dk1>
      <a:lt1>
        <a:srgbClr val="FFFFFF"/>
      </a:lt1>
      <a:dk2>
        <a:srgbClr val="A1B0BE"/>
      </a:dk2>
      <a:lt2>
        <a:srgbClr val="BCC5CE"/>
      </a:lt2>
      <a:accent1>
        <a:srgbClr val="4F81BD"/>
      </a:accent1>
      <a:accent2>
        <a:srgbClr val="C50A2D"/>
      </a:accent2>
      <a:accent3>
        <a:srgbClr val="FFFFFF"/>
      </a:accent3>
      <a:accent4>
        <a:srgbClr val="0F1B3C"/>
      </a:accent4>
      <a:accent5>
        <a:srgbClr val="B2C1DB"/>
      </a:accent5>
      <a:accent6>
        <a:srgbClr val="B20828"/>
      </a:accent6>
      <a:hlink>
        <a:srgbClr val="0000FF"/>
      </a:hlink>
      <a:folHlink>
        <a:srgbClr val="800080"/>
      </a:folHlink>
    </a:clrScheme>
    <a:fontScheme name="11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11_Office Theme 1">
        <a:dk1>
          <a:srgbClr val="142148"/>
        </a:dk1>
        <a:lt1>
          <a:srgbClr val="FFFFFF"/>
        </a:lt1>
        <a:dk2>
          <a:srgbClr val="A1B0BE"/>
        </a:dk2>
        <a:lt2>
          <a:srgbClr val="BCC5CE"/>
        </a:lt2>
        <a:accent1>
          <a:srgbClr val="4F81BD"/>
        </a:accent1>
        <a:accent2>
          <a:srgbClr val="C50A2D"/>
        </a:accent2>
        <a:accent3>
          <a:srgbClr val="FFFFFF"/>
        </a:accent3>
        <a:accent4>
          <a:srgbClr val="0F1B3C"/>
        </a:accent4>
        <a:accent5>
          <a:srgbClr val="B2C1DB"/>
        </a:accent5>
        <a:accent6>
          <a:srgbClr val="B2082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4_Office Theme 1">
      <a:dk1>
        <a:srgbClr val="142148"/>
      </a:dk1>
      <a:lt1>
        <a:srgbClr val="FFFFFF"/>
      </a:lt1>
      <a:dk2>
        <a:srgbClr val="A1B0BE"/>
      </a:dk2>
      <a:lt2>
        <a:srgbClr val="BCC5CE"/>
      </a:lt2>
      <a:accent1>
        <a:srgbClr val="4F81BD"/>
      </a:accent1>
      <a:accent2>
        <a:srgbClr val="C50A2D"/>
      </a:accent2>
      <a:accent3>
        <a:srgbClr val="FFFFFF"/>
      </a:accent3>
      <a:accent4>
        <a:srgbClr val="0F1B3C"/>
      </a:accent4>
      <a:accent5>
        <a:srgbClr val="B2C1DB"/>
      </a:accent5>
      <a:accent6>
        <a:srgbClr val="B20828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142148"/>
        </a:dk1>
        <a:lt1>
          <a:srgbClr val="FFFFFF"/>
        </a:lt1>
        <a:dk2>
          <a:srgbClr val="A1B0BE"/>
        </a:dk2>
        <a:lt2>
          <a:srgbClr val="BCC5CE"/>
        </a:lt2>
        <a:accent1>
          <a:srgbClr val="4F81BD"/>
        </a:accent1>
        <a:accent2>
          <a:srgbClr val="C50A2D"/>
        </a:accent2>
        <a:accent3>
          <a:srgbClr val="FFFFFF"/>
        </a:accent3>
        <a:accent4>
          <a:srgbClr val="0F1B3C"/>
        </a:accent4>
        <a:accent5>
          <a:srgbClr val="B2C1DB"/>
        </a:accent5>
        <a:accent6>
          <a:srgbClr val="B2082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Office Theme">
  <a:themeElements>
    <a:clrScheme name="11_Office Theme 1">
      <a:dk1>
        <a:srgbClr val="142148"/>
      </a:dk1>
      <a:lt1>
        <a:srgbClr val="FFFFFF"/>
      </a:lt1>
      <a:dk2>
        <a:srgbClr val="A1B0BE"/>
      </a:dk2>
      <a:lt2>
        <a:srgbClr val="BCC5CE"/>
      </a:lt2>
      <a:accent1>
        <a:srgbClr val="4F81BD"/>
      </a:accent1>
      <a:accent2>
        <a:srgbClr val="C50A2D"/>
      </a:accent2>
      <a:accent3>
        <a:srgbClr val="FFFFFF"/>
      </a:accent3>
      <a:accent4>
        <a:srgbClr val="0F1B3C"/>
      </a:accent4>
      <a:accent5>
        <a:srgbClr val="B2C1DB"/>
      </a:accent5>
      <a:accent6>
        <a:srgbClr val="B20828"/>
      </a:accent6>
      <a:hlink>
        <a:srgbClr val="0000FF"/>
      </a:hlink>
      <a:folHlink>
        <a:srgbClr val="800080"/>
      </a:folHlink>
    </a:clrScheme>
    <a:fontScheme name="11_Office Theme">
      <a:majorFont>
        <a:latin typeface="Calibri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11_Office Theme 1">
        <a:dk1>
          <a:srgbClr val="142148"/>
        </a:dk1>
        <a:lt1>
          <a:srgbClr val="FFFFFF"/>
        </a:lt1>
        <a:dk2>
          <a:srgbClr val="A1B0BE"/>
        </a:dk2>
        <a:lt2>
          <a:srgbClr val="BCC5CE"/>
        </a:lt2>
        <a:accent1>
          <a:srgbClr val="4F81BD"/>
        </a:accent1>
        <a:accent2>
          <a:srgbClr val="C50A2D"/>
        </a:accent2>
        <a:accent3>
          <a:srgbClr val="FFFFFF"/>
        </a:accent3>
        <a:accent4>
          <a:srgbClr val="0F1B3C"/>
        </a:accent4>
        <a:accent5>
          <a:srgbClr val="B2C1DB"/>
        </a:accent5>
        <a:accent6>
          <a:srgbClr val="B2082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STPresenta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3434</TotalTime>
  <Words>1561</Words>
  <Application>Microsoft Office PowerPoint</Application>
  <PresentationFormat>On-screen Show (4:3)</PresentationFormat>
  <Paragraphs>396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Unicode MS</vt:lpstr>
      <vt:lpstr>Calibri</vt:lpstr>
      <vt:lpstr>Calibri Light</vt:lpstr>
      <vt:lpstr>Comic Sans MS</vt:lpstr>
      <vt:lpstr>Times New Roman</vt:lpstr>
      <vt:lpstr>Wingdings</vt:lpstr>
      <vt:lpstr>ヒラギノ角ゴ Pro W3</vt:lpstr>
      <vt:lpstr>11_Office Theme</vt:lpstr>
      <vt:lpstr>4_Office Theme</vt:lpstr>
      <vt:lpstr>12_Office Theme</vt:lpstr>
      <vt:lpstr>Office Theme</vt:lpstr>
      <vt:lpstr>LASTPresentationMASTER</vt:lpstr>
      <vt:lpstr>PowerPoint Presentation</vt:lpstr>
      <vt:lpstr>Literature Searching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Sources of Information </vt:lpstr>
      <vt:lpstr>PowerPoint Presentation</vt:lpstr>
      <vt:lpstr>PowerPoint Presentation</vt:lpstr>
      <vt:lpstr>Exercise</vt:lpstr>
      <vt:lpstr>DiscoverEd http://discovered.ed.ac.uk/ </vt:lpstr>
      <vt:lpstr>PowerPoint Presentation</vt:lpstr>
      <vt:lpstr>Exercise</vt:lpstr>
      <vt:lpstr>PowerPoint Presentation</vt:lpstr>
      <vt:lpstr>Bibliographic databases</vt:lpstr>
      <vt:lpstr>PowerPoint Presentation</vt:lpstr>
      <vt:lpstr>PowerPoint Presentation</vt:lpstr>
      <vt:lpstr>PowerPoint Presentation</vt:lpstr>
      <vt:lpstr>PowerPoint Presentation</vt:lpstr>
      <vt:lpstr>Exercise</vt:lpstr>
      <vt:lpstr>Evaluate your results </vt:lpstr>
      <vt:lpstr>Exercise</vt:lpstr>
      <vt:lpstr>If it’s not available …  www.ed.ac.uk/is/library-resources-plus</vt:lpstr>
      <vt:lpstr>Managing your references</vt:lpstr>
      <vt:lpstr>Developing your skills </vt:lpstr>
      <vt:lpstr>Help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Angela.Nicholson@ed.ac.uk</dc:title>
  <dc:subject>Library, Literature Review,</dc:subject>
  <dc:creator>NICHOLSON Angela</dc:creator>
  <cp:lastModifiedBy>NICHOLSON Angela</cp:lastModifiedBy>
  <cp:revision>167</cp:revision>
  <cp:lastPrinted>2016-11-02T12:43:11Z</cp:lastPrinted>
  <dcterms:created xsi:type="dcterms:W3CDTF">2011-09-19T19:29:25Z</dcterms:created>
  <dcterms:modified xsi:type="dcterms:W3CDTF">2018-11-28T13:29:54Z</dcterms:modified>
</cp:coreProperties>
</file>