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796" r:id="rId5"/>
    <p:sldId id="797" r:id="rId6"/>
    <p:sldId id="798" r:id="rId7"/>
    <p:sldId id="799" r:id="rId8"/>
    <p:sldId id="745" r:id="rId9"/>
    <p:sldId id="301" r:id="rId10"/>
    <p:sldId id="302" r:id="rId11"/>
    <p:sldId id="802" r:id="rId12"/>
    <p:sldId id="805" r:id="rId13"/>
    <p:sldId id="806" r:id="rId14"/>
    <p:sldId id="807" r:id="rId15"/>
    <p:sldId id="808" r:id="rId16"/>
    <p:sldId id="850" r:id="rId17"/>
    <p:sldId id="847" r:id="rId18"/>
    <p:sldId id="852" r:id="rId19"/>
    <p:sldId id="810" r:id="rId20"/>
    <p:sldId id="811" r:id="rId21"/>
    <p:sldId id="812" r:id="rId22"/>
    <p:sldId id="813" r:id="rId23"/>
    <p:sldId id="815" r:id="rId24"/>
    <p:sldId id="816" r:id="rId25"/>
    <p:sldId id="817" r:id="rId26"/>
    <p:sldId id="818" r:id="rId27"/>
    <p:sldId id="819" r:id="rId28"/>
    <p:sldId id="853" r:id="rId29"/>
    <p:sldId id="822" r:id="rId30"/>
    <p:sldId id="823" r:id="rId31"/>
    <p:sldId id="825" r:id="rId32"/>
    <p:sldId id="842" r:id="rId33"/>
    <p:sldId id="826" r:id="rId34"/>
    <p:sldId id="827" r:id="rId35"/>
    <p:sldId id="828" r:id="rId36"/>
    <p:sldId id="829" r:id="rId37"/>
    <p:sldId id="830" r:id="rId38"/>
    <p:sldId id="854" r:id="rId39"/>
    <p:sldId id="832" r:id="rId40"/>
    <p:sldId id="833" r:id="rId41"/>
    <p:sldId id="834" r:id="rId42"/>
    <p:sldId id="836" r:id="rId43"/>
    <p:sldId id="851" r:id="rId44"/>
    <p:sldId id="835" r:id="rId45"/>
    <p:sldId id="837" r:id="rId46"/>
    <p:sldId id="85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1103A0-18C6-44D9-9909-FE2CC0720DB3}">
          <p14:sldIdLst>
            <p14:sldId id="796"/>
            <p14:sldId id="797"/>
            <p14:sldId id="798"/>
            <p14:sldId id="799"/>
            <p14:sldId id="745"/>
            <p14:sldId id="301"/>
            <p14:sldId id="302"/>
            <p14:sldId id="802"/>
            <p14:sldId id="805"/>
            <p14:sldId id="806"/>
            <p14:sldId id="807"/>
            <p14:sldId id="808"/>
            <p14:sldId id="850"/>
            <p14:sldId id="847"/>
            <p14:sldId id="852"/>
            <p14:sldId id="810"/>
            <p14:sldId id="811"/>
            <p14:sldId id="812"/>
            <p14:sldId id="813"/>
            <p14:sldId id="815"/>
            <p14:sldId id="816"/>
            <p14:sldId id="817"/>
            <p14:sldId id="818"/>
            <p14:sldId id="819"/>
            <p14:sldId id="853"/>
            <p14:sldId id="822"/>
            <p14:sldId id="823"/>
            <p14:sldId id="825"/>
            <p14:sldId id="842"/>
            <p14:sldId id="826"/>
            <p14:sldId id="827"/>
            <p14:sldId id="828"/>
            <p14:sldId id="829"/>
            <p14:sldId id="830"/>
            <p14:sldId id="854"/>
            <p14:sldId id="832"/>
            <p14:sldId id="833"/>
            <p14:sldId id="834"/>
            <p14:sldId id="836"/>
            <p14:sldId id="851"/>
            <p14:sldId id="835"/>
            <p14:sldId id="837"/>
            <p14:sldId id="8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00FF"/>
    <a:srgbClr val="D60093"/>
    <a:srgbClr val="FF33CC"/>
    <a:srgbClr val="FF3399"/>
    <a:srgbClr val="333333"/>
    <a:srgbClr val="FFFFFF"/>
    <a:srgbClr val="D50032"/>
    <a:srgbClr val="F5F5F5"/>
    <a:srgbClr val="004F71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06" autoAdjust="0"/>
  </p:normalViewPr>
  <p:slideViewPr>
    <p:cSldViewPr snapToGrid="0">
      <p:cViewPr varScale="1">
        <p:scale>
          <a:sx n="71" d="100"/>
          <a:sy n="71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7F67E-4FC8-4E19-9D19-C44A189225E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41091BB-D934-426A-9252-64B3A5B40076}">
      <dgm:prSet phldrT="[Text]"/>
      <dgm:spPr>
        <a:solidFill>
          <a:schemeClr val="bg2">
            <a:alpha val="65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pPr rtl="0"/>
          <a:r>
            <a:rPr lang="en-GB" dirty="0" err="1"/>
            <a:t>adolescen</a:t>
          </a:r>
          <a:r>
            <a:rPr lang="en-GB" dirty="0"/>
            <a:t>* OR teen* OR “young people” OR “young adult*”</a:t>
          </a:r>
          <a:endParaRPr lang="en-US" b="0" dirty="0"/>
        </a:p>
      </dgm:t>
    </dgm:pt>
    <dgm:pt modelId="{6E077333-E8FE-47E1-91D8-6CB190DBF7C6}" type="parTrans" cxnId="{14C5AEC0-3EC4-4E68-9E13-906AD06BFEBD}">
      <dgm:prSet/>
      <dgm:spPr/>
      <dgm:t>
        <a:bodyPr/>
        <a:lstStyle/>
        <a:p>
          <a:endParaRPr lang="en-US"/>
        </a:p>
      </dgm:t>
    </dgm:pt>
    <dgm:pt modelId="{1738B49B-603C-4B17-AFA9-A5F1E7BBF741}" type="sibTrans" cxnId="{14C5AEC0-3EC4-4E68-9E13-906AD06BFEBD}">
      <dgm:prSet/>
      <dgm:spPr/>
      <dgm:t>
        <a:bodyPr/>
        <a:lstStyle/>
        <a:p>
          <a:endParaRPr lang="en-US"/>
        </a:p>
      </dgm:t>
    </dgm:pt>
    <dgm:pt modelId="{06EAEDF6-5329-4450-948D-8549A6EC384A}">
      <dgm:prSet phldrT="[Text]"/>
      <dgm:spPr>
        <a:solidFill>
          <a:srgbClr val="C00000">
            <a:alpha val="40000"/>
          </a:srgbClr>
        </a:solidFill>
      </dgm:spPr>
      <dgm:t>
        <a:bodyPr/>
        <a:lstStyle/>
        <a:p>
          <a:r>
            <a:rPr lang="en-US" b="0" dirty="0"/>
            <a:t>“disruptive </a:t>
          </a:r>
          <a:r>
            <a:rPr lang="en-US" b="0" dirty="0" err="1"/>
            <a:t>behav</a:t>
          </a:r>
          <a:r>
            <a:rPr lang="en-US" b="0" dirty="0"/>
            <a:t>*” OR </a:t>
          </a:r>
          <a:r>
            <a:rPr lang="en-US" b="0" dirty="0" err="1"/>
            <a:t>agress</a:t>
          </a:r>
          <a:r>
            <a:rPr lang="en-US" b="0" dirty="0"/>
            <a:t>* OR </a:t>
          </a:r>
          <a:r>
            <a:rPr lang="en-US" b="0" dirty="0" err="1"/>
            <a:t>violen</a:t>
          </a:r>
          <a:r>
            <a:rPr lang="en-US" b="0" dirty="0"/>
            <a:t>*</a:t>
          </a:r>
        </a:p>
      </dgm:t>
    </dgm:pt>
    <dgm:pt modelId="{A88672AB-626D-4545-98E3-F28C94D4B4B6}" type="parTrans" cxnId="{97F07AE0-2597-4867-9770-8ECC9F220027}">
      <dgm:prSet/>
      <dgm:spPr/>
      <dgm:t>
        <a:bodyPr/>
        <a:lstStyle/>
        <a:p>
          <a:endParaRPr lang="en-US"/>
        </a:p>
      </dgm:t>
    </dgm:pt>
    <dgm:pt modelId="{72EA44FB-D7E0-4A9F-9C01-D4335C907D19}" type="sibTrans" cxnId="{97F07AE0-2597-4867-9770-8ECC9F220027}">
      <dgm:prSet/>
      <dgm:spPr/>
      <dgm:t>
        <a:bodyPr/>
        <a:lstStyle/>
        <a:p>
          <a:endParaRPr lang="en-US"/>
        </a:p>
      </dgm:t>
    </dgm:pt>
    <dgm:pt modelId="{3321257B-2BEC-4E1A-8806-F5C7830B6FD8}">
      <dgm:prSet phldrT="[Text]" custT="1"/>
      <dgm:spPr>
        <a:solidFill>
          <a:srgbClr val="CCFF99">
            <a:alpha val="49804"/>
          </a:srgbClr>
        </a:solidFill>
      </dgm:spPr>
      <dgm:t>
        <a:bodyPr/>
        <a:lstStyle/>
        <a:p>
          <a:pPr marL="0" indent="0" rtl="0"/>
          <a:r>
            <a:rPr lang="en-GB" sz="1200" dirty="0"/>
            <a:t>experience* OR attitude* OR </a:t>
          </a:r>
          <a:r>
            <a:rPr lang="en-GB" sz="1200" dirty="0" err="1"/>
            <a:t>satisf</a:t>
          </a:r>
          <a:r>
            <a:rPr lang="en-GB" sz="1200" dirty="0"/>
            <a:t>* OR </a:t>
          </a:r>
          <a:r>
            <a:rPr lang="en-GB" sz="1200" dirty="0" err="1"/>
            <a:t>dissatisf</a:t>
          </a:r>
          <a:r>
            <a:rPr lang="en-GB" sz="1200" dirty="0"/>
            <a:t>*</a:t>
          </a:r>
          <a:endParaRPr lang="en-US" sz="1200" dirty="0"/>
        </a:p>
      </dgm:t>
    </dgm:pt>
    <dgm:pt modelId="{6DCDFF43-94B4-487F-A7C9-27F48CFD2552}" type="parTrans" cxnId="{DBDA661A-6182-4BAA-885D-03F5440F77E5}">
      <dgm:prSet/>
      <dgm:spPr/>
      <dgm:t>
        <a:bodyPr/>
        <a:lstStyle/>
        <a:p>
          <a:endParaRPr lang="en-US"/>
        </a:p>
      </dgm:t>
    </dgm:pt>
    <dgm:pt modelId="{E71C50E7-CDFE-4FA2-B350-BDFA1767A430}" type="sibTrans" cxnId="{DBDA661A-6182-4BAA-885D-03F5440F77E5}">
      <dgm:prSet/>
      <dgm:spPr/>
      <dgm:t>
        <a:bodyPr/>
        <a:lstStyle/>
        <a:p>
          <a:endParaRPr lang="en-US"/>
        </a:p>
      </dgm:t>
    </dgm:pt>
    <dgm:pt modelId="{D6EB74E1-9D2C-4438-8AA9-569D3C425F5F}">
      <dgm:prSet phldrT="[Text]"/>
      <dgm:spPr>
        <a:solidFill>
          <a:schemeClr val="accent5">
            <a:lumMod val="90000"/>
            <a:alpha val="50000"/>
          </a:schemeClr>
        </a:solidFill>
      </dgm:spPr>
      <dgm:t>
        <a:bodyPr/>
        <a:lstStyle/>
        <a:p>
          <a:r>
            <a:rPr lang="en-GB" dirty="0"/>
            <a:t>mindful* OR </a:t>
          </a:r>
          <a:r>
            <a:rPr lang="en-GB" dirty="0" err="1"/>
            <a:t>meditat</a:t>
          </a:r>
          <a:r>
            <a:rPr lang="en-GB" dirty="0"/>
            <a:t>*</a:t>
          </a:r>
          <a:endParaRPr lang="en-US" b="1" dirty="0"/>
        </a:p>
      </dgm:t>
    </dgm:pt>
    <dgm:pt modelId="{F2DB557A-38DD-48B5-B05C-E9BE93B4499B}" type="parTrans" cxnId="{178CB8DE-F937-445B-B7F7-CAEFF290C64F}">
      <dgm:prSet/>
      <dgm:spPr/>
      <dgm:t>
        <a:bodyPr/>
        <a:lstStyle/>
        <a:p>
          <a:endParaRPr lang="en-US"/>
        </a:p>
      </dgm:t>
    </dgm:pt>
    <dgm:pt modelId="{D203D169-1E37-4AF3-9EC8-8A85A7809C11}" type="sibTrans" cxnId="{178CB8DE-F937-445B-B7F7-CAEFF290C64F}">
      <dgm:prSet/>
      <dgm:spPr/>
      <dgm:t>
        <a:bodyPr/>
        <a:lstStyle/>
        <a:p>
          <a:endParaRPr lang="en-US"/>
        </a:p>
      </dgm:t>
    </dgm:pt>
    <dgm:pt modelId="{08F57A71-86EC-43B3-97C3-F20CF62C5689}" type="pres">
      <dgm:prSet presAssocID="{A7C7F67E-4FC8-4E19-9D19-C44A189225E6}" presName="compositeShape" presStyleCnt="0">
        <dgm:presLayoutVars>
          <dgm:chMax val="7"/>
          <dgm:dir/>
          <dgm:resizeHandles val="exact"/>
        </dgm:presLayoutVars>
      </dgm:prSet>
      <dgm:spPr/>
    </dgm:pt>
    <dgm:pt modelId="{F65641A0-6593-426C-A563-D1A273E8B458}" type="pres">
      <dgm:prSet presAssocID="{041091BB-D934-426A-9252-64B3A5B40076}" presName="circ1" presStyleLbl="vennNode1" presStyleIdx="0" presStyleCnt="4" custScaleX="111761" custScaleY="106373" custLinFactNeighborX="-366" custLinFactNeighborY="6167"/>
      <dgm:spPr/>
    </dgm:pt>
    <dgm:pt modelId="{88DB3B2F-6A5E-4E37-8539-50A90D312F4A}" type="pres">
      <dgm:prSet presAssocID="{041091BB-D934-426A-9252-64B3A5B4007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CCE8726-F2E8-4C42-924B-033D3E9872D2}" type="pres">
      <dgm:prSet presAssocID="{06EAEDF6-5329-4450-948D-8549A6EC384A}" presName="circ2" presStyleLbl="vennNode1" presStyleIdx="1" presStyleCnt="4" custScaleX="91714" custScaleY="92163" custLinFactNeighborX="-8144" custLinFactNeighborY="1111"/>
      <dgm:spPr/>
    </dgm:pt>
    <dgm:pt modelId="{A40D685C-42B1-42BE-8DD3-ED7EE2211D1B}" type="pres">
      <dgm:prSet presAssocID="{06EAEDF6-5329-4450-948D-8549A6EC384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3D3B41A-4D19-4F11-9373-1414C39BA7FE}" type="pres">
      <dgm:prSet presAssocID="{D6EB74E1-9D2C-4438-8AA9-569D3C425F5F}" presName="circ3" presStyleLbl="vennNode1" presStyleIdx="2" presStyleCnt="4" custScaleX="88392" custScaleY="89993"/>
      <dgm:spPr/>
    </dgm:pt>
    <dgm:pt modelId="{DFCCAA62-E7D6-4A07-93AB-A3BD33139D20}" type="pres">
      <dgm:prSet presAssocID="{D6EB74E1-9D2C-4438-8AA9-569D3C425F5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7320907-5B51-4E59-9F4E-DD0E83B693C6}" type="pres">
      <dgm:prSet presAssocID="{3321257B-2BEC-4E1A-8806-F5C7830B6FD8}" presName="circ4" presStyleLbl="vennNode1" presStyleIdx="3" presStyleCnt="4" custScaleX="95661" custScaleY="90536" custLinFactNeighborX="676" custLinFactNeighborY="10191"/>
      <dgm:spPr/>
    </dgm:pt>
    <dgm:pt modelId="{A50CE938-76E3-4BB5-BD3A-64522A61D6E1}" type="pres">
      <dgm:prSet presAssocID="{3321257B-2BEC-4E1A-8806-F5C7830B6FD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1000C05-3476-4968-B30E-5C47527295F6}" type="presOf" srcId="{3321257B-2BEC-4E1A-8806-F5C7830B6FD8}" destId="{A50CE938-76E3-4BB5-BD3A-64522A61D6E1}" srcOrd="1" destOrd="0" presId="urn:microsoft.com/office/officeart/2005/8/layout/venn1"/>
    <dgm:cxn modelId="{02EAD90D-84C7-479A-81EF-531696AA9F67}" type="presOf" srcId="{3321257B-2BEC-4E1A-8806-F5C7830B6FD8}" destId="{07320907-5B51-4E59-9F4E-DD0E83B693C6}" srcOrd="0" destOrd="0" presId="urn:microsoft.com/office/officeart/2005/8/layout/venn1"/>
    <dgm:cxn modelId="{29E17117-8E60-43E1-92FE-37627BD0319E}" type="presOf" srcId="{06EAEDF6-5329-4450-948D-8549A6EC384A}" destId="{A40D685C-42B1-42BE-8DD3-ED7EE2211D1B}" srcOrd="1" destOrd="0" presId="urn:microsoft.com/office/officeart/2005/8/layout/venn1"/>
    <dgm:cxn modelId="{DBDA661A-6182-4BAA-885D-03F5440F77E5}" srcId="{A7C7F67E-4FC8-4E19-9D19-C44A189225E6}" destId="{3321257B-2BEC-4E1A-8806-F5C7830B6FD8}" srcOrd="3" destOrd="0" parTransId="{6DCDFF43-94B4-487F-A7C9-27F48CFD2552}" sibTransId="{E71C50E7-CDFE-4FA2-B350-BDFA1767A430}"/>
    <dgm:cxn modelId="{A4479A80-A7F0-41CB-8EEF-164C063D01BB}" type="presOf" srcId="{06EAEDF6-5329-4450-948D-8549A6EC384A}" destId="{ECCE8726-F2E8-4C42-924B-033D3E9872D2}" srcOrd="0" destOrd="0" presId="urn:microsoft.com/office/officeart/2005/8/layout/venn1"/>
    <dgm:cxn modelId="{51985D81-9C38-43EE-AFA3-FC3449FAF83E}" type="presOf" srcId="{041091BB-D934-426A-9252-64B3A5B40076}" destId="{F65641A0-6593-426C-A563-D1A273E8B458}" srcOrd="0" destOrd="0" presId="urn:microsoft.com/office/officeart/2005/8/layout/venn1"/>
    <dgm:cxn modelId="{78F203A0-0C5B-4EFE-80C0-85534DA5739A}" type="presOf" srcId="{D6EB74E1-9D2C-4438-8AA9-569D3C425F5F}" destId="{DFCCAA62-E7D6-4A07-93AB-A3BD33139D20}" srcOrd="1" destOrd="0" presId="urn:microsoft.com/office/officeart/2005/8/layout/venn1"/>
    <dgm:cxn modelId="{164506B9-936C-4967-A20D-905F89362F6B}" type="presOf" srcId="{D6EB74E1-9D2C-4438-8AA9-569D3C425F5F}" destId="{63D3B41A-4D19-4F11-9373-1414C39BA7FE}" srcOrd="0" destOrd="0" presId="urn:microsoft.com/office/officeart/2005/8/layout/venn1"/>
    <dgm:cxn modelId="{14C5AEC0-3EC4-4E68-9E13-906AD06BFEBD}" srcId="{A7C7F67E-4FC8-4E19-9D19-C44A189225E6}" destId="{041091BB-D934-426A-9252-64B3A5B40076}" srcOrd="0" destOrd="0" parTransId="{6E077333-E8FE-47E1-91D8-6CB190DBF7C6}" sibTransId="{1738B49B-603C-4B17-AFA9-A5F1E7BBF741}"/>
    <dgm:cxn modelId="{F409A4CE-6A55-43D9-8BC8-5CDAFCE823A2}" type="presOf" srcId="{A7C7F67E-4FC8-4E19-9D19-C44A189225E6}" destId="{08F57A71-86EC-43B3-97C3-F20CF62C5689}" srcOrd="0" destOrd="0" presId="urn:microsoft.com/office/officeart/2005/8/layout/venn1"/>
    <dgm:cxn modelId="{C74A94D5-4F32-4719-975E-9D548E11FB9A}" type="presOf" srcId="{041091BB-D934-426A-9252-64B3A5B40076}" destId="{88DB3B2F-6A5E-4E37-8539-50A90D312F4A}" srcOrd="1" destOrd="0" presId="urn:microsoft.com/office/officeart/2005/8/layout/venn1"/>
    <dgm:cxn modelId="{178CB8DE-F937-445B-B7F7-CAEFF290C64F}" srcId="{A7C7F67E-4FC8-4E19-9D19-C44A189225E6}" destId="{D6EB74E1-9D2C-4438-8AA9-569D3C425F5F}" srcOrd="2" destOrd="0" parTransId="{F2DB557A-38DD-48B5-B05C-E9BE93B4499B}" sibTransId="{D203D169-1E37-4AF3-9EC8-8A85A7809C11}"/>
    <dgm:cxn modelId="{97F07AE0-2597-4867-9770-8ECC9F220027}" srcId="{A7C7F67E-4FC8-4E19-9D19-C44A189225E6}" destId="{06EAEDF6-5329-4450-948D-8549A6EC384A}" srcOrd="1" destOrd="0" parTransId="{A88672AB-626D-4545-98E3-F28C94D4B4B6}" sibTransId="{72EA44FB-D7E0-4A9F-9C01-D4335C907D19}"/>
    <dgm:cxn modelId="{9BB9FD31-4E2E-489E-B120-90385F862B9E}" type="presParOf" srcId="{08F57A71-86EC-43B3-97C3-F20CF62C5689}" destId="{F65641A0-6593-426C-A563-D1A273E8B458}" srcOrd="0" destOrd="0" presId="urn:microsoft.com/office/officeart/2005/8/layout/venn1"/>
    <dgm:cxn modelId="{50FEB1EC-CE4D-4A92-8B9F-11F4E2B17AB0}" type="presParOf" srcId="{08F57A71-86EC-43B3-97C3-F20CF62C5689}" destId="{88DB3B2F-6A5E-4E37-8539-50A90D312F4A}" srcOrd="1" destOrd="0" presId="urn:microsoft.com/office/officeart/2005/8/layout/venn1"/>
    <dgm:cxn modelId="{953D2918-2DB3-4EA4-ADE5-6AB66AA77ECA}" type="presParOf" srcId="{08F57A71-86EC-43B3-97C3-F20CF62C5689}" destId="{ECCE8726-F2E8-4C42-924B-033D3E9872D2}" srcOrd="2" destOrd="0" presId="urn:microsoft.com/office/officeart/2005/8/layout/venn1"/>
    <dgm:cxn modelId="{31F86830-AB4E-4C6B-B012-39C8E73031C9}" type="presParOf" srcId="{08F57A71-86EC-43B3-97C3-F20CF62C5689}" destId="{A40D685C-42B1-42BE-8DD3-ED7EE2211D1B}" srcOrd="3" destOrd="0" presId="urn:microsoft.com/office/officeart/2005/8/layout/venn1"/>
    <dgm:cxn modelId="{FC438B93-4AAB-44FE-A6D5-7D33208D7D1E}" type="presParOf" srcId="{08F57A71-86EC-43B3-97C3-F20CF62C5689}" destId="{63D3B41A-4D19-4F11-9373-1414C39BA7FE}" srcOrd="4" destOrd="0" presId="urn:microsoft.com/office/officeart/2005/8/layout/venn1"/>
    <dgm:cxn modelId="{C817D8A0-8FC4-4870-A850-C620C4458557}" type="presParOf" srcId="{08F57A71-86EC-43B3-97C3-F20CF62C5689}" destId="{DFCCAA62-E7D6-4A07-93AB-A3BD33139D20}" srcOrd="5" destOrd="0" presId="urn:microsoft.com/office/officeart/2005/8/layout/venn1"/>
    <dgm:cxn modelId="{491C5923-73DC-4CB6-97E2-D6FD8E38CAC1}" type="presParOf" srcId="{08F57A71-86EC-43B3-97C3-F20CF62C5689}" destId="{07320907-5B51-4E59-9F4E-DD0E83B693C6}" srcOrd="6" destOrd="0" presId="urn:microsoft.com/office/officeart/2005/8/layout/venn1"/>
    <dgm:cxn modelId="{223B26A0-EDBB-4B92-AFB0-45A5E073EC27}" type="presParOf" srcId="{08F57A71-86EC-43B3-97C3-F20CF62C5689}" destId="{A50CE938-76E3-4BB5-BD3A-64522A61D6E1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C7F67E-4FC8-4E19-9D19-C44A189225E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6EAEDF6-5329-4450-948D-8549A6EC384A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pPr marL="273050" indent="0"/>
          <a:r>
            <a:rPr lang="en-US" sz="1200" b="0" dirty="0"/>
            <a:t>“disruptive </a:t>
          </a:r>
          <a:r>
            <a:rPr lang="en-US" sz="1200" b="0" dirty="0" err="1"/>
            <a:t>behav</a:t>
          </a:r>
          <a:r>
            <a:rPr lang="en-US" sz="1200" b="0" dirty="0"/>
            <a:t>*” OR </a:t>
          </a:r>
          <a:r>
            <a:rPr lang="en-US" sz="1200" b="0" dirty="0" err="1"/>
            <a:t>agress</a:t>
          </a:r>
          <a:r>
            <a:rPr lang="en-US" sz="1200" b="0" dirty="0"/>
            <a:t>* OR </a:t>
          </a:r>
          <a:r>
            <a:rPr lang="en-US" sz="1200" b="0" dirty="0" err="1"/>
            <a:t>violen</a:t>
          </a:r>
          <a:r>
            <a:rPr lang="en-US" sz="1200" b="0" dirty="0"/>
            <a:t>*</a:t>
          </a:r>
        </a:p>
      </dgm:t>
    </dgm:pt>
    <dgm:pt modelId="{A88672AB-626D-4545-98E3-F28C94D4B4B6}" type="parTrans" cxnId="{97F07AE0-2597-4867-9770-8ECC9F220027}">
      <dgm:prSet/>
      <dgm:spPr/>
      <dgm:t>
        <a:bodyPr/>
        <a:lstStyle/>
        <a:p>
          <a:endParaRPr lang="en-US"/>
        </a:p>
      </dgm:t>
    </dgm:pt>
    <dgm:pt modelId="{72EA44FB-D7E0-4A9F-9C01-D4335C907D19}" type="sibTrans" cxnId="{97F07AE0-2597-4867-9770-8ECC9F220027}">
      <dgm:prSet/>
      <dgm:spPr/>
      <dgm:t>
        <a:bodyPr/>
        <a:lstStyle/>
        <a:p>
          <a:endParaRPr lang="en-US"/>
        </a:p>
      </dgm:t>
    </dgm:pt>
    <dgm:pt modelId="{3321257B-2BEC-4E1A-8806-F5C7830B6FD8}">
      <dgm:prSet phldrT="[Text]" custT="1"/>
      <dgm:spPr>
        <a:solidFill>
          <a:srgbClr val="CCFF99">
            <a:alpha val="50000"/>
          </a:srgbClr>
        </a:solidFill>
      </dgm:spPr>
      <dgm:t>
        <a:bodyPr/>
        <a:lstStyle/>
        <a:p>
          <a:pPr marL="0" indent="0" rtl="0"/>
          <a:r>
            <a:rPr lang="en-GB" sz="1200" dirty="0"/>
            <a:t>experience* OR attitude* OR </a:t>
          </a:r>
          <a:r>
            <a:rPr lang="en-GB" sz="1200" dirty="0" err="1"/>
            <a:t>satisf</a:t>
          </a:r>
          <a:r>
            <a:rPr lang="en-GB" sz="1200" dirty="0"/>
            <a:t>* OR </a:t>
          </a:r>
          <a:r>
            <a:rPr lang="en-GB" sz="1200" dirty="0" err="1"/>
            <a:t>dissatisf</a:t>
          </a:r>
          <a:r>
            <a:rPr lang="en-GB" sz="1200" dirty="0"/>
            <a:t>*</a:t>
          </a:r>
          <a:endParaRPr lang="en-US" sz="1200" dirty="0"/>
        </a:p>
      </dgm:t>
    </dgm:pt>
    <dgm:pt modelId="{6DCDFF43-94B4-487F-A7C9-27F48CFD2552}" type="parTrans" cxnId="{DBDA661A-6182-4BAA-885D-03F5440F77E5}">
      <dgm:prSet/>
      <dgm:spPr/>
      <dgm:t>
        <a:bodyPr/>
        <a:lstStyle/>
        <a:p>
          <a:endParaRPr lang="en-US"/>
        </a:p>
      </dgm:t>
    </dgm:pt>
    <dgm:pt modelId="{E71C50E7-CDFE-4FA2-B350-BDFA1767A430}" type="sibTrans" cxnId="{DBDA661A-6182-4BAA-885D-03F5440F77E5}">
      <dgm:prSet/>
      <dgm:spPr/>
      <dgm:t>
        <a:bodyPr/>
        <a:lstStyle/>
        <a:p>
          <a:endParaRPr lang="en-US"/>
        </a:p>
      </dgm:t>
    </dgm:pt>
    <dgm:pt modelId="{D6EB74E1-9D2C-4438-8AA9-569D3C425F5F}">
      <dgm:prSet phldrT="[Text]" custT="1"/>
      <dgm:spPr>
        <a:solidFill>
          <a:schemeClr val="accent5">
            <a:lumMod val="90000"/>
            <a:alpha val="50000"/>
          </a:schemeClr>
        </a:solidFill>
      </dgm:spPr>
      <dgm:t>
        <a:bodyPr/>
        <a:lstStyle/>
        <a:p>
          <a:endParaRPr lang="en-GB" sz="1500" dirty="0"/>
        </a:p>
        <a:p>
          <a:pPr marL="0" indent="0"/>
          <a:endParaRPr lang="en-GB" sz="1500" dirty="0"/>
        </a:p>
        <a:p>
          <a:pPr marL="0" indent="0"/>
          <a:r>
            <a:rPr lang="en-GB" sz="1100" dirty="0"/>
            <a:t>mindful* OR </a:t>
          </a:r>
          <a:r>
            <a:rPr lang="en-GB" sz="1100" dirty="0" err="1"/>
            <a:t>meditat</a:t>
          </a:r>
          <a:r>
            <a:rPr lang="en-GB" sz="1100" dirty="0"/>
            <a:t>*</a:t>
          </a:r>
          <a:endParaRPr lang="en-US" sz="1100" b="1" dirty="0"/>
        </a:p>
      </dgm:t>
    </dgm:pt>
    <dgm:pt modelId="{F2DB557A-38DD-48B5-B05C-E9BE93B4499B}" type="parTrans" cxnId="{178CB8DE-F937-445B-B7F7-CAEFF290C64F}">
      <dgm:prSet/>
      <dgm:spPr/>
      <dgm:t>
        <a:bodyPr/>
        <a:lstStyle/>
        <a:p>
          <a:endParaRPr lang="en-US"/>
        </a:p>
      </dgm:t>
    </dgm:pt>
    <dgm:pt modelId="{D203D169-1E37-4AF3-9EC8-8A85A7809C11}" type="sibTrans" cxnId="{178CB8DE-F937-445B-B7F7-CAEFF290C64F}">
      <dgm:prSet/>
      <dgm:spPr/>
      <dgm:t>
        <a:bodyPr/>
        <a:lstStyle/>
        <a:p>
          <a:endParaRPr lang="en-US"/>
        </a:p>
      </dgm:t>
    </dgm:pt>
    <dgm:pt modelId="{08F57A71-86EC-43B3-97C3-F20CF62C5689}" type="pres">
      <dgm:prSet presAssocID="{A7C7F67E-4FC8-4E19-9D19-C44A189225E6}" presName="compositeShape" presStyleCnt="0">
        <dgm:presLayoutVars>
          <dgm:chMax val="7"/>
          <dgm:dir/>
          <dgm:resizeHandles val="exact"/>
        </dgm:presLayoutVars>
      </dgm:prSet>
      <dgm:spPr/>
    </dgm:pt>
    <dgm:pt modelId="{5365B146-EFFC-442D-96A5-66D8063A35A7}" type="pres">
      <dgm:prSet presAssocID="{06EAEDF6-5329-4450-948D-8549A6EC384A}" presName="circ1" presStyleLbl="vennNode1" presStyleIdx="0" presStyleCnt="3" custScaleX="90534" custScaleY="89429" custLinFactNeighborX="34549" custLinFactNeighborY="28928"/>
      <dgm:spPr/>
    </dgm:pt>
    <dgm:pt modelId="{2B6CBFE0-7FBA-4D92-B1A3-4DAC086FA8E7}" type="pres">
      <dgm:prSet presAssocID="{06EAEDF6-5329-4450-948D-8549A6EC384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EDB2814-A3B4-4099-9E06-152DAD850148}" type="pres">
      <dgm:prSet presAssocID="{D6EB74E1-9D2C-4438-8AA9-569D3C425F5F}" presName="circ2" presStyleLbl="vennNode1" presStyleIdx="1" presStyleCnt="3" custScaleX="87767" custScaleY="92018" custLinFactNeighborX="-37815" custLinFactNeighborY="13183"/>
      <dgm:spPr/>
    </dgm:pt>
    <dgm:pt modelId="{14C3D933-EF0C-45C8-8D60-5658C155F85B}" type="pres">
      <dgm:prSet presAssocID="{D6EB74E1-9D2C-4438-8AA9-569D3C425F5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DDCAB69-BBAA-4BC5-A9C6-38679BE24BFA}" type="pres">
      <dgm:prSet presAssocID="{3321257B-2BEC-4E1A-8806-F5C7830B6FD8}" presName="circ3" presStyleLbl="vennNode1" presStyleIdx="2" presStyleCnt="3" custScaleX="93244" custScaleY="91880" custLinFactNeighborX="-4618" custLinFactNeighborY="-37116"/>
      <dgm:spPr/>
    </dgm:pt>
    <dgm:pt modelId="{FA89152A-82A8-4CC8-AD97-54A2B0FE5F0E}" type="pres">
      <dgm:prSet presAssocID="{3321257B-2BEC-4E1A-8806-F5C7830B6FD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D539601-3CDB-4257-A32A-42DB65B0A9B1}" type="presOf" srcId="{D6EB74E1-9D2C-4438-8AA9-569D3C425F5F}" destId="{AEDB2814-A3B4-4099-9E06-152DAD850148}" srcOrd="0" destOrd="0" presId="urn:microsoft.com/office/officeart/2005/8/layout/venn1"/>
    <dgm:cxn modelId="{D8B5BB14-7097-4DC9-842D-9C89230F444C}" type="presOf" srcId="{3321257B-2BEC-4E1A-8806-F5C7830B6FD8}" destId="{FA89152A-82A8-4CC8-AD97-54A2B0FE5F0E}" srcOrd="1" destOrd="0" presId="urn:microsoft.com/office/officeart/2005/8/layout/venn1"/>
    <dgm:cxn modelId="{DBDA661A-6182-4BAA-885D-03F5440F77E5}" srcId="{A7C7F67E-4FC8-4E19-9D19-C44A189225E6}" destId="{3321257B-2BEC-4E1A-8806-F5C7830B6FD8}" srcOrd="2" destOrd="0" parTransId="{6DCDFF43-94B4-487F-A7C9-27F48CFD2552}" sibTransId="{E71C50E7-CDFE-4FA2-B350-BDFA1767A430}"/>
    <dgm:cxn modelId="{3475DE2A-A810-4656-8614-4BE5AD044364}" type="presOf" srcId="{3321257B-2BEC-4E1A-8806-F5C7830B6FD8}" destId="{8DDCAB69-BBAA-4BC5-A9C6-38679BE24BFA}" srcOrd="0" destOrd="0" presId="urn:microsoft.com/office/officeart/2005/8/layout/venn1"/>
    <dgm:cxn modelId="{D7E68245-0C9D-42E3-B4D5-6669C05A4A06}" type="presOf" srcId="{06EAEDF6-5329-4450-948D-8549A6EC384A}" destId="{2B6CBFE0-7FBA-4D92-B1A3-4DAC086FA8E7}" srcOrd="1" destOrd="0" presId="urn:microsoft.com/office/officeart/2005/8/layout/venn1"/>
    <dgm:cxn modelId="{1D2DEFBA-C439-4069-A7A3-9C9EC2E04B3B}" type="presOf" srcId="{06EAEDF6-5329-4450-948D-8549A6EC384A}" destId="{5365B146-EFFC-442D-96A5-66D8063A35A7}" srcOrd="0" destOrd="0" presId="urn:microsoft.com/office/officeart/2005/8/layout/venn1"/>
    <dgm:cxn modelId="{338EEAC3-CF30-4A80-91A0-69717F90C3AD}" type="presOf" srcId="{D6EB74E1-9D2C-4438-8AA9-569D3C425F5F}" destId="{14C3D933-EF0C-45C8-8D60-5658C155F85B}" srcOrd="1" destOrd="0" presId="urn:microsoft.com/office/officeart/2005/8/layout/venn1"/>
    <dgm:cxn modelId="{F409A4CE-6A55-43D9-8BC8-5CDAFCE823A2}" type="presOf" srcId="{A7C7F67E-4FC8-4E19-9D19-C44A189225E6}" destId="{08F57A71-86EC-43B3-97C3-F20CF62C5689}" srcOrd="0" destOrd="0" presId="urn:microsoft.com/office/officeart/2005/8/layout/venn1"/>
    <dgm:cxn modelId="{178CB8DE-F937-445B-B7F7-CAEFF290C64F}" srcId="{A7C7F67E-4FC8-4E19-9D19-C44A189225E6}" destId="{D6EB74E1-9D2C-4438-8AA9-569D3C425F5F}" srcOrd="1" destOrd="0" parTransId="{F2DB557A-38DD-48B5-B05C-E9BE93B4499B}" sibTransId="{D203D169-1E37-4AF3-9EC8-8A85A7809C11}"/>
    <dgm:cxn modelId="{97F07AE0-2597-4867-9770-8ECC9F220027}" srcId="{A7C7F67E-4FC8-4E19-9D19-C44A189225E6}" destId="{06EAEDF6-5329-4450-948D-8549A6EC384A}" srcOrd="0" destOrd="0" parTransId="{A88672AB-626D-4545-98E3-F28C94D4B4B6}" sibTransId="{72EA44FB-D7E0-4A9F-9C01-D4335C907D19}"/>
    <dgm:cxn modelId="{E9A3FD3A-CDC5-4E44-A86C-CD1B234D2072}" type="presParOf" srcId="{08F57A71-86EC-43B3-97C3-F20CF62C5689}" destId="{5365B146-EFFC-442D-96A5-66D8063A35A7}" srcOrd="0" destOrd="0" presId="urn:microsoft.com/office/officeart/2005/8/layout/venn1"/>
    <dgm:cxn modelId="{B7539667-ED98-4E34-866B-19DD0C02067A}" type="presParOf" srcId="{08F57A71-86EC-43B3-97C3-F20CF62C5689}" destId="{2B6CBFE0-7FBA-4D92-B1A3-4DAC086FA8E7}" srcOrd="1" destOrd="0" presId="urn:microsoft.com/office/officeart/2005/8/layout/venn1"/>
    <dgm:cxn modelId="{12748981-42D2-4E4C-8920-F13C26D9D482}" type="presParOf" srcId="{08F57A71-86EC-43B3-97C3-F20CF62C5689}" destId="{AEDB2814-A3B4-4099-9E06-152DAD850148}" srcOrd="2" destOrd="0" presId="urn:microsoft.com/office/officeart/2005/8/layout/venn1"/>
    <dgm:cxn modelId="{A47D8E80-581E-4477-A964-0BFBE3F573B4}" type="presParOf" srcId="{08F57A71-86EC-43B3-97C3-F20CF62C5689}" destId="{14C3D933-EF0C-45C8-8D60-5658C155F85B}" srcOrd="3" destOrd="0" presId="urn:microsoft.com/office/officeart/2005/8/layout/venn1"/>
    <dgm:cxn modelId="{90228D1A-1F98-4E6C-B594-FAB058904DFA}" type="presParOf" srcId="{08F57A71-86EC-43B3-97C3-F20CF62C5689}" destId="{8DDCAB69-BBAA-4BC5-A9C6-38679BE24BFA}" srcOrd="4" destOrd="0" presId="urn:microsoft.com/office/officeart/2005/8/layout/venn1"/>
    <dgm:cxn modelId="{779932F9-BE89-432C-85EA-1CBE6C04F2AB}" type="presParOf" srcId="{08F57A71-86EC-43B3-97C3-F20CF62C5689}" destId="{FA89152A-82A8-4CC8-AD97-54A2B0FE5F0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641A0-6593-426C-A563-D1A273E8B458}">
      <dsp:nvSpPr>
        <dsp:cNvPr id="0" name=""/>
        <dsp:cNvSpPr/>
      </dsp:nvSpPr>
      <dsp:spPr>
        <a:xfrm>
          <a:off x="1352576" y="185207"/>
          <a:ext cx="2300250" cy="2189355"/>
        </a:xfrm>
        <a:prstGeom prst="ellipse">
          <a:avLst/>
        </a:prstGeom>
        <a:solidFill>
          <a:schemeClr val="bg2">
            <a:alpha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adolescen</a:t>
          </a:r>
          <a:r>
            <a:rPr lang="en-GB" sz="1200" kern="1200" dirty="0"/>
            <a:t>* OR teen* OR “young people” OR “young adult*”</a:t>
          </a:r>
          <a:endParaRPr lang="en-US" sz="1200" b="0" kern="1200" dirty="0"/>
        </a:p>
      </dsp:txBody>
      <dsp:txXfrm>
        <a:off x="1617989" y="479928"/>
        <a:ext cx="1769423" cy="694699"/>
      </dsp:txXfrm>
    </dsp:sp>
    <dsp:sp modelId="{ECCE8726-F2E8-4C42-924B-033D3E9872D2}">
      <dsp:nvSpPr>
        <dsp:cNvPr id="0" name=""/>
        <dsp:cNvSpPr/>
      </dsp:nvSpPr>
      <dsp:spPr>
        <a:xfrm>
          <a:off x="2309145" y="1137731"/>
          <a:ext cx="1887645" cy="1896886"/>
        </a:xfrm>
        <a:prstGeom prst="ellipse">
          <a:avLst/>
        </a:prstGeom>
        <a:solidFill>
          <a:srgbClr val="C00000">
            <a:alpha val="4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“disruptive </a:t>
          </a:r>
          <a:r>
            <a:rPr lang="en-US" sz="1200" b="0" kern="1200" dirty="0" err="1"/>
            <a:t>behav</a:t>
          </a:r>
          <a:r>
            <a:rPr lang="en-US" sz="1200" b="0" kern="1200" dirty="0"/>
            <a:t>*” OR </a:t>
          </a:r>
          <a:r>
            <a:rPr lang="en-US" sz="1200" b="0" kern="1200" dirty="0" err="1"/>
            <a:t>agress</a:t>
          </a:r>
          <a:r>
            <a:rPr lang="en-US" sz="1200" b="0" kern="1200" dirty="0"/>
            <a:t>* OR </a:t>
          </a:r>
          <a:r>
            <a:rPr lang="en-US" sz="1200" b="0" kern="1200" dirty="0" err="1"/>
            <a:t>violen</a:t>
          </a:r>
          <a:r>
            <a:rPr lang="en-US" sz="1200" b="0" kern="1200" dirty="0"/>
            <a:t>*</a:t>
          </a:r>
        </a:p>
      </dsp:txBody>
      <dsp:txXfrm>
        <a:off x="3325569" y="1356603"/>
        <a:ext cx="726017" cy="1459143"/>
      </dsp:txXfrm>
    </dsp:sp>
    <dsp:sp modelId="{63D3B41A-4D19-4F11-9373-1414C39BA7FE}">
      <dsp:nvSpPr>
        <dsp:cNvPr id="0" name=""/>
        <dsp:cNvSpPr/>
      </dsp:nvSpPr>
      <dsp:spPr>
        <a:xfrm>
          <a:off x="1600598" y="2047548"/>
          <a:ext cx="1819272" cy="1852224"/>
        </a:xfrm>
        <a:prstGeom prst="ellipse">
          <a:avLst/>
        </a:prstGeom>
        <a:solidFill>
          <a:schemeClr val="accent5">
            <a:lumMod val="9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mindful* OR </a:t>
          </a:r>
          <a:r>
            <a:rPr lang="en-GB" sz="1200" kern="1200" dirty="0" err="1"/>
            <a:t>meditat</a:t>
          </a:r>
          <a:r>
            <a:rPr lang="en-GB" sz="1200" kern="1200" dirty="0"/>
            <a:t>*</a:t>
          </a:r>
          <a:endParaRPr lang="en-US" sz="1200" b="1" kern="1200" dirty="0"/>
        </a:p>
      </dsp:txBody>
      <dsp:txXfrm>
        <a:off x="1810514" y="3062709"/>
        <a:ext cx="1399440" cy="587725"/>
      </dsp:txXfrm>
    </dsp:sp>
    <dsp:sp modelId="{07320907-5B51-4E59-9F4E-DD0E83B693C6}">
      <dsp:nvSpPr>
        <dsp:cNvPr id="0" name=""/>
        <dsp:cNvSpPr/>
      </dsp:nvSpPr>
      <dsp:spPr>
        <a:xfrm>
          <a:off x="629354" y="1341358"/>
          <a:ext cx="1968882" cy="1863400"/>
        </a:xfrm>
        <a:prstGeom prst="ellipse">
          <a:avLst/>
        </a:prstGeom>
        <a:solidFill>
          <a:srgbClr val="CCFF99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experience* OR attitude* OR </a:t>
          </a:r>
          <a:r>
            <a:rPr lang="en-GB" sz="1200" kern="1200" dirty="0" err="1"/>
            <a:t>satisf</a:t>
          </a:r>
          <a:r>
            <a:rPr lang="en-GB" sz="1200" kern="1200" dirty="0"/>
            <a:t>* OR </a:t>
          </a:r>
          <a:r>
            <a:rPr lang="en-GB" sz="1200" kern="1200" dirty="0" err="1"/>
            <a:t>dissatisf</a:t>
          </a:r>
          <a:r>
            <a:rPr lang="en-GB" sz="1200" kern="1200" dirty="0"/>
            <a:t>*</a:t>
          </a:r>
          <a:endParaRPr lang="en-US" sz="1200" kern="1200" dirty="0"/>
        </a:p>
      </dsp:txBody>
      <dsp:txXfrm>
        <a:off x="780807" y="1556366"/>
        <a:ext cx="757262" cy="1433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5B146-EFFC-442D-96A5-66D8063A35A7}">
      <dsp:nvSpPr>
        <dsp:cNvPr id="0" name=""/>
        <dsp:cNvSpPr/>
      </dsp:nvSpPr>
      <dsp:spPr>
        <a:xfrm>
          <a:off x="1612567" y="792345"/>
          <a:ext cx="1868099" cy="1845298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7305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“disruptive </a:t>
          </a:r>
          <a:r>
            <a:rPr lang="en-US" sz="1200" b="0" kern="1200" dirty="0" err="1"/>
            <a:t>behav</a:t>
          </a:r>
          <a:r>
            <a:rPr lang="en-US" sz="1200" b="0" kern="1200" dirty="0"/>
            <a:t>*” OR </a:t>
          </a:r>
          <a:r>
            <a:rPr lang="en-US" sz="1200" b="0" kern="1200" dirty="0" err="1"/>
            <a:t>agress</a:t>
          </a:r>
          <a:r>
            <a:rPr lang="en-US" sz="1200" b="0" kern="1200" dirty="0"/>
            <a:t>* OR </a:t>
          </a:r>
          <a:r>
            <a:rPr lang="en-US" sz="1200" b="0" kern="1200" dirty="0" err="1"/>
            <a:t>violen</a:t>
          </a:r>
          <a:r>
            <a:rPr lang="en-US" sz="1200" b="0" kern="1200" dirty="0"/>
            <a:t>*</a:t>
          </a:r>
        </a:p>
      </dsp:txBody>
      <dsp:txXfrm>
        <a:off x="1861647" y="1115272"/>
        <a:ext cx="1369939" cy="830384"/>
      </dsp:txXfrm>
    </dsp:sp>
    <dsp:sp modelId="{AEDB2814-A3B4-4099-9E06-152DAD850148}">
      <dsp:nvSpPr>
        <dsp:cNvPr id="0" name=""/>
        <dsp:cNvSpPr/>
      </dsp:nvSpPr>
      <dsp:spPr>
        <a:xfrm>
          <a:off x="892491" y="1653805"/>
          <a:ext cx="1811004" cy="1898720"/>
        </a:xfrm>
        <a:prstGeom prst="ellipse">
          <a:avLst/>
        </a:prstGeom>
        <a:solidFill>
          <a:schemeClr val="accent5">
            <a:lumMod val="9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mindful* OR </a:t>
          </a:r>
          <a:r>
            <a:rPr lang="en-GB" sz="1100" kern="1200" dirty="0" err="1"/>
            <a:t>meditat</a:t>
          </a:r>
          <a:r>
            <a:rPr lang="en-GB" sz="1100" kern="1200" dirty="0"/>
            <a:t>*</a:t>
          </a:r>
          <a:endParaRPr lang="en-US" sz="1100" b="1" kern="1200" dirty="0"/>
        </a:p>
      </dsp:txBody>
      <dsp:txXfrm>
        <a:off x="1446356" y="2144308"/>
        <a:ext cx="1086602" cy="1044296"/>
      </dsp:txXfrm>
    </dsp:sp>
    <dsp:sp modelId="{8DDCAB69-BBAA-4BC5-A9C6-38679BE24BFA}">
      <dsp:nvSpPr>
        <dsp:cNvPr id="0" name=""/>
        <dsp:cNvSpPr/>
      </dsp:nvSpPr>
      <dsp:spPr>
        <a:xfrm>
          <a:off x="31875" y="693930"/>
          <a:ext cx="1924017" cy="1895872"/>
        </a:xfrm>
        <a:prstGeom prst="ellipse">
          <a:avLst/>
        </a:prstGeom>
        <a:solidFill>
          <a:srgbClr val="CCFF99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experience* OR attitude* OR </a:t>
          </a:r>
          <a:r>
            <a:rPr lang="en-GB" sz="1200" kern="1200" dirty="0" err="1"/>
            <a:t>satisf</a:t>
          </a:r>
          <a:r>
            <a:rPr lang="en-GB" sz="1200" kern="1200" dirty="0"/>
            <a:t>* OR </a:t>
          </a:r>
          <a:r>
            <a:rPr lang="en-GB" sz="1200" kern="1200" dirty="0" err="1"/>
            <a:t>dissatisf</a:t>
          </a:r>
          <a:r>
            <a:rPr lang="en-GB" sz="1200" kern="1200" dirty="0"/>
            <a:t>*</a:t>
          </a:r>
          <a:endParaRPr lang="en-US" sz="1200" kern="1200" dirty="0"/>
        </a:p>
      </dsp:txBody>
      <dsp:txXfrm>
        <a:off x="213053" y="1183697"/>
        <a:ext cx="1154410" cy="1042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Source Sans Pro Regul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EEA75-8066-4A20-A4B1-7955E1A05CCC}" type="datetimeFigureOut">
              <a:rPr lang="en-GB" smtClean="0">
                <a:latin typeface="Source Sans Pro Regular"/>
              </a:rPr>
              <a:t>11/04/2025</a:t>
            </a:fld>
            <a:endParaRPr lang="en-GB">
              <a:latin typeface="Source Sans Pro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Source Sans Pro 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59343-169F-440C-ACAA-79963A2F50FE}" type="slidenum">
              <a:rPr lang="en-GB" smtClean="0">
                <a:latin typeface="Source Sans Pro Regular"/>
              </a:rPr>
              <a:t>‹#›</a:t>
            </a:fld>
            <a:endParaRPr lang="en-GB">
              <a:latin typeface="Source Sans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54553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ans Pro Regular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ans Pro Regular"/>
              </a:defRPr>
            </a:lvl1pPr>
          </a:lstStyle>
          <a:p>
            <a:fld id="{AAEDFC72-7A43-4A2F-B385-2BD3C8525178}" type="datetimeFigureOut">
              <a:rPr lang="en-GB" smtClean="0"/>
              <a:pPr/>
              <a:t>11/04/2025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 Regular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 Regular"/>
              </a:defRPr>
            </a:lvl1pPr>
          </a:lstStyle>
          <a:p>
            <a:fld id="{9EC6B964-298A-415D-9488-38014DCEED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056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ource Sans Pro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ource Sans Pro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ource Sans Pro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ource Sans Pro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ource Sans Pro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910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837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4967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3296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8473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1410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887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5932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5843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2710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6142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140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1097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29353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56618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36134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73805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7066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63384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11237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6617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0268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09698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93179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11014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72561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59189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09995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58936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61863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32714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83703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3462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8273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91436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68844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79640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8514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4277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1386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4762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3713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432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0C64-6E7A-44C7-B959-31944DBE10A8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60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0C64-6E7A-44C7-B959-31944DBE10A8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16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0C64-6E7A-44C7-B959-31944DBE10A8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2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0C64-6E7A-44C7-B959-31944DBE10A8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0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0C64-6E7A-44C7-B959-31944DBE10A8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51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0C64-6E7A-44C7-B959-31944DBE10A8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48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0C64-6E7A-44C7-B959-31944DBE10A8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03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0C64-6E7A-44C7-B959-31944DBE10A8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94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0C64-6E7A-44C7-B959-31944DBE10A8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04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0C64-6E7A-44C7-B959-31944DBE10A8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32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0C64-6E7A-44C7-B959-31944DBE10A8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21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ource Sans Pro Regular"/>
              </a:defRPr>
            </a:lvl1pPr>
          </a:lstStyle>
          <a:p>
            <a:fld id="{23950C64-6E7A-44C7-B959-31944DBE10A8}" type="datetimeFigureOut">
              <a:rPr lang="en-GB" smtClean="0"/>
              <a:pPr/>
              <a:t>11/04/2025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ource Sans Pro Regular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urce Sans Pro Regular"/>
              </a:defRPr>
            </a:lvl1pPr>
          </a:lstStyle>
          <a:p>
            <a:fld id="{780C177A-0032-456E-B79F-4AC1AB2AD2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7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ource Sans Pro Regula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Pro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ans Pro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Pro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docs.is.ed.ac.uk/docs/Libraries/Presentations/Skillslitrev.pptx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d.ac.uk/is/vp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eur02.safelinks.protection.outlook.com/?url=https%3A%2F%2Flibrary.ed.ac.uk%2Flibkey-nomad&amp;data=05%7C02%7C%7C8e05bb7185c24c5d93a108dd62501421%7C2e9f06b016694589878910a06934dc61%7C0%7C0%7C638774818245942064%7CUnknown%7CTWFpbGZsb3d8eyJFbXB0eU1hcGkiOnRydWUsIlYiOiIwLjAuMDAwMCIsIlAiOiJXaW4zMiIsIkFOIjoiTWFpbCIsIldUIjoyfQ%3D%3D%7C0%7C%7C%7C&amp;sdata=Qy6%2BjdY40Vz7rWgdaGXNj45RNZ4Qtsp9p29wHU1IYK8%3D&amp;reserved=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rary.ed.ac.uk/libkey-nomad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s://thirdiron.com/downloadnomad/#choose-browse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edin.ac/inter-library-loan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in.ac/library-subject-guides" TargetMode="External"/><Relationship Id="rId5" Type="http://schemas.openxmlformats.org/officeDocument/2006/relationships/hyperlink" Target="https://edin.ac/databases-subjects" TargetMode="Externa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hyperlink" Target="https://uoe.sharepoint.com/sites/digitalskillsandtraining" TargetMode="External"/><Relationship Id="rId4" Type="http://schemas.openxmlformats.org/officeDocument/2006/relationships/hyperlink" Target="http://www.docs.is.ed.ac.uk/mvm/BiblioManagersTable.pdf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edinburgh-uk.libguides.com/referencing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proquest.libguides.com/endnote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.ac.uk/is/software" TargetMode="External"/><Relationship Id="rId5" Type="http://schemas.openxmlformats.org/officeDocument/2006/relationships/hyperlink" Target="http://www.ed.ac.uk/information-services/computing/desktop-personal/software/main-software-deals/endnote" TargetMode="Externa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ocs.is.ed.ac.uk/docs/Libraries/PDF/PICOS.pdf" TargetMode="Externa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hyperlink" Target="https://eur02.safelinks.protection.outlook.com/?url=https%3A%2F%2Flibrary.ed.ac.uk%2Flibkey-nomad&amp;data=05%7C02%7C%7C8e05bb7185c24c5d93a108dd62501421%7C2e9f06b016694589878910a06934dc61%7C0%7C0%7C638774818245942064%7CUnknown%7CTWFpbGZsb3d8eyJFbXB0eU1hcGkiOnRydWUsIlYiOiIwLjAuMDAwMCIsIlAiOiJXaW4zMiIsIkFOIjoiTWFpbCIsIldUIjoyfQ%3D%3D%7C0%7C%7C%7C&amp;sdata=Qy6%2BjdY40Vz7rWgdaGXNj45RNZ4Qtsp9p29wHU1IYK8%3D&amp;reserved=0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rary.ed.ac.uk/libkey-nomad" TargetMode="External"/><Relationship Id="rId5" Type="http://schemas.openxmlformats.org/officeDocument/2006/relationships/hyperlink" Target="https://thirdiron.com/downloadnomad/#choose-browser" TargetMode="Externa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edin.ac/research-data-service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ed.ac.uk/iad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.ac.uk/is/skills" TargetMode="External"/><Relationship Id="rId5" Type="http://schemas.openxmlformats.org/officeDocument/2006/relationships/hyperlink" Target="http://www.ed.ac.uk/is/subject-guides" TargetMode="External"/><Relationship Id="rId10" Type="http://schemas.openxmlformats.org/officeDocument/2006/relationships/image" Target="../media/image51.png"/><Relationship Id="rId4" Type="http://schemas.openxmlformats.org/officeDocument/2006/relationships/image" Target="../media/image49.png"/><Relationship Id="rId9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covered.ed.ac.uk/permalink/f/gfso8q/44UOE_ALMA21101100770002466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FBE826F-95DA-4FC8-BC03-9212EA56A3BE}"/>
              </a:ext>
            </a:extLst>
          </p:cNvPr>
          <p:cNvGrpSpPr/>
          <p:nvPr/>
        </p:nvGrpSpPr>
        <p:grpSpPr>
          <a:xfrm>
            <a:off x="1349206" y="337328"/>
            <a:ext cx="8927800" cy="686249"/>
            <a:chOff x="4817278" y="128355"/>
            <a:chExt cx="10410309" cy="12791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C682FF-6C18-4A15-ABD4-4E28D022B476}"/>
                </a:ext>
              </a:extLst>
            </p:cNvPr>
            <p:cNvSpPr txBox="1"/>
            <p:nvPr/>
          </p:nvSpPr>
          <p:spPr>
            <a:xfrm>
              <a:off x="4817278" y="128355"/>
              <a:ext cx="10410309" cy="860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69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Library Academic Support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14507B-8358-4CFA-8965-3306B32F7A7F}"/>
                </a:ext>
              </a:extLst>
            </p:cNvPr>
            <p:cNvSpPr txBox="1"/>
            <p:nvPr/>
          </p:nvSpPr>
          <p:spPr>
            <a:xfrm>
              <a:off x="4817278" y="919851"/>
              <a:ext cx="8936409" cy="487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Helping you get the best from the Library, its collections, resources and services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Source Sans Pro Regular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>
              <a:latin typeface="Source Sans Pro Regula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>
              <a:latin typeface="Source Sans Pro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2" y="346911"/>
            <a:ext cx="817335" cy="8173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19987" t="15919" b="1"/>
          <a:stretch/>
        </p:blipFill>
        <p:spPr>
          <a:xfrm>
            <a:off x="7356534" y="549430"/>
            <a:ext cx="4306016" cy="40043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977217" y="282341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Source Sans Pro Regular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974813" y="2823419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>
              <a:latin typeface="Source Sans Pro Regular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74813" y="2823419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>
              <a:latin typeface="Source Sans Pro Regular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433612" y="1374248"/>
            <a:ext cx="9540836" cy="2463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ource Sans Pro Regular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Study Resources for</a:t>
            </a:r>
          </a:p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Literature Reviews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523764" y="4816196"/>
            <a:ext cx="239360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Rowena Stewart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rowena.stewart@ed.ac.uk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Academic Support Librarian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3764" y="5715624"/>
            <a:ext cx="1327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AY24-25, v.Apr25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22007" y="5874341"/>
            <a:ext cx="798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presentation: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www.docs.is.ed.ac.uk/docs/Libraries/Presentations/Skillslitrev.pptx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A8CFC2-04F8-4907-BB09-2F68346FA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734" y="3192751"/>
            <a:ext cx="2922344" cy="292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9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33107"/>
          <a:stretch/>
        </p:blipFill>
        <p:spPr>
          <a:xfrm>
            <a:off x="651628" y="1472784"/>
            <a:ext cx="10501890" cy="25979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10</a:t>
            </a:fld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78934" y="872301"/>
            <a:ext cx="10912839" cy="497264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Using what you know: Google Scholar – Library Collections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743186" y="2962418"/>
            <a:ext cx="1711853" cy="407671"/>
          </a:xfrm>
          <a:prstGeom prst="roundRect">
            <a:avLst/>
          </a:prstGeom>
          <a:noFill/>
          <a:ln w="38100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55310" y="1840709"/>
            <a:ext cx="233111" cy="2238233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r="10773"/>
          <a:stretch/>
        </p:blipFill>
        <p:spPr>
          <a:xfrm>
            <a:off x="3885593" y="3688455"/>
            <a:ext cx="8047862" cy="25359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ounded Rectangle 12"/>
          <p:cNvSpPr/>
          <p:nvPr/>
        </p:nvSpPr>
        <p:spPr>
          <a:xfrm>
            <a:off x="5779849" y="5227092"/>
            <a:ext cx="3405687" cy="524265"/>
          </a:xfrm>
          <a:prstGeom prst="roundRect">
            <a:avLst/>
          </a:prstGeom>
          <a:noFill/>
          <a:ln w="38100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02584" y="4650361"/>
            <a:ext cx="386231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Go to Settings &gt; Library links to add:</a:t>
            </a:r>
          </a:p>
          <a:p>
            <a:endParaRPr lang="en-GB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160338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findit@edinburgh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to results view.</a:t>
            </a:r>
          </a:p>
          <a:p>
            <a:pPr marL="182562"/>
            <a:endParaRPr lang="en-GB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r="77549"/>
          <a:stretch/>
        </p:blipFill>
        <p:spPr>
          <a:xfrm>
            <a:off x="651628" y="1472784"/>
            <a:ext cx="1786594" cy="285335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1665026" y="4220153"/>
            <a:ext cx="2724792" cy="587016"/>
          </a:xfrm>
          <a:prstGeom prst="straightConnector1">
            <a:avLst/>
          </a:prstGeom>
          <a:ln w="38100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562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5406555-EE06-47E5-8C03-C71056838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024" y="3982040"/>
            <a:ext cx="6236380" cy="26716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11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75" y="1540129"/>
            <a:ext cx="6948725" cy="23293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2217281" y="819090"/>
            <a:ext cx="896045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Check: can you read what you have found?</a:t>
            </a:r>
          </a:p>
        </p:txBody>
      </p:sp>
      <p:sp>
        <p:nvSpPr>
          <p:cNvPr id="9" name="Rectangle 8"/>
          <p:cNvSpPr/>
          <p:nvPr/>
        </p:nvSpPr>
        <p:spPr>
          <a:xfrm>
            <a:off x="202585" y="5178445"/>
            <a:ext cx="52752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kern="0" dirty="0">
                <a:latin typeface="Arial" panose="020B0604020202020204" pitchFamily="34" charset="0"/>
                <a:cs typeface="Arial" panose="020B0604020202020204" pitchFamily="34" charset="0"/>
              </a:rPr>
              <a:t>The library may have what you want:</a:t>
            </a:r>
          </a:p>
          <a:p>
            <a:pPr algn="just"/>
            <a:endParaRPr lang="en-GB" sz="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lvl="2" indent="-153988" algn="just">
              <a:buFont typeface="Arial" panose="020B0604020202020204" pitchFamily="34" charset="0"/>
              <a:buChar char="•"/>
            </a:pPr>
            <a:r>
              <a:rPr lang="en-GB" sz="2400" kern="0" dirty="0">
                <a:latin typeface="Arial" panose="020B0604020202020204" pitchFamily="34" charset="0"/>
                <a:cs typeface="Arial" panose="020B0604020202020204" pitchFamily="34" charset="0"/>
              </a:rPr>
              <a:t>Online from a different site</a:t>
            </a:r>
          </a:p>
          <a:p>
            <a:pPr marL="174625" lvl="2" indent="-153988" algn="just">
              <a:buFont typeface="Arial" panose="020B0604020202020204" pitchFamily="34" charset="0"/>
              <a:buChar char="•"/>
            </a:pPr>
            <a:r>
              <a:rPr lang="en-GB" sz="2400" kern="0" dirty="0">
                <a:latin typeface="Arial" panose="020B0604020202020204" pitchFamily="34" charset="0"/>
                <a:cs typeface="Arial" panose="020B0604020202020204" pitchFamily="34" charset="0"/>
              </a:rPr>
              <a:t>In print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56308" y="1438398"/>
            <a:ext cx="1603948" cy="464695"/>
          </a:xfrm>
          <a:prstGeom prst="roundRect">
            <a:avLst/>
          </a:prstGeom>
          <a:noFill/>
          <a:ln w="38100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5588000" y="3004457"/>
            <a:ext cx="1311564" cy="2415145"/>
          </a:xfrm>
          <a:prstGeom prst="straightConnector1">
            <a:avLst/>
          </a:prstGeom>
          <a:ln w="38100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323779" y="1999562"/>
            <a:ext cx="45953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kern="0" dirty="0">
                <a:latin typeface="Arial" panose="020B0604020202020204" pitchFamily="34" charset="0"/>
                <a:cs typeface="Arial" panose="020B0604020202020204" pitchFamily="34" charset="0"/>
              </a:rPr>
              <a:t>No link? </a:t>
            </a:r>
          </a:p>
          <a:p>
            <a:r>
              <a:rPr lang="en-GB" sz="2400" kern="0" dirty="0">
                <a:latin typeface="Arial" panose="020B0604020202020204" pitchFamily="34" charset="0"/>
                <a:cs typeface="Arial" panose="020B0604020202020204" pitchFamily="34" charset="0"/>
              </a:rPr>
              <a:t>Link does not give you full-text? </a:t>
            </a:r>
          </a:p>
          <a:p>
            <a:endParaRPr lang="en-GB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indent="-174625">
              <a:buFont typeface="Arial" panose="020B0604020202020204" pitchFamily="34" charset="0"/>
              <a:buChar char="•"/>
            </a:pPr>
            <a:r>
              <a:rPr lang="en-GB" sz="2400" kern="0" dirty="0">
                <a:latin typeface="Arial" panose="020B0604020202020204" pitchFamily="34" charset="0"/>
                <a:cs typeface="Arial" panose="020B0604020202020204" pitchFamily="34" charset="0"/>
              </a:rPr>
              <a:t>Treat like a normal reference.</a:t>
            </a:r>
          </a:p>
          <a:p>
            <a:pPr marL="261938" indent="-174625">
              <a:buFont typeface="Arial" panose="020B0604020202020204" pitchFamily="34" charset="0"/>
              <a:buChar char="•"/>
            </a:pPr>
            <a:r>
              <a:rPr lang="en-GB" sz="2400" kern="0" dirty="0">
                <a:latin typeface="Arial" panose="020B0604020202020204" pitchFamily="34" charset="0"/>
                <a:cs typeface="Arial" panose="020B0604020202020204" pitchFamily="34" charset="0"/>
              </a:rPr>
              <a:t>Use DiscoverEd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0346" y="4085960"/>
            <a:ext cx="4757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kern="0" dirty="0">
                <a:latin typeface="Arial" panose="020B0604020202020204" pitchFamily="34" charset="0"/>
                <a:cs typeface="Arial" panose="020B0604020202020204" pitchFamily="34" charset="0"/>
              </a:rPr>
              <a:t>Opportunities for “snowballing”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135117" y="3801236"/>
            <a:ext cx="47297" cy="408157"/>
          </a:xfrm>
          <a:prstGeom prst="straightConnector1">
            <a:avLst/>
          </a:prstGeom>
          <a:ln w="38100">
            <a:solidFill>
              <a:srgbClr val="69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779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5" y="136232"/>
            <a:ext cx="402895" cy="4028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4" y="555858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34969" y="966085"/>
            <a:ext cx="11651742" cy="6464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Access to Online Collection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28476" y="2106301"/>
            <a:ext cx="9572938" cy="486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tx1"/>
              </a:buClr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University login for the majority of online resources.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8476" y="3310283"/>
            <a:ext cx="10658005" cy="104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VPN – access to University network + wireless access</a:t>
            </a:r>
          </a:p>
          <a:p>
            <a:pPr algn="r">
              <a:spcBef>
                <a:spcPct val="20000"/>
              </a:spcBef>
              <a:buClr>
                <a:schemeClr val="tx1"/>
              </a:buClr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www.ed.ac.uk/is/vpn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9642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84186" y="809209"/>
            <a:ext cx="11234911" cy="624634"/>
          </a:xfrm>
        </p:spPr>
        <p:txBody>
          <a:bodyPr>
            <a:noAutofit/>
          </a:bodyPr>
          <a:lstStyle/>
          <a:p>
            <a:pPr algn="ctr"/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LibKey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Nomad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40716" y="6356351"/>
            <a:ext cx="413084" cy="298340"/>
          </a:xfrm>
        </p:spPr>
        <p:txBody>
          <a:bodyPr/>
          <a:lstStyle/>
          <a:p>
            <a:fld id="{780C177A-0032-456E-B79F-4AC1AB2AD29B}" type="slidenum">
              <a:rPr lang="en-GB" smtClean="0"/>
              <a:t>13</a:t>
            </a:fld>
            <a:endParaRPr lang="en-GB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278BF78-C855-498C-8B6B-909F0492AD0B}"/>
              </a:ext>
            </a:extLst>
          </p:cNvPr>
          <p:cNvSpPr txBox="1"/>
          <p:nvPr/>
        </p:nvSpPr>
        <p:spPr>
          <a:xfrm>
            <a:off x="467162" y="1862160"/>
            <a:ext cx="622780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Have the quick link button appear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when you are on sites recognised to have full-text available to University of Edinburgh staff and students.</a:t>
            </a:r>
          </a:p>
          <a:p>
            <a:pPr algn="just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Can sometimes help overcome temporary authentication issues </a:t>
            </a:r>
            <a:endParaRPr lang="en-GB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FA7575-C28E-42F0-A93E-9397F7367DAB}"/>
              </a:ext>
            </a:extLst>
          </p:cNvPr>
          <p:cNvCxnSpPr>
            <a:cxnSpLocks/>
          </p:cNvCxnSpPr>
          <p:nvPr/>
        </p:nvCxnSpPr>
        <p:spPr>
          <a:xfrm>
            <a:off x="6598508" y="4337222"/>
            <a:ext cx="1149178" cy="879229"/>
          </a:xfrm>
          <a:prstGeom prst="straightConnector1">
            <a:avLst/>
          </a:prstGeom>
          <a:ln w="28575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E6AEA0D-1087-48DD-9E81-070B777AFE64}"/>
              </a:ext>
            </a:extLst>
          </p:cNvPr>
          <p:cNvSpPr txBox="1"/>
          <p:nvPr/>
        </p:nvSpPr>
        <p:spPr>
          <a:xfrm>
            <a:off x="436418" y="4923053"/>
            <a:ext cx="69552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Download the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LibKey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Nomad Browser Extension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A5B1B-480A-443C-9DD1-50D5AEBEA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7818" y="1862160"/>
            <a:ext cx="3115110" cy="39057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F07A9D-2936-4E78-8837-98B7A98E0865}"/>
              </a:ext>
            </a:extLst>
          </p:cNvPr>
          <p:cNvSpPr txBox="1"/>
          <p:nvPr/>
        </p:nvSpPr>
        <p:spPr>
          <a:xfrm>
            <a:off x="1170393" y="618490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u="sng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 tooltip="https://library.ed.ac.uk/libkey-nomad"/>
              </a:rPr>
              <a:t>https://library.ed.ac.uk/libkey-nomad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DE7741-D340-4207-BF83-30C9DE9A1972}"/>
              </a:ext>
            </a:extLst>
          </p:cNvPr>
          <p:cNvSpPr txBox="1"/>
          <p:nvPr/>
        </p:nvSpPr>
        <p:spPr>
          <a:xfrm>
            <a:off x="1170393" y="576795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information:</a:t>
            </a:r>
            <a:endParaRPr lang="en-GB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7" tooltip="https://library.ed.ac.uk/libkey-nomad"/>
            </a:endParaRPr>
          </a:p>
        </p:txBody>
      </p:sp>
    </p:spTree>
    <p:extLst>
      <p:ext uri="{BB962C8B-B14F-4D97-AF65-F5344CB8AC3E}">
        <p14:creationId xmlns:p14="http://schemas.microsoft.com/office/powerpoint/2010/main" val="1873598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6B919E1-A52B-449D-BAF8-98FA95335F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05"/>
          <a:stretch/>
        </p:blipFill>
        <p:spPr>
          <a:xfrm>
            <a:off x="6868839" y="3628654"/>
            <a:ext cx="5028276" cy="3023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5" y="136232"/>
            <a:ext cx="402895" cy="4028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4" y="555858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14</a:t>
            </a:fld>
            <a:endParaRPr lang="en-GB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4885" y="1370247"/>
            <a:ext cx="11390852" cy="246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Sign In </a:t>
            </a:r>
            <a:r>
              <a:rPr lang="en-GB" altLang="en-US" sz="28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to DiscoverEd to get the REQUEST OPTIONS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05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177800" algn="just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GB" altLang="en-US" sz="24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Ask for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scans of material (journal article, book chapter) which the Library only has in print.</a:t>
            </a:r>
            <a:r>
              <a:rPr kumimoji="0" lang="en-GB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</a:p>
          <a:p>
            <a:pPr marL="177800" algn="just" eaLnBrk="0" fontAlgn="base" hangingPunct="0">
              <a:spcBef>
                <a:spcPct val="0"/>
              </a:spcBef>
              <a:spcAft>
                <a:spcPts val="400"/>
              </a:spcAft>
            </a:pPr>
            <a:endParaRPr kumimoji="0" lang="en-GB" altLang="en-US" sz="10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536575" indent="-247650" algn="just" eaLnBrk="0" fontAlgn="base" hangingPunc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kumimoji="0" lang="en-GB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</a:t>
            </a:r>
            <a:r>
              <a:rPr lang="en-GB" altLang="en-US" sz="24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ot all collections are available and </a:t>
            </a:r>
          </a:p>
          <a:p>
            <a:pPr marL="536575" indent="-247650" algn="just" eaLnBrk="0" fontAlgn="base" hangingPunc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co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pyright limits apply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67355" y="695026"/>
            <a:ext cx="11554787" cy="5834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Print-only material in the Collection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039938" y="4220853"/>
            <a:ext cx="3031937" cy="258761"/>
          </a:xfrm>
          <a:prstGeom prst="roundRect">
            <a:avLst/>
          </a:prstGeom>
          <a:noFill/>
          <a:ln w="28575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r="11048"/>
          <a:stretch/>
        </p:blipFill>
        <p:spPr>
          <a:xfrm>
            <a:off x="588641" y="4067958"/>
            <a:ext cx="5678614" cy="23523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ounded Rectangle 16"/>
          <p:cNvSpPr/>
          <p:nvPr/>
        </p:nvSpPr>
        <p:spPr>
          <a:xfrm>
            <a:off x="2832461" y="4284030"/>
            <a:ext cx="1143000" cy="440300"/>
          </a:xfrm>
          <a:prstGeom prst="roundRect">
            <a:avLst/>
          </a:prstGeom>
          <a:noFill/>
          <a:ln w="28575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674490" y="5880659"/>
            <a:ext cx="2505772" cy="389126"/>
          </a:xfrm>
          <a:prstGeom prst="roundRect">
            <a:avLst/>
          </a:prstGeom>
          <a:noFill/>
          <a:ln w="28575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2600952" y="5905098"/>
            <a:ext cx="960311" cy="389126"/>
          </a:xfrm>
          <a:prstGeom prst="round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1709119" y="4366151"/>
            <a:ext cx="1066800" cy="276058"/>
          </a:xfrm>
          <a:prstGeom prst="round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7564582" y="3213155"/>
            <a:ext cx="1011382" cy="896461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732778" y="2797657"/>
            <a:ext cx="5089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GB" altLang="en-US" sz="24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Request early return of books already borrowed.</a:t>
            </a:r>
          </a:p>
        </p:txBody>
      </p:sp>
    </p:spTree>
    <p:extLst>
      <p:ext uri="{BB962C8B-B14F-4D97-AF65-F5344CB8AC3E}">
        <p14:creationId xmlns:p14="http://schemas.microsoft.com/office/powerpoint/2010/main" val="1925940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65528" y="6511636"/>
            <a:ext cx="436266" cy="227470"/>
          </a:xfrm>
        </p:spPr>
        <p:txBody>
          <a:bodyPr/>
          <a:lstStyle/>
          <a:p>
            <a:fld id="{780C177A-0032-456E-B79F-4AC1AB2AD29B}" type="slidenum">
              <a:rPr lang="en-GB" smtClean="0">
                <a:solidFill>
                  <a:schemeClr val="tx1"/>
                </a:solidFill>
              </a:rPr>
              <a:t>15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02585" y="752725"/>
            <a:ext cx="11716513" cy="618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Inter-Library Loan (I.L.L.) service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70251" y="4849000"/>
            <a:ext cx="10171217" cy="166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Free per year (after which £5 per request received):</a:t>
            </a:r>
          </a:p>
          <a:p>
            <a:pPr marL="81121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 for undergraduates</a:t>
            </a:r>
          </a:p>
          <a:p>
            <a:pPr marL="81121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30 for postgraduates and staff</a:t>
            </a:r>
          </a:p>
          <a:p>
            <a:pPr marL="468313">
              <a:spcBef>
                <a:spcPts val="0"/>
              </a:spcBef>
            </a:pP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>
              <a:spcBef>
                <a:spcPts val="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 renewals which are done via Helpdesk or I.L.L. staff.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80639" y="2216353"/>
            <a:ext cx="4669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edin.ac/inter-library-loans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670251" y="1496692"/>
            <a:ext cx="8370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when The Library does not have what you want at all</a:t>
            </a:r>
          </a:p>
          <a:p>
            <a:pPr marL="342900" indent="-2540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Scan of part (article, chapter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 to keep, or  </a:t>
            </a:r>
          </a:p>
          <a:p>
            <a:pPr marL="342900" indent="-2540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Physical items to borrow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7FB04B-8365-4066-BA9F-B92ACF5E1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0090" y="3053100"/>
            <a:ext cx="7077075" cy="1676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4014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16</a:t>
            </a:fld>
            <a:endParaRPr lang="en-GB" dirty="0"/>
          </a:p>
        </p:txBody>
      </p:sp>
      <p:sp>
        <p:nvSpPr>
          <p:cNvPr id="6" name="Rectangle 22"/>
          <p:cNvSpPr txBox="1">
            <a:spLocks noChangeArrowheads="1"/>
          </p:cNvSpPr>
          <p:nvPr/>
        </p:nvSpPr>
        <p:spPr bwMode="auto">
          <a:xfrm>
            <a:off x="606027" y="1001466"/>
            <a:ext cx="10716387" cy="88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search terms: using your synonyms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2007392"/>
            <a:ext cx="7006914" cy="4211472"/>
          </a:xfrm>
          <a:prstGeom prst="rect">
            <a:avLst/>
          </a:prstGeom>
        </p:spPr>
      </p:pic>
      <p:sp>
        <p:nvSpPr>
          <p:cNvPr id="8" name="Rectangle 22"/>
          <p:cNvSpPr txBox="1">
            <a:spLocks noChangeArrowheads="1"/>
          </p:cNvSpPr>
          <p:nvPr/>
        </p:nvSpPr>
        <p:spPr bwMode="auto">
          <a:xfrm>
            <a:off x="6714698" y="5418161"/>
            <a:ext cx="5026925" cy="83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number of results</a:t>
            </a:r>
          </a:p>
        </p:txBody>
      </p:sp>
    </p:spTree>
    <p:extLst>
      <p:ext uri="{BB962C8B-B14F-4D97-AF65-F5344CB8AC3E}">
        <p14:creationId xmlns:p14="http://schemas.microsoft.com/office/powerpoint/2010/main" val="3445915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17</a:t>
            </a:fld>
            <a:endParaRPr lang="en-GB" dirty="0"/>
          </a:p>
        </p:txBody>
      </p:sp>
      <p:sp>
        <p:nvSpPr>
          <p:cNvPr id="7" name="Rectangle 22"/>
          <p:cNvSpPr txBox="1">
            <a:spLocks noChangeArrowheads="1"/>
          </p:cNvSpPr>
          <p:nvPr/>
        </p:nvSpPr>
        <p:spPr bwMode="auto">
          <a:xfrm>
            <a:off x="529367" y="1096136"/>
            <a:ext cx="10716387" cy="122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search terms: </a:t>
            </a:r>
          </a:p>
          <a:p>
            <a:pPr eaLnBrk="1" hangingPunct="1"/>
            <a:r>
              <a:rPr lang="en-GB" sz="3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for more than one concept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67" y="2582869"/>
            <a:ext cx="6693499" cy="4023096"/>
          </a:xfrm>
          <a:prstGeom prst="rect">
            <a:avLst/>
          </a:prstGeom>
        </p:spPr>
      </p:pic>
      <p:sp>
        <p:nvSpPr>
          <p:cNvPr id="6" name="Rectangle 22"/>
          <p:cNvSpPr txBox="1">
            <a:spLocks noChangeArrowheads="1"/>
          </p:cNvSpPr>
          <p:nvPr/>
        </p:nvSpPr>
        <p:spPr bwMode="auto">
          <a:xfrm>
            <a:off x="6714698" y="5418161"/>
            <a:ext cx="5026925" cy="83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 number of results</a:t>
            </a:r>
          </a:p>
        </p:txBody>
      </p:sp>
    </p:spTree>
    <p:extLst>
      <p:ext uri="{BB962C8B-B14F-4D97-AF65-F5344CB8AC3E}">
        <p14:creationId xmlns:p14="http://schemas.microsoft.com/office/powerpoint/2010/main" val="1730836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18</a:t>
            </a:fld>
            <a:endParaRPr lang="en-GB" dirty="0"/>
          </a:p>
        </p:txBody>
      </p:sp>
      <p:sp>
        <p:nvSpPr>
          <p:cNvPr id="6" name="Rectangle 22"/>
          <p:cNvSpPr txBox="1">
            <a:spLocks noChangeArrowheads="1"/>
          </p:cNvSpPr>
          <p:nvPr/>
        </p:nvSpPr>
        <p:spPr bwMode="auto">
          <a:xfrm>
            <a:off x="529367" y="1079273"/>
            <a:ext cx="10716387" cy="98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search terms - be careful with NOT!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05" y="2405003"/>
            <a:ext cx="6689916" cy="4020942"/>
          </a:xfrm>
          <a:prstGeom prst="rect">
            <a:avLst/>
          </a:prstGeom>
        </p:spPr>
      </p:pic>
      <p:sp>
        <p:nvSpPr>
          <p:cNvPr id="8" name="Rectangle 22"/>
          <p:cNvSpPr txBox="1">
            <a:spLocks noChangeArrowheads="1"/>
          </p:cNvSpPr>
          <p:nvPr/>
        </p:nvSpPr>
        <p:spPr bwMode="auto">
          <a:xfrm>
            <a:off x="7492621" y="3179929"/>
            <a:ext cx="4249002" cy="307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Excludes all records/results which have the word meditation.</a:t>
            </a:r>
          </a:p>
          <a:p>
            <a:pPr eaLnBrk="1" hangingPunct="1"/>
            <a:endParaRPr lang="en-GB" sz="2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sz="3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research which looks at both?</a:t>
            </a:r>
          </a:p>
        </p:txBody>
      </p:sp>
    </p:spTree>
    <p:extLst>
      <p:ext uri="{BB962C8B-B14F-4D97-AF65-F5344CB8AC3E}">
        <p14:creationId xmlns:p14="http://schemas.microsoft.com/office/powerpoint/2010/main" val="2417506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19</a:t>
            </a:fld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45972046"/>
              </p:ext>
            </p:extLst>
          </p:nvPr>
        </p:nvGraphicFramePr>
        <p:xfrm>
          <a:off x="1524001" y="2708920"/>
          <a:ext cx="4979851" cy="3958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 flipV="1">
            <a:off x="4066423" y="4981973"/>
            <a:ext cx="1746595" cy="1013871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15317097"/>
              </p:ext>
            </p:extLst>
          </p:nvPr>
        </p:nvGraphicFramePr>
        <p:xfrm>
          <a:off x="6468399" y="2996952"/>
          <a:ext cx="3610943" cy="3552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6168008" y="4981973"/>
            <a:ext cx="2016224" cy="1013871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oup 12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31939973"/>
              </p:ext>
            </p:extLst>
          </p:nvPr>
        </p:nvGraphicFramePr>
        <p:xfrm>
          <a:off x="946075" y="991620"/>
          <a:ext cx="10229530" cy="1842617"/>
        </p:xfrm>
        <a:graphic>
          <a:graphicData uri="http://schemas.openxmlformats.org/drawingml/2006/table">
            <a:tbl>
              <a:tblPr/>
              <a:tblGrid>
                <a:gridCol w="2514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4018">
                  <a:extLst>
                    <a:ext uri="{9D8B030D-6E8A-4147-A177-3AD203B41FA5}">
                      <a16:colId xmlns:a16="http://schemas.microsoft.com/office/drawing/2014/main" val="3389220657"/>
                    </a:ext>
                  </a:extLst>
                </a:gridCol>
                <a:gridCol w="2715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4925">
                  <a:extLst>
                    <a:ext uri="{9D8B030D-6E8A-4147-A177-3AD203B41FA5}">
                      <a16:colId xmlns:a16="http://schemas.microsoft.com/office/drawing/2014/main" val="1249066968"/>
                    </a:ext>
                  </a:extLst>
                </a:gridCol>
              </a:tblGrid>
              <a:tr h="32209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What is the 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experience 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of 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adolescents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with a history of 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disruptive behaviour 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undergoing a course of 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mindfulness training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5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adolescents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disruptive behaviour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Mindfulness training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experience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5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adolescen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ts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teen(agers)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“young people”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youth(s)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“young adult(s)”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“disruptive 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behav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iour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aggress(ion)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violen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mindful(ness)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Meditation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Training/education/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program(me)/course…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attitude(s) / (dis)satisfy(action)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Compliance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Dropout(s)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Isosceles Triangle 10"/>
          <p:cNvSpPr/>
          <p:nvPr/>
        </p:nvSpPr>
        <p:spPr>
          <a:xfrm flipV="1">
            <a:off x="3877733" y="4775199"/>
            <a:ext cx="188690" cy="480153"/>
          </a:xfrm>
          <a:prstGeom prst="triangle">
            <a:avLst/>
          </a:prstGeom>
          <a:solidFill>
            <a:srgbClr val="33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/>
          <p:cNvSpPr/>
          <p:nvPr/>
        </p:nvSpPr>
        <p:spPr>
          <a:xfrm flipV="1">
            <a:off x="8024648" y="4635061"/>
            <a:ext cx="514574" cy="620291"/>
          </a:xfrm>
          <a:prstGeom prst="triangle">
            <a:avLst/>
          </a:prstGeom>
          <a:solidFill>
            <a:srgbClr val="33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2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79369" y="2548586"/>
            <a:ext cx="10898809" cy="36120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  <a:defRPr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know:</a:t>
            </a:r>
          </a:p>
          <a:p>
            <a:pPr>
              <a:lnSpc>
                <a:spcPct val="120000"/>
              </a:lnSpc>
              <a:defRPr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What to consider when thinking about your subject.</a:t>
            </a:r>
          </a:p>
          <a:p>
            <a:pPr marL="355600" indent="-355600">
              <a:buFontTx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Effective ways of finding academic literature on your subject.</a:t>
            </a:r>
          </a:p>
          <a:p>
            <a:pPr>
              <a:buFontTx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How to keep records you find.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14170" y="1813509"/>
            <a:ext cx="1723549" cy="693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48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Aims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1142480"/>
            <a:ext cx="4959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6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Resources for Literature Reviews</a:t>
            </a:r>
            <a:endParaRPr lang="en-GB" sz="1000" dirty="0">
              <a:solidFill>
                <a:srgbClr val="69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60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20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09849" y="1131093"/>
            <a:ext cx="6400801" cy="576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ource Sans Pro Regular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Knowing what you want to read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" y="1960061"/>
            <a:ext cx="11023599" cy="68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99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Inclusion/Exclusion criteria are further to your research question and define conditions research must meet to be relevant to your review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7173" y="2947800"/>
            <a:ext cx="9340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>
              <a:lnSpc>
                <a:spcPct val="90000"/>
              </a:lnSpc>
              <a:spcBef>
                <a:spcPct val="20000"/>
              </a:spcBef>
              <a:tabLst>
                <a:tab pos="7264400" algn="l"/>
              </a:tabLs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Age … geography … gender … production conditions…study type… methodology/analysis ... previous histories of population … field conditions …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73098" y="4182152"/>
            <a:ext cx="11049001" cy="167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99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7800" indent="-177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Not everything you want a paper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to contain has to become a search term.</a:t>
            </a:r>
          </a:p>
          <a:p>
            <a:pPr marL="177800" indent="-177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 can make decisions by eye/reading results.</a:t>
            </a:r>
          </a:p>
          <a:p>
            <a:pPr marL="177800" indent="-177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Inclusion/exclusion criteria, even some concepts, may not make useful search terms,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methodologies.</a:t>
            </a:r>
          </a:p>
        </p:txBody>
      </p:sp>
    </p:spTree>
    <p:extLst>
      <p:ext uri="{BB962C8B-B14F-4D97-AF65-F5344CB8AC3E}">
        <p14:creationId xmlns:p14="http://schemas.microsoft.com/office/powerpoint/2010/main" val="2922170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21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386348" y="952733"/>
            <a:ext cx="7057903" cy="5825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ource Sans Pro Regular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Search strategy - truncation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83771" y="1821936"/>
            <a:ext cx="10066199" cy="14945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Truncation allows you to look for all forms of a keyword.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music* = music, musical(s), musician(s), musicianship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Symbols can vary but asterisk * is common.</a:t>
            </a:r>
          </a:p>
          <a:p>
            <a:pPr algn="ctr">
              <a:buFont typeface="Wingdings" pitchFamily="2" charset="2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15" y="3509415"/>
            <a:ext cx="828350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744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22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19235" y="1977533"/>
            <a:ext cx="9908156" cy="40547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Watch out for UK/US spellings (behaviour,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Font typeface="Wingdings" pitchFamily="2" charset="2"/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wildcard allows for variation in a letter in the middle of a word and usually stands for 0 or 1 character</a:t>
            </a:r>
          </a:p>
          <a:p>
            <a:pPr>
              <a:buFont typeface="Wingdings" pitchFamily="2" charset="2"/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organise/organize: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organi?e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buFont typeface="Wingdings" pitchFamily="2" charset="2"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counselling/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counseling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counsel?ing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itchFamily="2" charset="2"/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[organise OR organize is more specific]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57832" y="1009236"/>
            <a:ext cx="5830962" cy="720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ource Sans Pro Regular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Search strategy – wildcards</a:t>
            </a:r>
          </a:p>
        </p:txBody>
      </p:sp>
    </p:spTree>
    <p:extLst>
      <p:ext uri="{BB962C8B-B14F-4D97-AF65-F5344CB8AC3E}">
        <p14:creationId xmlns:p14="http://schemas.microsoft.com/office/powerpoint/2010/main" val="1927338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23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315199" y="3358139"/>
            <a:ext cx="75682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use 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</a:t>
            </a:r>
            <a:r>
              <a:rPr lang="en-GB" sz="28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double quotes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”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355600"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</a:t>
            </a:r>
            <a:r>
              <a:rPr lang="en-GB" sz="28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high blood pressure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”</a:t>
            </a:r>
          </a:p>
          <a:p>
            <a:pPr marL="355600"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</a:t>
            </a:r>
            <a:r>
              <a:rPr lang="en-GB" sz="28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exam</a:t>
            </a:r>
            <a:r>
              <a:rPr lang="en-GB" sz="2800" b="1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*</a:t>
            </a:r>
            <a:r>
              <a:rPr lang="en-GB" sz="28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 stress</a:t>
            </a:r>
            <a:r>
              <a:rPr lang="en-GB" sz="2800" b="1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*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1319" y="2130583"/>
            <a:ext cx="10699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Returning words entered in order,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as a phrase rather than just all the words being present.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94910" y="1101904"/>
            <a:ext cx="7187290" cy="720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ource Sans Pro Regular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Search strategy – phrase marks</a:t>
            </a:r>
          </a:p>
        </p:txBody>
      </p:sp>
    </p:spTree>
    <p:extLst>
      <p:ext uri="{BB962C8B-B14F-4D97-AF65-F5344CB8AC3E}">
        <p14:creationId xmlns:p14="http://schemas.microsoft.com/office/powerpoint/2010/main" val="2491102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24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39750" y="1080846"/>
            <a:ext cx="8035932" cy="720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ource Sans Pro Regular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Search strategy – proximity operators</a:t>
            </a:r>
          </a:p>
        </p:txBody>
      </p:sp>
      <p:sp>
        <p:nvSpPr>
          <p:cNvPr id="7" name="Rectangle 6"/>
          <p:cNvSpPr/>
          <p:nvPr/>
        </p:nvSpPr>
        <p:spPr>
          <a:xfrm>
            <a:off x="971570" y="2120752"/>
            <a:ext cx="100896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GB" altLang="en-US" sz="28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Proximity searching for words near or next to each other in any order, </a:t>
            </a:r>
          </a:p>
          <a:p>
            <a:pPr fontAlgn="t"/>
            <a:endParaRPr lang="en-GB" altLang="en-US" sz="2800" i="1" dirty="0">
              <a:latin typeface="Arial" panose="020B0604020202020204" pitchFamily="34" charset="0"/>
              <a:ea typeface="ヒラギノ角ゴ Pro W3" pitchFamily="-64" charset="-128"/>
              <a:cs typeface="Arial" panose="020B0604020202020204" pitchFamily="34" charset="0"/>
            </a:endParaRPr>
          </a:p>
          <a:p>
            <a:pPr algn="ctr" fontAlgn="t"/>
            <a:r>
              <a:rPr lang="en-GB" altLang="en-US" sz="2800" i="1" dirty="0" err="1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eg</a:t>
            </a:r>
            <a:r>
              <a:rPr lang="en-GB" altLang="en-US" sz="28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 catalyst* NEAR/X engine*</a:t>
            </a:r>
          </a:p>
          <a:p>
            <a:pPr algn="ctr" fontAlgn="t"/>
            <a:r>
              <a:rPr lang="en-GB" altLang="en-US" sz="28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“civil war*” ADJ4 regeneration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83771" y="4772501"/>
            <a:ext cx="106235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GB" altLang="en-US" sz="28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This is the most variably worded command. </a:t>
            </a:r>
          </a:p>
          <a:p>
            <a:pPr fontAlgn="t"/>
            <a:endParaRPr lang="en-GB" altLang="en-US" sz="800" dirty="0">
              <a:latin typeface="Arial" panose="020B0604020202020204" pitchFamily="34" charset="0"/>
              <a:ea typeface="ヒラギノ角ゴ Pro W3" pitchFamily="-64" charset="-128"/>
              <a:cs typeface="Arial" panose="020B0604020202020204" pitchFamily="34" charset="0"/>
            </a:endParaRPr>
          </a:p>
          <a:p>
            <a:pPr marL="457200" indent="-279400" fontAlgn="t"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Use interface/supplier Help to check if it exists and what to use.</a:t>
            </a:r>
          </a:p>
        </p:txBody>
      </p:sp>
    </p:spTree>
    <p:extLst>
      <p:ext uri="{BB962C8B-B14F-4D97-AF65-F5344CB8AC3E}">
        <p14:creationId xmlns:p14="http://schemas.microsoft.com/office/powerpoint/2010/main" val="2949549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25</a:t>
            </a:fld>
            <a:endParaRPr lang="en-GB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02584" y="1381331"/>
            <a:ext cx="10774500" cy="87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Include material not found in DiscoverEd or Google Scholar.</a:t>
            </a:r>
          </a:p>
          <a:p>
            <a:pPr marL="182563" indent="-182563">
              <a:lnSpc>
                <a:spcPct val="90000"/>
              </a:lnSpc>
              <a:spcBef>
                <a:spcPct val="200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Contain details of millions of articles from 1000s of publications.  </a:t>
            </a:r>
          </a:p>
          <a:p>
            <a:pPr marL="182563" indent="-182563">
              <a:lnSpc>
                <a:spcPct val="90000"/>
              </a:lnSpc>
              <a:spcBef>
                <a:spcPct val="20000"/>
              </a:spcBef>
            </a:pPr>
            <a:endParaRPr lang="en-GB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2683599" y="756815"/>
            <a:ext cx="7131197" cy="602898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Abstracting &amp; Indexing databases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655" y="2849077"/>
            <a:ext cx="7144441" cy="3507271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3643745" y="4682836"/>
            <a:ext cx="1360054" cy="346364"/>
          </a:xfrm>
          <a:prstGeom prst="straightConnector1">
            <a:avLst/>
          </a:prstGeom>
          <a:ln w="38100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6418" y="4475531"/>
            <a:ext cx="43382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Databases by subject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edin.ac/databases-subjects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Library Subject Guides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edin.ac/library-subject-guides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6800" y="2352945"/>
            <a:ext cx="104570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Conference proceedings, journal articles, book chapters, reports and standards.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3400" y="3242090"/>
            <a:ext cx="400141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Subject specific databases. </a:t>
            </a:r>
          </a:p>
        </p:txBody>
      </p:sp>
    </p:spTree>
    <p:extLst>
      <p:ext uri="{BB962C8B-B14F-4D97-AF65-F5344CB8AC3E}">
        <p14:creationId xmlns:p14="http://schemas.microsoft.com/office/powerpoint/2010/main" val="254803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26</a:t>
            </a:fld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2647803" y="812933"/>
            <a:ext cx="7131197" cy="602898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Abstracting &amp; Indexing databases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485" y="3528892"/>
            <a:ext cx="2389676" cy="27529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83325" y="1444132"/>
            <a:ext cx="10774500" cy="87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Go to the resource via the title in the list.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Flagged resources are particularly strong in the subject area.</a:t>
            </a:r>
          </a:p>
          <a:p>
            <a:pPr marL="182563" indent="-182563">
              <a:lnSpc>
                <a:spcPct val="90000"/>
              </a:lnSpc>
              <a:spcBef>
                <a:spcPct val="20000"/>
              </a:spcBef>
            </a:pPr>
            <a:endParaRPr lang="en-GB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85" y="2681383"/>
            <a:ext cx="3861416" cy="71820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1714500" y="4905362"/>
            <a:ext cx="3255411" cy="1007216"/>
          </a:xfrm>
          <a:prstGeom prst="straightConnector1">
            <a:avLst/>
          </a:prstGeom>
          <a:ln w="38100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0967EFA-C681-4EDE-8896-D47D9AF92F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0494"/>
          <a:stretch/>
        </p:blipFill>
        <p:spPr>
          <a:xfrm>
            <a:off x="5268798" y="2319762"/>
            <a:ext cx="6201075" cy="42661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7323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27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00" y="3177776"/>
            <a:ext cx="9983540" cy="27040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23584" y="2593001"/>
            <a:ext cx="9601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" indent="-200025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See the difference (in result numbers) combining makes.</a:t>
            </a:r>
          </a:p>
          <a:p>
            <a:pPr marL="342900"/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3584" y="6051334"/>
            <a:ext cx="9722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Know the limiting concept(s) (lowest result number).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07151" y="1537101"/>
            <a:ext cx="11048916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Search concept by concept.</a:t>
            </a:r>
          </a:p>
          <a:p>
            <a:pPr eaLnBrk="1" hangingPunct="1"/>
            <a:endParaRPr lang="en-GB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Add synonyms as you think of them.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7009" y="845920"/>
            <a:ext cx="11672088" cy="632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Abstracting &amp; Indexing databases – </a:t>
            </a:r>
            <a:r>
              <a:rPr lang="en-GB" sz="3600" kern="0" dirty="0">
                <a:latin typeface="Arial" panose="020B0604020202020204" pitchFamily="34" charset="0"/>
                <a:cs typeface="Arial" panose="020B0604020202020204" pitchFamily="34" charset="0"/>
              </a:rPr>
              <a:t>Search History</a:t>
            </a:r>
            <a:endParaRPr lang="en-GB" sz="36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083053" y="5680717"/>
            <a:ext cx="1359147" cy="428789"/>
          </a:xfrm>
          <a:prstGeom prst="straightConnector1">
            <a:avLst/>
          </a:prstGeom>
          <a:ln w="41275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060840" y="3405459"/>
            <a:ext cx="1206500" cy="381000"/>
          </a:xfrm>
          <a:prstGeom prst="roundRect">
            <a:avLst/>
          </a:prstGeom>
          <a:noFill/>
          <a:ln w="28575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183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28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7009" y="845920"/>
            <a:ext cx="11672088" cy="632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Abstracting &amp; Indexing databases – </a:t>
            </a:r>
            <a:r>
              <a:rPr lang="en-GB" sz="3600" kern="0" dirty="0">
                <a:latin typeface="Arial" panose="020B0604020202020204" pitchFamily="34" charset="0"/>
                <a:cs typeface="Arial" panose="020B0604020202020204" pitchFamily="34" charset="0"/>
              </a:rPr>
              <a:t>Search History</a:t>
            </a:r>
            <a:endParaRPr lang="en-GB" sz="36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833" y="2365964"/>
            <a:ext cx="9115567" cy="39903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77080" y="1671259"/>
            <a:ext cx="114119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A&amp;I database interfaces/suppliers offer the same feature but with slight differences</a:t>
            </a:r>
          </a:p>
        </p:txBody>
      </p:sp>
    </p:spTree>
    <p:extLst>
      <p:ext uri="{BB962C8B-B14F-4D97-AF65-F5344CB8AC3E}">
        <p14:creationId xmlns:p14="http://schemas.microsoft.com/office/powerpoint/2010/main" val="38353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29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51" y="1650390"/>
            <a:ext cx="10330632" cy="21930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b="6326"/>
          <a:stretch/>
        </p:blipFill>
        <p:spPr>
          <a:xfrm>
            <a:off x="1524212" y="4112165"/>
            <a:ext cx="10349078" cy="22833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234896" y="3142181"/>
            <a:ext cx="2470203" cy="814149"/>
          </a:xfrm>
          <a:prstGeom prst="roundRect">
            <a:avLst/>
          </a:prstGeom>
          <a:noFill/>
          <a:ln w="38100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281750" y="5788635"/>
            <a:ext cx="2235200" cy="711283"/>
          </a:xfrm>
          <a:prstGeom prst="roundRect">
            <a:avLst/>
          </a:prstGeom>
          <a:noFill/>
          <a:ln w="38100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34897" y="966670"/>
            <a:ext cx="11672088" cy="632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Search interfaces – brackets for multiple concepts</a:t>
            </a:r>
          </a:p>
        </p:txBody>
      </p:sp>
    </p:spTree>
    <p:extLst>
      <p:ext uri="{BB962C8B-B14F-4D97-AF65-F5344CB8AC3E}">
        <p14:creationId xmlns:p14="http://schemas.microsoft.com/office/powerpoint/2010/main" val="3523605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3</a:t>
            </a:fld>
            <a:endParaRPr lang="en-GB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98801" y="3153816"/>
            <a:ext cx="10237521" cy="4432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Make your topic into a question you want the academic literature to answer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93177" y="2390440"/>
            <a:ext cx="695464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What is your literature review on? </a:t>
            </a:r>
          </a:p>
        </p:txBody>
      </p:sp>
      <p:sp>
        <p:nvSpPr>
          <p:cNvPr id="11" name="Rectangle 22"/>
          <p:cNvSpPr>
            <a:spLocks noGrp="1" noChangeArrowheads="1"/>
          </p:cNvSpPr>
          <p:nvPr>
            <p:ph type="title"/>
          </p:nvPr>
        </p:nvSpPr>
        <p:spPr>
          <a:xfrm>
            <a:off x="4435522" y="970960"/>
            <a:ext cx="3457382" cy="591855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Have a think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598801" y="4962675"/>
            <a:ext cx="10570608" cy="131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3538" indent="-363538" algn="just">
              <a:spcBef>
                <a:spcPct val="20000"/>
              </a:spcBef>
              <a:buAutoNum type="arabi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Decide your research focus which may prevent you getting distracted.</a:t>
            </a:r>
          </a:p>
          <a:p>
            <a:pPr marL="363538" indent="-363538">
              <a:spcBef>
                <a:spcPct val="20000"/>
              </a:spcBef>
              <a:buFont typeface="Wingdings" pitchFamily="2" charset="2"/>
              <a:buNone/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63538" indent="-363538" algn="just">
              <a:spcBef>
                <a:spcPct val="20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2) Prepare words and phrases,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“Search Terms”, which may relate to the right kind of research for your review.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493177" y="4118041"/>
            <a:ext cx="454818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It helps you to:</a:t>
            </a:r>
          </a:p>
        </p:txBody>
      </p:sp>
      <p:pic>
        <p:nvPicPr>
          <p:cNvPr id="17" name="Picture 26" descr="A young girl making an angry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882" y="1513237"/>
            <a:ext cx="987522" cy="14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MCj0434667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46770" y="800711"/>
            <a:ext cx="2073036" cy="110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9737958" y="1059848"/>
            <a:ext cx="16818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I have to?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3177" y="1725377"/>
            <a:ext cx="5301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 eaLnBrk="1" hangingPunct="1">
              <a:buFontTx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sort of work are you producing?</a:t>
            </a:r>
          </a:p>
        </p:txBody>
      </p:sp>
    </p:spTree>
    <p:extLst>
      <p:ext uri="{BB962C8B-B14F-4D97-AF65-F5344CB8AC3E}">
        <p14:creationId xmlns:p14="http://schemas.microsoft.com/office/powerpoint/2010/main" val="1216451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30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359" y="3820001"/>
            <a:ext cx="8132401" cy="27342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469414" y="939278"/>
            <a:ext cx="985398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GB" sz="3600" kern="0" dirty="0">
                <a:latin typeface="Arial" panose="020B0604020202020204" pitchFamily="34" charset="0"/>
                <a:cs typeface="Arial" panose="020B0604020202020204" pitchFamily="34" charset="0"/>
              </a:rPr>
              <a:t>Search Strategy – “Snowballing” using citations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65674" y="2325318"/>
            <a:ext cx="10535726" cy="1540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Search for other work by the same authors.</a:t>
            </a: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Follow up references used in the bibliography.</a:t>
            </a: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Use  “cited by” or “more like this” feature if there is one.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9375686" y="4001877"/>
            <a:ext cx="1947708" cy="2561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9884460" y="5364923"/>
            <a:ext cx="80894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04184" y="1726254"/>
            <a:ext cx="5860900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Using one article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to get to more:</a:t>
            </a:r>
          </a:p>
        </p:txBody>
      </p:sp>
    </p:spTree>
    <p:extLst>
      <p:ext uri="{BB962C8B-B14F-4D97-AF65-F5344CB8AC3E}">
        <p14:creationId xmlns:p14="http://schemas.microsoft.com/office/powerpoint/2010/main" val="340073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31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53016" y="2665392"/>
            <a:ext cx="241202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800" kern="0" dirty="0">
                <a:latin typeface="Arial" panose="020B0604020202020204" pitchFamily="34" charset="0"/>
                <a:cs typeface="Arial" panose="020B0604020202020204" pitchFamily="34" charset="0"/>
              </a:rPr>
              <a:t>References in a paper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045" y="1686971"/>
            <a:ext cx="9015232" cy="468471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1850497" y="3332348"/>
            <a:ext cx="6573067" cy="2251034"/>
          </a:xfrm>
          <a:prstGeom prst="straightConnector1">
            <a:avLst/>
          </a:prstGeom>
          <a:ln w="38100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69414" y="939278"/>
            <a:ext cx="985398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GB" sz="3600" kern="0" dirty="0">
                <a:latin typeface="Arial" panose="020B0604020202020204" pitchFamily="34" charset="0"/>
                <a:cs typeface="Arial" panose="020B0604020202020204" pitchFamily="34" charset="0"/>
              </a:rPr>
              <a:t>Search Strategy – “Snowballing” using citations</a:t>
            </a:r>
          </a:p>
        </p:txBody>
      </p:sp>
    </p:spTree>
    <p:extLst>
      <p:ext uri="{BB962C8B-B14F-4D97-AF65-F5344CB8AC3E}">
        <p14:creationId xmlns:p14="http://schemas.microsoft.com/office/powerpoint/2010/main" val="2431535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32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08713" y="1660651"/>
            <a:ext cx="674094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800" kern="0" dirty="0">
                <a:latin typeface="Arial" panose="020B0604020202020204" pitchFamily="34" charset="0"/>
                <a:cs typeface="Arial" panose="020B0604020202020204" pitchFamily="34" charset="0"/>
              </a:rPr>
              <a:t>Papers with a work in their reference lists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170" y="2309443"/>
            <a:ext cx="10357757" cy="41913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624114" y="4194648"/>
            <a:ext cx="3307160" cy="638630"/>
          </a:xfrm>
          <a:prstGeom prst="roundRect">
            <a:avLst/>
          </a:prstGeom>
          <a:noFill/>
          <a:ln w="38100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895771" y="1814286"/>
            <a:ext cx="1596573" cy="3236685"/>
          </a:xfrm>
          <a:prstGeom prst="straightConnector1">
            <a:avLst/>
          </a:prstGeom>
          <a:ln w="38100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128000" y="1814286"/>
            <a:ext cx="1364343" cy="4426857"/>
          </a:xfrm>
          <a:prstGeom prst="straightConnector1">
            <a:avLst/>
          </a:prstGeom>
          <a:ln w="38100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469414" y="939278"/>
            <a:ext cx="985398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GB" sz="3600" kern="0" dirty="0">
                <a:latin typeface="Arial" panose="020B0604020202020204" pitchFamily="34" charset="0"/>
                <a:cs typeface="Arial" panose="020B0604020202020204" pitchFamily="34" charset="0"/>
              </a:rPr>
              <a:t>Search Strategy – “Snowballing” using citations</a:t>
            </a:r>
          </a:p>
        </p:txBody>
      </p:sp>
    </p:spTree>
    <p:extLst>
      <p:ext uri="{BB962C8B-B14F-4D97-AF65-F5344CB8AC3E}">
        <p14:creationId xmlns:p14="http://schemas.microsoft.com/office/powerpoint/2010/main" val="2257993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33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2550589"/>
            <a:ext cx="5171308" cy="38530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4653" y="1590685"/>
            <a:ext cx="4184649" cy="4700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25257" y="884050"/>
            <a:ext cx="8263801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GB" sz="3600" kern="0" dirty="0">
                <a:latin typeface="Arial" panose="020B0604020202020204" pitchFamily="34" charset="0"/>
                <a:cs typeface="Arial" panose="020B0604020202020204" pitchFamily="34" charset="0"/>
              </a:rPr>
              <a:t>Keeping results somewhere you control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143" y="1590685"/>
            <a:ext cx="65537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Look for the label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Export / Download / Save.</a:t>
            </a:r>
          </a:p>
          <a:p>
            <a:pPr marL="342900" indent="-255588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Often above the results list.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963726" y="4802056"/>
            <a:ext cx="1308862" cy="398593"/>
          </a:xfrm>
          <a:prstGeom prst="roundRect">
            <a:avLst/>
          </a:prstGeom>
          <a:noFill/>
          <a:ln w="38100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2814865" y="3929063"/>
            <a:ext cx="1228498" cy="457200"/>
          </a:xfrm>
          <a:prstGeom prst="roundRect">
            <a:avLst/>
          </a:prstGeom>
          <a:noFill/>
          <a:ln w="38100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900862" y="1756457"/>
            <a:ext cx="1471613" cy="1043893"/>
          </a:xfrm>
          <a:prstGeom prst="straightConnector1">
            <a:avLst/>
          </a:prstGeom>
          <a:ln w="38100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092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34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01666" y="5101004"/>
            <a:ext cx="51308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table (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174625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www.docs.is.ed.ac.uk/mvm/BiblioManagersTable.pdf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105" y="2215939"/>
            <a:ext cx="35377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4625" indent="-174625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Automatically build bibliographies in Word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129" y="864346"/>
            <a:ext cx="11264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Reference management software - can save you time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4105" y="1679704"/>
            <a:ext cx="89129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 and manage a database of references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4105" y="4020779"/>
            <a:ext cx="5473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4625" indent="-174625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references in </a:t>
            </a:r>
            <a:r>
              <a:rPr lang="en-GB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BibTex</a:t>
            </a:r>
            <a:endParaRPr lang="en-GB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71491" y="5101004"/>
            <a:ext cx="5235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Choosing a Reference Manager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guidance documents:</a:t>
            </a:r>
          </a:p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https://uoe.sharepoint.com/sites/digitalskillsandtraining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5029" y="2356383"/>
            <a:ext cx="8157722" cy="12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6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35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139" y="2445191"/>
            <a:ext cx="6983533" cy="3583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1341" y="3381830"/>
            <a:ext cx="44419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Download EndNote desktop for free using the University forms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[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www.ed.ac.uk/is/software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]</a:t>
            </a:r>
          </a:p>
          <a:p>
            <a:pPr marL="174625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EndNote tutorials and support resources</a:t>
            </a:r>
          </a:p>
          <a:p>
            <a:pPr marL="174625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https://proquest.libguides.com/endnote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Library's Referencing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Gubject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Guide:</a:t>
            </a:r>
          </a:p>
          <a:p>
            <a:pPr marL="174625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edinburgh-uk.libguides.com/referencing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21341" y="1507137"/>
            <a:ext cx="78702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 and manage a database of references</a:t>
            </a:r>
          </a:p>
          <a:p>
            <a:pPr>
              <a:defRPr/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4625" indent="-174625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and attach full-text [VPN]</a:t>
            </a:r>
          </a:p>
          <a:p>
            <a:pPr>
              <a:defRPr/>
            </a:pPr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 PDF files or folders of files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024187" y="896612"/>
            <a:ext cx="1779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093200" y="3381830"/>
            <a:ext cx="372534" cy="508000"/>
          </a:xfrm>
          <a:prstGeom prst="roundRect">
            <a:avLst/>
          </a:prstGeom>
          <a:noFill/>
          <a:ln w="38100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763260" y="2641600"/>
            <a:ext cx="260927" cy="77414"/>
          </a:xfrm>
          <a:prstGeom prst="straightConnector1">
            <a:avLst/>
          </a:prstGeom>
          <a:ln w="41275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918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943181-C8DD-463F-B30F-8B085F8DA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33" y="2049903"/>
            <a:ext cx="7305675" cy="3981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36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3135383" y="4784308"/>
            <a:ext cx="924139" cy="652801"/>
          </a:xfrm>
          <a:prstGeom prst="ellipse">
            <a:avLst/>
          </a:prstGeom>
          <a:noFill/>
          <a:ln w="28575">
            <a:solidFill>
              <a:srgbClr val="69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ource Sans Pro Regular"/>
            </a:endParaRPr>
          </a:p>
        </p:txBody>
      </p:sp>
      <p:sp>
        <p:nvSpPr>
          <p:cNvPr id="8" name="Oval 7"/>
          <p:cNvSpPr/>
          <p:nvPr/>
        </p:nvSpPr>
        <p:spPr>
          <a:xfrm>
            <a:off x="4149885" y="4735165"/>
            <a:ext cx="915293" cy="652801"/>
          </a:xfrm>
          <a:prstGeom prst="ellipse">
            <a:avLst/>
          </a:prstGeom>
          <a:noFill/>
          <a:ln w="44450">
            <a:solidFill>
              <a:srgbClr val="69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ource Sans Pro Regula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5334" y="953013"/>
            <a:ext cx="7766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Records direct from DiscoverEd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76734" y="4461693"/>
            <a:ext cx="33979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EXPORT RIS</a:t>
            </a:r>
          </a:p>
          <a:p>
            <a:r>
              <a:rPr lang="en-GB" sz="2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for Endnote desktop and other reference management products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76734" y="2345972"/>
            <a:ext cx="30896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Pin to favourites to export more than one at once.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DAE099-0892-44F9-BE6E-30FC81B45B77}"/>
              </a:ext>
            </a:extLst>
          </p:cNvPr>
          <p:cNvSpPr/>
          <p:nvPr/>
        </p:nvSpPr>
        <p:spPr>
          <a:xfrm>
            <a:off x="7647709" y="1905711"/>
            <a:ext cx="748146" cy="707886"/>
          </a:xfrm>
          <a:prstGeom prst="rect">
            <a:avLst/>
          </a:prstGeom>
          <a:noFill/>
          <a:ln w="38100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033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53" y="1842266"/>
            <a:ext cx="10696575" cy="4695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37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30059" y="882443"/>
            <a:ext cx="8389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Records direct from Web of Science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40039" y="1756639"/>
            <a:ext cx="2641601" cy="71467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4769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38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8995"/>
          <a:stretch/>
        </p:blipFill>
        <p:spPr>
          <a:xfrm>
            <a:off x="3280825" y="1161230"/>
            <a:ext cx="8453976" cy="51390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4953000" y="3511296"/>
            <a:ext cx="4546600" cy="298704"/>
          </a:xfrm>
          <a:prstGeom prst="roundRect">
            <a:avLst/>
          </a:prstGeom>
          <a:noFill/>
          <a:ln w="38100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ource Sans Pro Regular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575743" y="4444800"/>
            <a:ext cx="1298929" cy="456384"/>
          </a:xfrm>
          <a:prstGeom prst="roundRect">
            <a:avLst/>
          </a:prstGeom>
          <a:noFill/>
          <a:ln w="38100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ource Sans Pro Regula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940" y="4672992"/>
            <a:ext cx="2370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Look for Export/Save/Download/Share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2584" y="1069511"/>
            <a:ext cx="2938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Records direct from other abstracting and indexing (A&amp;I) database interfaces</a:t>
            </a:r>
          </a:p>
        </p:txBody>
      </p:sp>
    </p:spTree>
    <p:extLst>
      <p:ext uri="{BB962C8B-B14F-4D97-AF65-F5344CB8AC3E}">
        <p14:creationId xmlns:p14="http://schemas.microsoft.com/office/powerpoint/2010/main" val="20105214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39</a:t>
            </a:fld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2741062" y="792347"/>
            <a:ext cx="5734197" cy="624634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Records from Google Scholar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14582"/>
          <a:stretch/>
        </p:blipFill>
        <p:spPr>
          <a:xfrm>
            <a:off x="6913710" y="1753541"/>
            <a:ext cx="4826187" cy="43198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70018" y="1650176"/>
            <a:ext cx="610931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Go to Settings &gt; Search results to add:</a:t>
            </a:r>
          </a:p>
          <a:p>
            <a:pPr marL="95250"/>
            <a:endParaRPr lang="en-GB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indent="-1778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Import to Reference Management Software to results view</a:t>
            </a:r>
            <a:endParaRPr lang="en-GB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4035" b="33012"/>
          <a:stretch/>
        </p:blipFill>
        <p:spPr>
          <a:xfrm>
            <a:off x="333043" y="3362993"/>
            <a:ext cx="8142216" cy="2508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ounded Rectangle 11"/>
          <p:cNvSpPr/>
          <p:nvPr/>
        </p:nvSpPr>
        <p:spPr>
          <a:xfrm>
            <a:off x="3751505" y="5586498"/>
            <a:ext cx="1711853" cy="407671"/>
          </a:xfrm>
          <a:prstGeom prst="roundRect">
            <a:avLst/>
          </a:prstGeom>
          <a:noFill/>
          <a:ln w="38100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463358" y="5790333"/>
            <a:ext cx="3418462" cy="142459"/>
          </a:xfrm>
          <a:prstGeom prst="straightConnector1">
            <a:avLst/>
          </a:prstGeom>
          <a:ln w="38100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6674844" y="1625615"/>
            <a:ext cx="1571625" cy="865277"/>
          </a:xfrm>
          <a:prstGeom prst="roundRect">
            <a:avLst/>
          </a:prstGeom>
          <a:noFill/>
          <a:ln w="38100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22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4</a:t>
            </a:fld>
            <a:endParaRPr lang="en-GB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929588" y="857114"/>
            <a:ext cx="10574830" cy="467909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Terms - Using what you know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70707" y="1385034"/>
            <a:ext cx="10283124" cy="8567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99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the words and phrases which come to mind immediately.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papers you have already and find – vocabulary, authors, references</a:t>
            </a:r>
          </a:p>
        </p:txBody>
      </p:sp>
      <p:graphicFrame>
        <p:nvGraphicFramePr>
          <p:cNvPr id="12" name="Group 12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39298426"/>
              </p:ext>
            </p:extLst>
          </p:nvPr>
        </p:nvGraphicFramePr>
        <p:xfrm>
          <a:off x="929588" y="2317482"/>
          <a:ext cx="10229530" cy="2456688"/>
        </p:xfrm>
        <a:graphic>
          <a:graphicData uri="http://schemas.openxmlformats.org/drawingml/2006/table">
            <a:tbl>
              <a:tblPr/>
              <a:tblGrid>
                <a:gridCol w="2514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4018">
                  <a:extLst>
                    <a:ext uri="{9D8B030D-6E8A-4147-A177-3AD203B41FA5}">
                      <a16:colId xmlns:a16="http://schemas.microsoft.com/office/drawing/2014/main" val="3389220657"/>
                    </a:ext>
                  </a:extLst>
                </a:gridCol>
                <a:gridCol w="2715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4925">
                  <a:extLst>
                    <a:ext uri="{9D8B030D-6E8A-4147-A177-3AD203B41FA5}">
                      <a16:colId xmlns:a16="http://schemas.microsoft.com/office/drawing/2014/main" val="1249066968"/>
                    </a:ext>
                  </a:extLst>
                </a:gridCol>
              </a:tblGrid>
              <a:tr h="44398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What is the 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experience 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of 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adolescents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with a history of 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disruptive behaviour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undergoing a course of 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mindfulness training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adolescents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disruptive behaviour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Mindfulness training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experience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adolescen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ts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teen(agers)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“young people”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youth(s)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“young adult(s)”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“disruptive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behav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iour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aggress(ion)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violen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mindful(ness)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Meditation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Training/education/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program(me)/course…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attitude(s) / (dis)satisfy(action)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Compliance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Dropout(s)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51519" y="4896409"/>
            <a:ext cx="11103417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7264400" algn="l"/>
              </a:tabLs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Thinking along these headings may be useful:</a:t>
            </a:r>
          </a:p>
          <a:p>
            <a:pPr>
              <a:lnSpc>
                <a:spcPct val="90000"/>
              </a:lnSpc>
              <a:spcBef>
                <a:spcPct val="20000"/>
              </a:spcBef>
              <a:tabLst>
                <a:tab pos="7264400" algn="l"/>
              </a:tabLst>
            </a:pPr>
            <a:endParaRPr lang="en-GB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>
              <a:lnSpc>
                <a:spcPct val="90000"/>
              </a:lnSpc>
              <a:spcBef>
                <a:spcPct val="20000"/>
              </a:spcBef>
              <a:tabLst>
                <a:tab pos="7264400" algn="l"/>
              </a:tabLst>
            </a:pP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opulation, 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roblem, 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ntervention, 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omparison, 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utcome, 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tudy design</a:t>
            </a:r>
          </a:p>
          <a:p>
            <a:pPr marL="273050">
              <a:lnSpc>
                <a:spcPct val="90000"/>
              </a:lnSpc>
              <a:spcBef>
                <a:spcPct val="20000"/>
              </a:spcBef>
              <a:tabLst>
                <a:tab pos="7264400" algn="l"/>
              </a:tabLst>
            </a:pPr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opulation, 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henomena of 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nterest; and 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ntext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[reviews of qualitative evidence, JBI]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6" descr="https://upload.wikimedia.org/wikipedia/commons/f/f3/PicoBolivar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89" y="6025944"/>
            <a:ext cx="2075718" cy="54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204612" y="5977091"/>
            <a:ext cx="5776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More information about PICOS/T, PEO, </a:t>
            </a:r>
            <a:r>
              <a:rPr lang="en-GB" dirty="0" err="1"/>
              <a:t>PICo</a:t>
            </a:r>
            <a:r>
              <a:rPr lang="en-GB" dirty="0"/>
              <a:t>, SPIDER (pdf)</a:t>
            </a:r>
          </a:p>
          <a:p>
            <a:r>
              <a:rPr lang="en-GB" dirty="0">
                <a:hlinkClick r:id="rId5"/>
              </a:rPr>
              <a:t>www.docs.is.ed.ac.uk/docs/Libraries/PDF/PICOS.pdf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81288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284A88-0183-499B-B48E-B03340052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534" y="1496168"/>
            <a:ext cx="3628324" cy="47178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84186" y="809209"/>
            <a:ext cx="11234911" cy="624634"/>
          </a:xfrm>
        </p:spPr>
        <p:txBody>
          <a:bodyPr>
            <a:noAutofit/>
          </a:bodyPr>
          <a:lstStyle/>
          <a:p>
            <a:pPr algn="ctr"/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LibKey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Nomad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40716" y="6356351"/>
            <a:ext cx="413084" cy="298340"/>
          </a:xfrm>
        </p:spPr>
        <p:txBody>
          <a:bodyPr/>
          <a:lstStyle/>
          <a:p>
            <a:fld id="{780C177A-0032-456E-B79F-4AC1AB2AD29B}" type="slidenum">
              <a:rPr lang="en-GB" smtClean="0"/>
              <a:t>40</a:t>
            </a:fld>
            <a:endParaRPr lang="en-GB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278BF78-C855-498C-8B6B-909F0492AD0B}"/>
              </a:ext>
            </a:extLst>
          </p:cNvPr>
          <p:cNvSpPr txBox="1"/>
          <p:nvPr/>
        </p:nvSpPr>
        <p:spPr>
          <a:xfrm>
            <a:off x="2209001" y="3158420"/>
            <a:ext cx="48845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 an export citation option too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6AEA0D-1087-48DD-9E81-070B777AFE64}"/>
              </a:ext>
            </a:extLst>
          </p:cNvPr>
          <p:cNvSpPr txBox="1"/>
          <p:nvPr/>
        </p:nvSpPr>
        <p:spPr>
          <a:xfrm>
            <a:off x="436418" y="4996315"/>
            <a:ext cx="69552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Download the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LibKey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Nomad Browser Extension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6B894D-3AEE-49BD-80C7-059B96C836D6}"/>
              </a:ext>
            </a:extLst>
          </p:cNvPr>
          <p:cNvSpPr/>
          <p:nvPr/>
        </p:nvSpPr>
        <p:spPr>
          <a:xfrm>
            <a:off x="9698182" y="5278582"/>
            <a:ext cx="540327" cy="123305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18FA67-8B8C-4215-824C-8B0D6CBC3386}"/>
              </a:ext>
            </a:extLst>
          </p:cNvPr>
          <p:cNvSpPr txBox="1"/>
          <p:nvPr/>
        </p:nvSpPr>
        <p:spPr>
          <a:xfrm>
            <a:off x="568036" y="6016547"/>
            <a:ext cx="64177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u="sng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 tooltip="https://library.ed.ac.uk/libkey-nomad"/>
              </a:rPr>
              <a:t>https://library.ed.ac.uk/libkey-nomad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12DF6C-AAE7-4C74-882C-A3BE838167DD}"/>
              </a:ext>
            </a:extLst>
          </p:cNvPr>
          <p:cNvSpPr txBox="1"/>
          <p:nvPr/>
        </p:nvSpPr>
        <p:spPr>
          <a:xfrm>
            <a:off x="568036" y="5599595"/>
            <a:ext cx="64177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information:</a:t>
            </a:r>
            <a:endParaRPr lang="en-GB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7" tooltip="https://library.ed.ac.uk/libkey-nomad"/>
            </a:endParaRPr>
          </a:p>
        </p:txBody>
      </p:sp>
    </p:spTree>
    <p:extLst>
      <p:ext uri="{BB962C8B-B14F-4D97-AF65-F5344CB8AC3E}">
        <p14:creationId xmlns:p14="http://schemas.microsoft.com/office/powerpoint/2010/main" val="13698418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41</a:t>
            </a:fld>
            <a:endParaRPr lang="en-GB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495211" y="4557443"/>
            <a:ext cx="90424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9D7C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Reviewing the literature systematically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combines well focussed research question and search strategy with rigorous appraisal and synthesis of the literature. Someone reading the review should be able to repeat it. </a:t>
            </a:r>
            <a:endParaRPr lang="en-GB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18912" y="2105710"/>
            <a:ext cx="10795000" cy="183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99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Read the literature reviews of a similar type of study to yours.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indent="-176213">
              <a:spcBef>
                <a:spcPct val="20000"/>
              </a:spcBef>
              <a:buFontTx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 will begin see the same references in your search results lists. </a:t>
            </a:r>
          </a:p>
          <a:p>
            <a:pPr marL="622300" indent="-176213">
              <a:spcBef>
                <a:spcPct val="20000"/>
              </a:spcBef>
              <a:buFontTx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references cited in useful papers will (hopefully) begin to look familiar.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1256" y="1141300"/>
            <a:ext cx="7470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How much of the literature do you read?</a:t>
            </a:r>
          </a:p>
        </p:txBody>
      </p:sp>
    </p:spTree>
    <p:extLst>
      <p:ext uri="{BB962C8B-B14F-4D97-AF65-F5344CB8AC3E}">
        <p14:creationId xmlns:p14="http://schemas.microsoft.com/office/powerpoint/2010/main" val="17007754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42</a:t>
            </a:fld>
            <a:endParaRPr lang="en-GB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38826" y="1533428"/>
            <a:ext cx="9399948" cy="53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9D7C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Record your search strategy(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 for the databases you’ve used.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7645" y="826867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Help for your methodology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5621"/>
          <a:stretch/>
        </p:blipFill>
        <p:spPr>
          <a:xfrm>
            <a:off x="2683220" y="2238757"/>
            <a:ext cx="8982608" cy="21023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15929" y="5665415"/>
            <a:ext cx="9748971" cy="87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9D7C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Saved searches for re-running or generating alerts.</a:t>
            </a:r>
          </a:p>
          <a:p>
            <a:pPr marL="342900" indent="-165100">
              <a:spcBef>
                <a:spcPct val="20000"/>
              </a:spcBef>
              <a:buFontTx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Table of contents alerts directly from journals strong in your field.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09125" y="5014181"/>
            <a:ext cx="3800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Keeping current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485" y="2806684"/>
            <a:ext cx="4229716" cy="262510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H="1">
            <a:off x="4521202" y="2711234"/>
            <a:ext cx="1117598" cy="1009866"/>
          </a:xfrm>
          <a:prstGeom prst="straightConnector1">
            <a:avLst/>
          </a:prstGeom>
          <a:ln w="38100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497927" y="3933172"/>
            <a:ext cx="2119273" cy="1884982"/>
          </a:xfrm>
          <a:prstGeom prst="straightConnector1">
            <a:avLst/>
          </a:prstGeom>
          <a:ln w="38100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497927" y="3497114"/>
            <a:ext cx="2119273" cy="2321040"/>
          </a:xfrm>
          <a:prstGeom prst="straightConnector1">
            <a:avLst/>
          </a:prstGeom>
          <a:ln w="38100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7940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43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8369" y="3123615"/>
            <a:ext cx="1751223" cy="1165790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380007" y="808611"/>
            <a:ext cx="4968875" cy="50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</a:p>
        </p:txBody>
      </p:sp>
      <p:sp>
        <p:nvSpPr>
          <p:cNvPr id="8" name="Rectangle 13"/>
          <p:cNvSpPr>
            <a:spLocks noChangeAspect="1" noChangeArrowheads="1"/>
          </p:cNvSpPr>
          <p:nvPr/>
        </p:nvSpPr>
        <p:spPr bwMode="auto">
          <a:xfrm>
            <a:off x="1326990" y="1556176"/>
            <a:ext cx="9456751" cy="12503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>
              <a:spcBef>
                <a:spcPct val="200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Your Academic Support Librarian from</a:t>
            </a:r>
          </a:p>
          <a:p>
            <a:pPr marL="342900" indent="-342900" algn="ctr">
              <a:spcBef>
                <a:spcPct val="20000"/>
              </a:spcBef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142148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Library subject guides: </a:t>
            </a:r>
            <a:r>
              <a:rPr lang="en-GB" sz="2400" dirty="0">
                <a:solidFill>
                  <a:srgbClr val="142148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  <a:hlinkClick r:id="rId5"/>
              </a:rPr>
              <a:t>www.ed.ac.uk/is/subject-guides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251" y="3467794"/>
            <a:ext cx="667801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 Skills Development courses and the online manuals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www.ed.ac.uk/is/skills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605" y="4409912"/>
            <a:ext cx="873864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Institute for Academic Development resources by degree and career role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www.ed.ac.uk/iad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63275" y="5558897"/>
            <a:ext cx="640233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Research Data Service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edin.ac/research-data-service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t="4174" b="10754"/>
          <a:stretch/>
        </p:blipFill>
        <p:spPr>
          <a:xfrm>
            <a:off x="9593980" y="4289405"/>
            <a:ext cx="1574028" cy="1261241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10"/>
          <a:srcRect t="1" r="196" b="700"/>
          <a:stretch/>
        </p:blipFill>
        <p:spPr>
          <a:xfrm>
            <a:off x="703319" y="5352030"/>
            <a:ext cx="1684039" cy="99802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65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44381" y="1036590"/>
            <a:ext cx="10433154" cy="6393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sz="3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Using what you know – scoping the academic literature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1665" y="1781034"/>
            <a:ext cx="10748849" cy="14698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99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GB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Using resources you are familiar with can help you get </a:t>
            </a:r>
          </a:p>
          <a:p>
            <a:pPr marL="357188" indent="-265113" algn="just">
              <a:buClr>
                <a:schemeClr val="tx1"/>
              </a:buClr>
            </a:pPr>
            <a:r>
              <a:rPr lang="en-GB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 feel for the literature. </a:t>
            </a:r>
          </a:p>
          <a:p>
            <a:pPr marL="357188" indent="-265113" algn="just">
              <a:buClr>
                <a:schemeClr val="tx1"/>
              </a:buClr>
            </a:pPr>
            <a:r>
              <a:rPr lang="en-GB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 idea of whether you will find relevant papers for your topic.</a:t>
            </a:r>
          </a:p>
        </p:txBody>
      </p:sp>
      <p:sp>
        <p:nvSpPr>
          <p:cNvPr id="7" name="Rectangle 6"/>
          <p:cNvSpPr/>
          <p:nvPr/>
        </p:nvSpPr>
        <p:spPr>
          <a:xfrm>
            <a:off x="653144" y="3819484"/>
            <a:ext cx="4294562" cy="196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00"/>
              </a:spcAft>
              <a:buFontTx/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DiscoverEd includes article level records. </a:t>
            </a:r>
          </a:p>
          <a:p>
            <a:pPr marL="342900" indent="-252413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Default setting is to what you can read because the library has bought it.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271" y="3166798"/>
            <a:ext cx="6608890" cy="324436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947706" y="3927868"/>
            <a:ext cx="451608" cy="397389"/>
          </a:xfrm>
          <a:prstGeom prst="straightConnector1">
            <a:avLst/>
          </a:prstGeom>
          <a:ln w="41275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5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866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C0D447-76E0-4488-A7C7-5A3A34931A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959"/>
          <a:stretch/>
        </p:blipFill>
        <p:spPr>
          <a:xfrm>
            <a:off x="1308112" y="2401795"/>
            <a:ext cx="8559233" cy="27976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65528" y="6511636"/>
            <a:ext cx="436266" cy="227470"/>
          </a:xfrm>
        </p:spPr>
        <p:txBody>
          <a:bodyPr/>
          <a:lstStyle/>
          <a:p>
            <a:fld id="{780C177A-0032-456E-B79F-4AC1AB2AD29B}" type="slidenum">
              <a:rPr lang="en-GB" smtClean="0"/>
              <a:t>6</a:t>
            </a:fld>
            <a:endParaRPr lang="en-GB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85" y="774226"/>
            <a:ext cx="11716513" cy="626133"/>
          </a:xfrm>
        </p:spPr>
        <p:txBody>
          <a:bodyPr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Databases for Reviewing the Literature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7828" y="1447255"/>
            <a:ext cx="10979727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buFontTx/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DiscoverEd includes article level records. </a:t>
            </a:r>
          </a:p>
          <a:p>
            <a:pPr>
              <a:spcAft>
                <a:spcPts val="200"/>
              </a:spcAft>
              <a:buFontTx/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 setting is to what you can read because the library has bought it. </a:t>
            </a:r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5072108" y="3976774"/>
            <a:ext cx="1328692" cy="504048"/>
          </a:xfrm>
          <a:prstGeom prst="ellipse">
            <a:avLst/>
          </a:prstGeom>
          <a:noFill/>
          <a:ln w="25400" algn="ctr">
            <a:solidFill>
              <a:srgbClr val="6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6418" y="5483609"/>
            <a:ext cx="35944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  <a:buFontTx/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more results but which you may not be able to read immediately.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17E3CA-C9D3-435E-956E-C213B71EE3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566"/>
          <a:stretch/>
        </p:blipFill>
        <p:spPr>
          <a:xfrm>
            <a:off x="3984894" y="4580068"/>
            <a:ext cx="7726565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8269148" y="4633246"/>
            <a:ext cx="1248076" cy="593900"/>
          </a:xfrm>
          <a:prstGeom prst="ellipse">
            <a:avLst/>
          </a:prstGeom>
          <a:noFill/>
          <a:ln w="25400" algn="ctr">
            <a:solidFill>
              <a:srgbClr val="6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41"/>
          <p:cNvSpPr>
            <a:spLocks noChangeShapeType="1"/>
          </p:cNvSpPr>
          <p:nvPr/>
        </p:nvSpPr>
        <p:spPr bwMode="auto">
          <a:xfrm flipV="1">
            <a:off x="3717961" y="5294570"/>
            <a:ext cx="533866" cy="439002"/>
          </a:xfrm>
          <a:prstGeom prst="line">
            <a:avLst/>
          </a:prstGeom>
          <a:noFill/>
          <a:ln w="25400">
            <a:solidFill>
              <a:srgbClr val="6900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456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65528" y="6511636"/>
            <a:ext cx="436266" cy="227470"/>
          </a:xfrm>
        </p:spPr>
        <p:txBody>
          <a:bodyPr/>
          <a:lstStyle/>
          <a:p>
            <a:fld id="{780C177A-0032-456E-B79F-4AC1AB2AD29B}" type="slidenum">
              <a:rPr lang="en-GB" smtClean="0"/>
              <a:t>7</a:t>
            </a:fld>
            <a:endParaRPr lang="en-GB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85" y="777078"/>
            <a:ext cx="11716513" cy="626133"/>
          </a:xfrm>
        </p:spPr>
        <p:txBody>
          <a:bodyPr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Databases for Reviewing the Literature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7828" y="1447255"/>
            <a:ext cx="10979727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buFontTx/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DiscoverEd includes article level records. </a:t>
            </a:r>
          </a:p>
          <a:p>
            <a:pPr>
              <a:spcAft>
                <a:spcPts val="200"/>
              </a:spcAft>
              <a:buFontTx/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 setting is to what you can read because the library has bought it.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0321" y="5451345"/>
            <a:ext cx="37785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00"/>
              </a:spcAft>
              <a:buFontTx/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more results but in which your search terms may be pages apart.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D4CDBE4-017F-47CE-89BF-91A1A82A65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459"/>
          <a:stretch/>
        </p:blipFill>
        <p:spPr>
          <a:xfrm>
            <a:off x="1399592" y="2401796"/>
            <a:ext cx="8467753" cy="28138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5166161" y="3952501"/>
            <a:ext cx="1101012" cy="541157"/>
          </a:xfrm>
          <a:prstGeom prst="ellipse">
            <a:avLst/>
          </a:prstGeom>
          <a:noFill/>
          <a:ln w="25400" algn="ctr">
            <a:solidFill>
              <a:srgbClr val="6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ACC263-822E-407D-B6A3-0A5C0DFC0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122" y="4554101"/>
            <a:ext cx="7610475" cy="1838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8417347" y="4730397"/>
            <a:ext cx="1137200" cy="509366"/>
          </a:xfrm>
          <a:prstGeom prst="ellipse">
            <a:avLst/>
          </a:prstGeom>
          <a:noFill/>
          <a:ln w="25400" algn="ctr">
            <a:solidFill>
              <a:srgbClr val="6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41"/>
          <p:cNvSpPr>
            <a:spLocks noChangeShapeType="1"/>
          </p:cNvSpPr>
          <p:nvPr/>
        </p:nvSpPr>
        <p:spPr bwMode="auto">
          <a:xfrm flipV="1">
            <a:off x="3835579" y="5899690"/>
            <a:ext cx="466531" cy="655607"/>
          </a:xfrm>
          <a:prstGeom prst="line">
            <a:avLst/>
          </a:prstGeom>
          <a:noFill/>
          <a:ln w="25400">
            <a:solidFill>
              <a:srgbClr val="6900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30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92CE8B-A60D-4043-AD3B-9A93788B3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17" y="2521526"/>
            <a:ext cx="6315042" cy="42950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8</a:t>
            </a:fld>
            <a:endParaRPr lang="en-GB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60220" y="832891"/>
            <a:ext cx="10712391" cy="585332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Using what you know: DiscoverEd – Advanced Search</a:t>
            </a:r>
            <a:endParaRPr lang="en-GB" sz="2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548055" y="2194800"/>
            <a:ext cx="1951779" cy="1167187"/>
          </a:xfrm>
          <a:prstGeom prst="straightConnector1">
            <a:avLst/>
          </a:prstGeom>
          <a:ln w="38100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525835" y="6202829"/>
            <a:ext cx="892839" cy="472966"/>
          </a:xfrm>
          <a:prstGeom prst="roundRect">
            <a:avLst/>
          </a:prstGeom>
          <a:noFill/>
          <a:ln w="38100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418674" y="5571390"/>
            <a:ext cx="4478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buFontTx/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for “snowballing”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418674" y="5997866"/>
            <a:ext cx="183512" cy="358484"/>
          </a:xfrm>
          <a:prstGeom prst="straightConnector1">
            <a:avLst/>
          </a:prstGeom>
          <a:ln w="38100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8AB407E-EEA3-4583-B667-3BE7D1952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312" y="1507038"/>
            <a:ext cx="9477375" cy="7429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434945" y="1617851"/>
            <a:ext cx="2200285" cy="585332"/>
          </a:xfrm>
          <a:prstGeom prst="roundRect">
            <a:avLst/>
          </a:prstGeom>
          <a:noFill/>
          <a:ln w="38100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92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9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97" y="1530811"/>
            <a:ext cx="4839501" cy="50285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51060" y="5817311"/>
            <a:ext cx="6305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kern="0" dirty="0">
                <a:latin typeface="Arial" panose="020B0604020202020204" pitchFamily="34" charset="0"/>
                <a:cs typeface="Arial" panose="020B0604020202020204" pitchFamily="34" charset="0"/>
              </a:rPr>
              <a:t>Original Diagram: </a:t>
            </a:r>
            <a:r>
              <a:rPr lang="en-GB" sz="1200" kern="0" dirty="0" err="1">
                <a:latin typeface="Arial" panose="020B0604020202020204" pitchFamily="34" charset="0"/>
                <a:cs typeface="Arial" panose="020B0604020202020204" pitchFamily="34" charset="0"/>
              </a:rPr>
              <a:t>Machi</a:t>
            </a:r>
            <a:r>
              <a:rPr lang="en-GB" sz="1200" kern="0" dirty="0">
                <a:latin typeface="Arial" panose="020B0604020202020204" pitchFamily="34" charset="0"/>
                <a:cs typeface="Arial" panose="020B0604020202020204" pitchFamily="34" charset="0"/>
              </a:rPr>
              <a:t>, L.A. &amp; McEvoy, B.T. (2012) The literature review: six steps to success, 2</a:t>
            </a:r>
            <a:r>
              <a:rPr lang="en-GB" sz="1200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1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GB" sz="1200" kern="0" dirty="0">
                <a:latin typeface="Arial" panose="020B0604020202020204" pitchFamily="34" charset="0"/>
                <a:cs typeface="Arial" panose="020B0604020202020204" pitchFamily="34" charset="0"/>
              </a:rPr>
              <a:t>, Thousand Oaks, California: Corwin Press.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https://discovered.ed.ac.uk/permalink/f/gfso8q/44UOE_ALMA21101100770002466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51060" y="1892793"/>
            <a:ext cx="4617066" cy="124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just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r>
              <a:rPr lang="en-GB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Define your topic</a:t>
            </a:r>
          </a:p>
          <a:p>
            <a:pPr marL="358775" indent="-358775" algn="just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endParaRPr lang="en-GB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 algn="just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endParaRPr lang="en-GB" sz="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 algn="just">
              <a:buClr>
                <a:srgbClr val="FF0000"/>
              </a:buClr>
              <a:buFontTx/>
              <a:buAutoNum type="arabicPeriod"/>
            </a:pPr>
            <a:r>
              <a:rPr lang="en-GB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Identify potential sources of information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534927" y="4929442"/>
            <a:ext cx="650239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Clr>
                <a:srgbClr val="FF0000"/>
              </a:buClr>
              <a:buFont typeface="+mj-lt"/>
              <a:buAutoNum type="arabicPeriod" startAt="3"/>
            </a:pPr>
            <a:r>
              <a:rPr lang="en-GB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Search selected resources </a:t>
            </a: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including relevant abstracting and indexing / bibliographic databases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465600" y="3144127"/>
            <a:ext cx="4641050" cy="165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 eaLnBrk="1" hangingPunct="1">
              <a:buClr>
                <a:schemeClr val="tx1"/>
              </a:buClr>
              <a:buFontTx/>
              <a:buNone/>
            </a:pP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Use resources you are familiar with to get:</a:t>
            </a:r>
          </a:p>
          <a:p>
            <a:pPr indent="-255588" algn="just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an initial feel for the literature. </a:t>
            </a:r>
          </a:p>
          <a:p>
            <a:pPr marL="357188" indent="-265113" algn="just" eaLnBrk="1" hangingPunct="1">
              <a:buClr>
                <a:schemeClr val="tx1"/>
              </a:buClr>
            </a:pP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an idea of whether you will find relevant papers for the review topic you’ve chosen.</a:t>
            </a:r>
            <a:endParaRPr lang="en-GB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2"/>
          <p:cNvSpPr txBox="1">
            <a:spLocks noChangeArrowheads="1"/>
          </p:cNvSpPr>
          <p:nvPr/>
        </p:nvSpPr>
        <p:spPr bwMode="auto">
          <a:xfrm>
            <a:off x="4363686" y="993283"/>
            <a:ext cx="31892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Steps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275463" y="2691999"/>
            <a:ext cx="673296" cy="452128"/>
          </a:xfrm>
          <a:prstGeom prst="straightConnector1">
            <a:avLst/>
          </a:prstGeom>
          <a:ln w="5715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043451" y="2838734"/>
            <a:ext cx="960236" cy="1665028"/>
          </a:xfrm>
          <a:prstGeom prst="straightConnector1">
            <a:avLst/>
          </a:prstGeom>
          <a:ln w="5715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83893" y="3411939"/>
            <a:ext cx="133135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C3300"/>
                </a:solidFill>
              </a:rPr>
              <a:t>Scoping</a:t>
            </a:r>
          </a:p>
        </p:txBody>
      </p:sp>
    </p:spTree>
    <p:extLst>
      <p:ext uri="{BB962C8B-B14F-4D97-AF65-F5344CB8AC3E}">
        <p14:creationId xmlns:p14="http://schemas.microsoft.com/office/powerpoint/2010/main" val="893363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CF67D92CB1F44DB28C2D83471FC062" ma:contentTypeVersion="13" ma:contentTypeDescription="Create a new document." ma:contentTypeScope="" ma:versionID="5373d6c18f9b725375ed1277bcd917b3">
  <xsd:schema xmlns:xsd="http://www.w3.org/2001/XMLSchema" xmlns:xs="http://www.w3.org/2001/XMLSchema" xmlns:p="http://schemas.microsoft.com/office/2006/metadata/properties" xmlns:ns2="8fb7119e-831b-4203-9e69-6525ea818a0e" xmlns:ns3="4fc81726-a38c-4c18-91aa-888b6374bcdf" targetNamespace="http://schemas.microsoft.com/office/2006/metadata/properties" ma:root="true" ma:fieldsID="d35bb49bfcd0f5b3a6ebbd559b503883" ns2:_="" ns3:_="">
    <xsd:import namespace="8fb7119e-831b-4203-9e69-6525ea818a0e"/>
    <xsd:import namespace="4fc81726-a38c-4c18-91aa-888b6374bc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7119e-831b-4203-9e69-6525ea818a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81726-a38c-4c18-91aa-888b6374bcd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BB548A-7443-4FDF-819A-7024A73A15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b7119e-831b-4203-9e69-6525ea818a0e"/>
    <ds:schemaRef ds:uri="4fc81726-a38c-4c18-91aa-888b6374bc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6722A9-12F8-435A-BD30-7882216C4F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EAD679-3499-4606-A9E4-07CEC98C95C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4fc81726-a38c-4c18-91aa-888b6374bcd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fb7119e-831b-4203-9e69-6525ea818a0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2682</TotalTime>
  <Words>2346</Words>
  <Application>Microsoft Office PowerPoint</Application>
  <PresentationFormat>Widescreen</PresentationFormat>
  <Paragraphs>389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Source Sans Pro Regular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Have a think</vt:lpstr>
      <vt:lpstr>Search Terms - Using what you know</vt:lpstr>
      <vt:lpstr>Using what you know – scoping the academic literature</vt:lpstr>
      <vt:lpstr>Databases for Reviewing the Literature</vt:lpstr>
      <vt:lpstr>Databases for Reviewing the Literature</vt:lpstr>
      <vt:lpstr>Using what you know: DiscoverEd – Advanced Search</vt:lpstr>
      <vt:lpstr>PowerPoint Presentation</vt:lpstr>
      <vt:lpstr>Using what you know: Google Scholar – Library Collections</vt:lpstr>
      <vt:lpstr>PowerPoint Presentation</vt:lpstr>
      <vt:lpstr>PowerPoint Presentation</vt:lpstr>
      <vt:lpstr>LibKey Nomad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Abstracting &amp; Indexing databases</vt:lpstr>
      <vt:lpstr>Abstracting &amp; Indexing databases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Records from Google Scholar</vt:lpstr>
      <vt:lpstr>LibKey Nomad</vt:lpstr>
      <vt:lpstr>PowerPoint Presentation</vt:lpstr>
      <vt:lpstr>PowerPoint Presentation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Duncan</dc:creator>
  <cp:lastModifiedBy>Rowena Stewart</cp:lastModifiedBy>
  <cp:revision>276</cp:revision>
  <dcterms:created xsi:type="dcterms:W3CDTF">2017-09-20T13:58:12Z</dcterms:created>
  <dcterms:modified xsi:type="dcterms:W3CDTF">2025-04-11T12:35:53Z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0x01010069CF67D92CB1F44DB28C2D83471FC062</vt:lpwstr>
  </property>
</Properties>
</file>