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817" r:id="rId5"/>
    <p:sldId id="818" r:id="rId6"/>
    <p:sldId id="819" r:id="rId7"/>
    <p:sldId id="831" r:id="rId8"/>
    <p:sldId id="821" r:id="rId9"/>
    <p:sldId id="832" r:id="rId10"/>
    <p:sldId id="833" r:id="rId11"/>
    <p:sldId id="834" r:id="rId12"/>
    <p:sldId id="837" r:id="rId13"/>
    <p:sldId id="838" r:id="rId14"/>
    <p:sldId id="836" r:id="rId15"/>
    <p:sldId id="820" r:id="rId16"/>
    <p:sldId id="82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00FF"/>
    <a:srgbClr val="CC3300"/>
    <a:srgbClr val="FF00FF"/>
    <a:srgbClr val="333333"/>
    <a:srgbClr val="D50032"/>
    <a:srgbClr val="D11D73"/>
    <a:srgbClr val="F5F5F5"/>
    <a:srgbClr val="000000"/>
    <a:srgbClr val="004F71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2DAE70-4FDB-0FA2-7D1A-7855B36CD939}" v="4" dt="2019-06-14T13:05:09.379"/>
    <p1510:client id="{5E01407D-DEB7-D6E4-DBD5-93B82FD8B6B9}" v="2" dt="2020-07-15T09:31:54.495"/>
    <p1510:client id="{78167D94-9237-3204-B615-07208364344D}" v="40" dt="2020-05-19T23:04:14.743"/>
    <p1510:client id="{F9D72EAA-A471-0AED-62BF-7E44609E000D}" v="3541" dt="2019-06-14T15:11:57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72" autoAdjust="0"/>
    <p:restoredTop sz="78771" autoAdjust="0"/>
  </p:normalViewPr>
  <p:slideViewPr>
    <p:cSldViewPr snapToGrid="0">
      <p:cViewPr varScale="1">
        <p:scale>
          <a:sx n="62" d="100"/>
          <a:sy n="62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61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EEA75-8066-4A20-A4B1-7955E1A05CC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59343-169F-440C-ACAA-79963A2F5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55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DFC72-7A43-4A2F-B385-2BD3C8525178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6B964-298A-415D-9488-38014DCEE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6B964-298A-415D-9488-38014DCEED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55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4709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271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6445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7776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839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0295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725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7942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1454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8079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0867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400" b="1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34037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F086-4B6D-492E-8DE2-2781B25EAD20}" type="datetime1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C7B9-716E-4455-924B-913EDFB39423}" type="datetime1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16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11A94-2EDD-4ADA-B9DF-53675DB83412}" type="datetime1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2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1F68-1568-42B7-94B6-F1B31C85DFE1}" type="datetime1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0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5CF86-B07C-4D44-BF6F-04A215825852}" type="datetime1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1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18C6-0294-4B61-AE5D-CA8871A53162}" type="datetime1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8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A257E-D878-4B41-8AA0-FE42F2A16BF7}" type="datetime1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3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A5A4-4A65-466A-BB77-567B53FD1D5B}" type="datetime1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4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77AE5-81C8-4558-9EBF-14B57469B913}" type="datetime1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4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66E2-4929-4618-A8CE-0913D6CC8C9C}" type="datetime1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2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99C30-D76C-4583-94F8-0FE0FCED2BCC}" type="datetime1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21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D378-30C0-4609-89C6-4E06DEA3F9CA}" type="datetime1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177A-0032-456E-B79F-4AC1AB2AD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6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cs.is.ed.ac.uk/docs/Libraries/Presentations/SearchingAndReviewingLiterature1.pptx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.ac.uk/is/subject-guides-nursing" TargetMode="External"/><Relationship Id="rId4" Type="http://schemas.openxmlformats.org/officeDocument/2006/relationships/hyperlink" Target="mailto:rowena.stewart@ed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.ac.uk/is/libsmart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scholar.googl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ocs.is.ed.ac.uk/docs/Libraries/PDF/PICOS.pdf" TargetMode="Externa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rd.york.ac.uk/PROSPERO/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FBE826F-95DA-4FC8-BC03-9212EA56A3BE}"/>
              </a:ext>
            </a:extLst>
          </p:cNvPr>
          <p:cNvGrpSpPr/>
          <p:nvPr/>
        </p:nvGrpSpPr>
        <p:grpSpPr>
          <a:xfrm>
            <a:off x="1313934" y="501731"/>
            <a:ext cx="8927800" cy="686249"/>
            <a:chOff x="4817278" y="128355"/>
            <a:chExt cx="10410309" cy="12791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FC682FF-6C18-4A15-ABD4-4E28D022B476}"/>
                </a:ext>
              </a:extLst>
            </p:cNvPr>
            <p:cNvSpPr txBox="1"/>
            <p:nvPr/>
          </p:nvSpPr>
          <p:spPr>
            <a:xfrm>
              <a:off x="4817278" y="128355"/>
              <a:ext cx="10410309" cy="8605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69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Library Academic Support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14507B-8358-4CFA-8965-3306B32F7A7F}"/>
                </a:ext>
              </a:extLst>
            </p:cNvPr>
            <p:cNvSpPr txBox="1"/>
            <p:nvPr/>
          </p:nvSpPr>
          <p:spPr>
            <a:xfrm>
              <a:off x="4817278" y="919851"/>
              <a:ext cx="8936409" cy="487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Arial" panose="020B0604020202020204" pitchFamily="34" charset="0"/>
                  <a:ea typeface="Source Sans Pro" panose="020B0503030403020204" pitchFamily="34" charset="0"/>
                  <a:cs typeface="Arial" panose="020B0604020202020204" pitchFamily="34" charset="0"/>
                </a:rPr>
                <a:t>Helping you get the best from the Library, its collections, resources and services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latin typeface="Source Sans Pro Regular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>
              <a:latin typeface="Source Sans Pro Regula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>
              <a:latin typeface="Source Sans Pro Regular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90740" y="1620502"/>
            <a:ext cx="11210519" cy="14832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Source Sans Pro Regular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Searching and reviewing</a:t>
            </a:r>
          </a:p>
          <a:p>
            <a:pPr algn="ctr"/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the literature</a:t>
            </a:r>
            <a:endParaRPr lang="en-GB" sz="5400" dirty="0">
              <a:solidFill>
                <a:srgbClr val="333333"/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9307655" y="5227761"/>
            <a:ext cx="239360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Rowena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Stewart</a:t>
            </a:r>
          </a:p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(she/her)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rowena.stewart@ed.ac.uk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Support Librarian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40" y="511314"/>
            <a:ext cx="817335" cy="81733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19987" t="15919" b="1"/>
          <a:stretch/>
        </p:blipFill>
        <p:spPr>
          <a:xfrm>
            <a:off x="7058526" y="627662"/>
            <a:ext cx="4642733" cy="4317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8340" y="6181868"/>
            <a:ext cx="13278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AY23-24, Sep23</a:t>
            </a:r>
            <a:endParaRPr lang="en-GB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672939" y="3249460"/>
            <a:ext cx="8209790" cy="155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marL="0" lvl="1" eaLnBrk="0" hangingPunct="0">
              <a:buClr>
                <a:schemeClr val="tx1"/>
              </a:buClr>
              <a:buSzPct val="150000"/>
            </a:pPr>
            <a:r>
              <a:rPr lang="en-GB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1:</a:t>
            </a:r>
          </a:p>
          <a:p>
            <a:pPr marL="0" lvl="1" eaLnBrk="0" hangingPunct="0">
              <a:buClr>
                <a:schemeClr val="tx1"/>
              </a:buClr>
              <a:buSzPct val="150000"/>
            </a:pPr>
            <a:endParaRPr lang="en-GB" sz="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325" lvl="1" algn="ctr" eaLnBrk="0" hangingPunct="0">
              <a:buClr>
                <a:schemeClr val="tx1"/>
              </a:buClr>
              <a:buSzPct val="80000"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Search techniques and preparation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340" y="5911869"/>
            <a:ext cx="5130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in Health, ODL MSc.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863" y="4302966"/>
            <a:ext cx="943668" cy="9247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8340" y="5133853"/>
            <a:ext cx="85095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This presentation:</a:t>
            </a:r>
          </a:p>
          <a:p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://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www.docs.is.ed.ac.uk/docs/Libraries/Presentations/SearchingAndReviewingLiterature1.pptx</a:t>
            </a:r>
            <a:r>
              <a:rPr lang="en-GB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1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Rectangle 22"/>
          <p:cNvSpPr txBox="1">
            <a:spLocks noChangeArrowheads="1"/>
          </p:cNvSpPr>
          <p:nvPr/>
        </p:nvSpPr>
        <p:spPr bwMode="auto">
          <a:xfrm>
            <a:off x="658667" y="791247"/>
            <a:ext cx="10716387" cy="88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 operators: AND, 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07" y="2135305"/>
            <a:ext cx="4519206" cy="2716247"/>
          </a:xfrm>
          <a:prstGeom prst="rect">
            <a:avLst/>
          </a:prstGeom>
        </p:spPr>
      </p:pic>
      <p:sp>
        <p:nvSpPr>
          <p:cNvPr id="8" name="Rectangle 22"/>
          <p:cNvSpPr txBox="1">
            <a:spLocks noChangeArrowheads="1"/>
          </p:cNvSpPr>
          <p:nvPr/>
        </p:nvSpPr>
        <p:spPr bwMode="auto">
          <a:xfrm>
            <a:off x="763347" y="4972811"/>
            <a:ext cx="5026925" cy="91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ynonyms combined</a:t>
            </a:r>
          </a:p>
          <a:p>
            <a:pPr eaLnBrk="1" hangingPunct="1"/>
            <a:endParaRPr lang="en-GB" sz="6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Higher number of results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296" y="2049678"/>
            <a:ext cx="4936758" cy="2967215"/>
          </a:xfrm>
          <a:prstGeom prst="rect">
            <a:avLst/>
          </a:prstGeom>
        </p:spPr>
      </p:pic>
      <p:sp>
        <p:nvSpPr>
          <p:cNvPr id="12" name="Rectangle 22"/>
          <p:cNvSpPr txBox="1">
            <a:spLocks noChangeArrowheads="1"/>
          </p:cNvSpPr>
          <p:nvPr/>
        </p:nvSpPr>
        <p:spPr bwMode="auto">
          <a:xfrm>
            <a:off x="6348129" y="5030246"/>
            <a:ext cx="5026925" cy="83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 combined</a:t>
            </a:r>
          </a:p>
          <a:p>
            <a:pPr eaLnBrk="1" hangingPunct="1"/>
            <a:endParaRPr lang="en-GB" sz="6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sz="240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Smaller number of results</a:t>
            </a:r>
          </a:p>
        </p:txBody>
      </p:sp>
    </p:spTree>
    <p:extLst>
      <p:ext uri="{BB962C8B-B14F-4D97-AF65-F5344CB8AC3E}">
        <p14:creationId xmlns:p14="http://schemas.microsoft.com/office/powerpoint/2010/main" val="32344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11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2585" y="720871"/>
            <a:ext cx="11716513" cy="611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Search terms for concepts</a:t>
            </a:r>
          </a:p>
        </p:txBody>
      </p:sp>
      <p:graphicFrame>
        <p:nvGraphicFramePr>
          <p:cNvPr id="7" name="Group 1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260474"/>
              </p:ext>
            </p:extLst>
          </p:nvPr>
        </p:nvGraphicFramePr>
        <p:xfrm>
          <a:off x="670251" y="2301443"/>
          <a:ext cx="10675444" cy="3205063"/>
        </p:xfrm>
        <a:graphic>
          <a:graphicData uri="http://schemas.openxmlformats.org/drawingml/2006/table">
            <a:tbl>
              <a:tblPr/>
              <a:tblGrid>
                <a:gridCol w="227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2211">
                  <a:extLst>
                    <a:ext uri="{9D8B030D-6E8A-4147-A177-3AD203B41FA5}">
                      <a16:colId xmlns:a16="http://schemas.microsoft.com/office/drawing/2014/main" val="3389220657"/>
                    </a:ext>
                  </a:extLst>
                </a:gridCol>
                <a:gridCol w="281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1038">
                  <a:extLst>
                    <a:ext uri="{9D8B030D-6E8A-4147-A177-3AD203B41FA5}">
                      <a16:colId xmlns:a16="http://schemas.microsoft.com/office/drawing/2014/main" val="1249066968"/>
                    </a:ext>
                  </a:extLst>
                </a:gridCol>
              </a:tblGrid>
              <a:tr h="66663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is the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experience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adolescents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with a history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disruptive behaviour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undergoing a course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mindfulness training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adolescents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disruptive behaviour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mindfulness training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experience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9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adolescen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teen(agers)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"young people"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youth(s)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"young adult(s)"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"emerging adult*"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"disruptive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iour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mindful(ness)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training/education/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program(me)/course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attitude(s)/perception(s), perspective(s)/view(s), belief(s)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0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aggress(ion)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violen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(dis)satisfy/action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92925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49222" y="1513889"/>
            <a:ext cx="1144498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Have some approaches to fall back on if your first thoughts do not return what you need…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41286" y="5885516"/>
            <a:ext cx="2506304" cy="405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specifics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10742" y="5843341"/>
            <a:ext cx="156027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Antonyms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28498" y="5690992"/>
            <a:ext cx="171842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Acceptable alternatives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69044" y="5318169"/>
            <a:ext cx="15498" cy="567347"/>
          </a:xfrm>
          <a:prstGeom prst="straightConnector1">
            <a:avLst/>
          </a:prstGeom>
          <a:ln w="41275">
            <a:solidFill>
              <a:srgbClr val="69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7087711" y="5152255"/>
            <a:ext cx="48337" cy="538737"/>
          </a:xfrm>
          <a:prstGeom prst="straightConnector1">
            <a:avLst/>
          </a:prstGeom>
          <a:ln w="41275">
            <a:solidFill>
              <a:srgbClr val="69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9210742" y="5152255"/>
            <a:ext cx="656603" cy="691086"/>
          </a:xfrm>
          <a:prstGeom prst="straightConnector1">
            <a:avLst/>
          </a:prstGeom>
          <a:ln w="41275">
            <a:solidFill>
              <a:srgbClr val="69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81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12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251" y="878424"/>
            <a:ext cx="10712391" cy="585332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DiscoverEd </a:t>
            </a:r>
            <a:r>
              <a:rPr lang="en-GB" sz="3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– Advanced </a:t>
            </a:r>
            <a:r>
              <a:rPr lang="en-GB" sz="32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Search</a:t>
            </a:r>
            <a:endParaRPr lang="en-GB" sz="2400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585" y="1653472"/>
            <a:ext cx="9744075" cy="7524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251" y="2595663"/>
            <a:ext cx="7352942" cy="403390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 flipH="1">
            <a:off x="5517397" y="2211971"/>
            <a:ext cx="3334437" cy="1399134"/>
          </a:xfrm>
          <a:prstGeom prst="straightConnector1">
            <a:avLst/>
          </a:prstGeom>
          <a:ln w="41275">
            <a:solidFill>
              <a:srgbClr val="69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920086" y="6170827"/>
            <a:ext cx="697423" cy="371045"/>
          </a:xfrm>
          <a:prstGeom prst="roundRect">
            <a:avLst/>
          </a:prstGeom>
          <a:noFill/>
          <a:ln w="28575">
            <a:solidFill>
              <a:srgbClr val="6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8276095" y="3223735"/>
            <a:ext cx="3466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an abstracting &amp; indexing database for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more thorough search of the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databases have some useful search functions too…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1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13</a:t>
            </a:fld>
            <a:endParaRPr lang="en-GB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833026" y="3463250"/>
            <a:ext cx="6455629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Rowena Stewart</a:t>
            </a: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rowena.stewart@ed.ac.uk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(she/her)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Support Librarian</a:t>
            </a:r>
          </a:p>
          <a:p>
            <a:pPr algn="ctr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Library’s Nursing guide:</a:t>
            </a: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www.ed.ac.uk/is/subject-guides-nursing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462" y="1639290"/>
            <a:ext cx="11562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get in touch to </a:t>
            </a: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ask about any library-related problems or questions or to </a:t>
            </a:r>
          </a:p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arrange to meet for help with finding academic literature.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2585" y="884766"/>
            <a:ext cx="11716513" cy="6308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>
                <a:solidFill>
                  <a:srgbClr val="333333"/>
                </a:solidFill>
                <a:latin typeface="Source Sans Pro"/>
                <a:ea typeface="Source Sans Pro"/>
                <a:cs typeface="Arial"/>
              </a:rPr>
              <a:t>Help</a:t>
            </a:r>
            <a:endParaRPr lang="en-GB" sz="4000" dirty="0">
              <a:solidFill>
                <a:srgbClr val="333333"/>
              </a:solidFill>
              <a:latin typeface="Source Sans Pro"/>
              <a:ea typeface="Source Sans Pr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156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2</a:t>
            </a:fld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44732" y="2703806"/>
            <a:ext cx="32570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literature</a:t>
            </a: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indent="-180975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Google Scholar</a:t>
            </a:r>
          </a:p>
          <a:p>
            <a:pPr marL="360363" indent="-180975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DiscoverEd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4732" y="4225213"/>
            <a:ext cx="78892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decision tools and Cochrane Library</a:t>
            </a:r>
          </a:p>
          <a:p>
            <a:pPr marL="179388"/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388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Give clinical guidance but also the references used to put together the guidance.</a:t>
            </a:r>
          </a:p>
          <a:p>
            <a:pPr marL="179388"/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179388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BMJ Best Practice </a:t>
            </a:r>
          </a:p>
          <a:p>
            <a:pPr marL="442913" indent="-179388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Cochrane Library for Cochrane reviews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7584" y="1562826"/>
            <a:ext cx="1140151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language seems to be used in the research literature on a topic of interest?</a:t>
            </a: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want to do a systematic style review, does there seem to be enough papers?</a:t>
            </a:r>
          </a:p>
        </p:txBody>
      </p:sp>
      <p:pic>
        <p:nvPicPr>
          <p:cNvPr id="26" name="Picture 2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7469" y="2825430"/>
            <a:ext cx="4324679" cy="9663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Rectangle 27"/>
          <p:cNvSpPr/>
          <p:nvPr/>
        </p:nvSpPr>
        <p:spPr>
          <a:xfrm>
            <a:off x="1277450" y="795208"/>
            <a:ext cx="10084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Use what you know to get a feel for the literature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816195" y="5652209"/>
            <a:ext cx="2875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See the Health literature module 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LibSmart II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406" y="4795020"/>
            <a:ext cx="2899014" cy="79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7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51" y="1661009"/>
            <a:ext cx="7701707" cy="34065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3</a:t>
            </a:fld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680048" y="926089"/>
            <a:ext cx="6761583" cy="43933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32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Using what you know: DiscoverEd</a:t>
            </a:r>
            <a:endParaRPr lang="en-GB" sz="2400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6496" y="2813330"/>
            <a:ext cx="3029908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Records for articles </a:t>
            </a:r>
            <a:r>
              <a:rPr lang="en-GB" sz="2000" dirty="0" err="1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etc</a:t>
            </a:r>
            <a:r>
              <a:rPr lang="en-GB" sz="20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you may not be able to read from the library immediately.</a:t>
            </a:r>
            <a:endParaRPr lang="en-GB" sz="20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748" y="5326094"/>
            <a:ext cx="381548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“Expand </a:t>
            </a:r>
            <a:r>
              <a:rPr lang="en-GB" sz="2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results beyond Library </a:t>
            </a:r>
            <a:r>
              <a:rPr lang="en-GB" sz="26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Collections”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C177A-0032-456E-B79F-4AC1AB2AD29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5094681" y="3467489"/>
            <a:ext cx="966158" cy="319650"/>
          </a:xfrm>
          <a:prstGeom prst="roundRect">
            <a:avLst/>
          </a:prstGeom>
          <a:noFill/>
          <a:ln w="28575">
            <a:solidFill>
              <a:srgbClr val="6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0729" y="4353664"/>
            <a:ext cx="7305675" cy="180975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2950234" y="4124395"/>
            <a:ext cx="1310495" cy="943138"/>
          </a:xfrm>
          <a:prstGeom prst="straightConnector1">
            <a:avLst/>
          </a:prstGeom>
          <a:ln w="41275">
            <a:solidFill>
              <a:srgbClr val="69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8958552" y="4357331"/>
            <a:ext cx="966158" cy="319650"/>
          </a:xfrm>
          <a:prstGeom prst="roundRect">
            <a:avLst/>
          </a:prstGeom>
          <a:noFill/>
          <a:ln w="28575">
            <a:solidFill>
              <a:srgbClr val="6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8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51" y="1366723"/>
            <a:ext cx="7701707" cy="34065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4</a:t>
            </a:fld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680048" y="808175"/>
            <a:ext cx="6761583" cy="43933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GB" sz="32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Using what you know: DiscoverEd</a:t>
            </a:r>
            <a:endParaRPr lang="en-GB" sz="2400" dirty="0" smtClean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0600" y="3031335"/>
            <a:ext cx="3377219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Even more results. 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The search term(s) could appear “anywhere”.</a:t>
            </a:r>
          </a:p>
          <a:p>
            <a:pPr marL="276225" indent="-276225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Better for difficult-to-find-anything type terms</a:t>
            </a:r>
            <a:endParaRPr lang="en-GB" sz="2000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C177A-0032-456E-B79F-4AC1AB2AD29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5094681" y="3173203"/>
            <a:ext cx="966158" cy="319650"/>
          </a:xfrm>
          <a:prstGeom prst="roundRect">
            <a:avLst/>
          </a:prstGeom>
          <a:noFill/>
          <a:ln w="28575">
            <a:solidFill>
              <a:srgbClr val="6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70252" y="5899103"/>
            <a:ext cx="32677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“Search in Full Text”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/>
          <a:srcRect r="9814"/>
          <a:stretch/>
        </p:blipFill>
        <p:spPr>
          <a:xfrm>
            <a:off x="3943494" y="4968113"/>
            <a:ext cx="7404819" cy="1447800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8610600" y="4972775"/>
            <a:ext cx="966158" cy="392974"/>
          </a:xfrm>
          <a:prstGeom prst="roundRect">
            <a:avLst/>
          </a:prstGeom>
          <a:noFill/>
          <a:ln w="28575">
            <a:solidFill>
              <a:srgbClr val="69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46385" y="4275411"/>
            <a:ext cx="2001328" cy="1763080"/>
          </a:xfrm>
          <a:prstGeom prst="straightConnector1">
            <a:avLst/>
          </a:prstGeom>
          <a:ln w="41275">
            <a:solidFill>
              <a:srgbClr val="69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27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5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32448" y="823632"/>
            <a:ext cx="9856785" cy="611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research question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251" y="1589179"/>
            <a:ext cx="1099647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have a feel for the literature published in your area of interest…</a:t>
            </a:r>
          </a:p>
          <a:p>
            <a:pPr algn="just">
              <a:tabLst>
                <a:tab pos="7264400" algn="l"/>
              </a:tabLst>
            </a:pP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…can you make a research question which the literature can answer?</a:t>
            </a:r>
          </a:p>
        </p:txBody>
      </p:sp>
      <p:sp>
        <p:nvSpPr>
          <p:cNvPr id="2" name="Rectangle 1"/>
          <p:cNvSpPr/>
          <p:nvPr/>
        </p:nvSpPr>
        <p:spPr>
          <a:xfrm>
            <a:off x="1277494" y="290685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risks factors for homelessness identified through administrative data?</a:t>
            </a:r>
          </a:p>
        </p:txBody>
      </p:sp>
      <p:sp>
        <p:nvSpPr>
          <p:cNvPr id="4" name="Rectangle 3"/>
          <p:cNvSpPr/>
          <p:nvPr/>
        </p:nvSpPr>
        <p:spPr>
          <a:xfrm>
            <a:off x="4697845" y="3523032"/>
            <a:ext cx="70449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exercise or physical activity on health-related 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in 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adolescents with brain </a:t>
            </a:r>
            <a:r>
              <a:rPr lang="en-GB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2448" y="4293360"/>
            <a:ext cx="8151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effectiveness of CBT-T for those with non-underweight eating disorders?</a:t>
            </a:r>
          </a:p>
        </p:txBody>
      </p:sp>
      <p:sp>
        <p:nvSpPr>
          <p:cNvPr id="9" name="Rectangle 8"/>
          <p:cNvSpPr/>
          <p:nvPr/>
        </p:nvSpPr>
        <p:spPr>
          <a:xfrm>
            <a:off x="5570723" y="47687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CC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nurse prescribing on health care delivery for patients with diabetes?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0251" y="5586909"/>
            <a:ext cx="10996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would research answering your question have to address for you to be prepared to use it?</a:t>
            </a:r>
          </a:p>
        </p:txBody>
      </p:sp>
    </p:spTree>
    <p:extLst>
      <p:ext uri="{BB962C8B-B14F-4D97-AF65-F5344CB8AC3E}">
        <p14:creationId xmlns:p14="http://schemas.microsoft.com/office/powerpoint/2010/main" val="304989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36418" y="1602717"/>
            <a:ext cx="1112998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Frameworks can be useful, for example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7" name="Picture 6" descr="https://upload.wikimedia.org/wikipedia/commons/f/f3/PicoBolivar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51" y="4488510"/>
            <a:ext cx="3250131" cy="85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058652" y="4488510"/>
            <a:ext cx="7507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frameworks (pdf)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www.docs.is.ed.ac.uk/docs/Libraries/PDF/PICOS.pdf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7052" y="771989"/>
            <a:ext cx="11667578" cy="55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Identifying concepts</a:t>
            </a:r>
          </a:p>
        </p:txBody>
      </p:sp>
      <p:sp>
        <p:nvSpPr>
          <p:cNvPr id="2" name="Rectangle 1"/>
          <p:cNvSpPr/>
          <p:nvPr/>
        </p:nvSpPr>
        <p:spPr>
          <a:xfrm>
            <a:off x="5798630" y="2251386"/>
            <a:ext cx="5254381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opulation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henomena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nterest 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ntext 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reviews of qualitative evidence, JBI]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8397" y="2246506"/>
            <a:ext cx="3596949" cy="204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opulation / </a:t>
            </a:r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roblem 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ntervention 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omparison 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utcome 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tudy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6644" y="5672022"/>
            <a:ext cx="112161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64400" algn="l"/>
              </a:tabLst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 every framework heading may be populated for your research question.</a:t>
            </a:r>
          </a:p>
          <a:p>
            <a:pPr marL="185738" indent="-185738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64400" algn="l"/>
              </a:tabLst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 every populated heading has to be used in an academic literature search strategy.</a:t>
            </a:r>
          </a:p>
        </p:txBody>
      </p:sp>
    </p:spTree>
    <p:extLst>
      <p:ext uri="{BB962C8B-B14F-4D97-AF65-F5344CB8AC3E}">
        <p14:creationId xmlns:p14="http://schemas.microsoft.com/office/powerpoint/2010/main" val="80350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7</a:t>
            </a:fld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7052" y="753367"/>
            <a:ext cx="11667578" cy="556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Frameworks in action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7052" y="155975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757" y="3359265"/>
            <a:ext cx="5093112" cy="126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02585" y="1446434"/>
            <a:ext cx="1169204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Researchers proposing to undertake a systematic review can make</a:t>
            </a:r>
            <a:r>
              <a:rPr kumimoji="0" lang="en-GB" alt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thei</a:t>
            </a: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kumimoji="0" lang="en-GB" alt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intention</a:t>
            </a: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available for others to see</a:t>
            </a:r>
            <a:r>
              <a:rPr kumimoji="0" lang="en-GB" alt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on, </a:t>
            </a:r>
            <a:r>
              <a:rPr kumimoji="0" lang="en-GB" altLang="en-US" sz="2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e.g.</a:t>
            </a:r>
            <a:r>
              <a:rPr kumimoji="0" lang="en-GB" alt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National Institute for Health Research’s PROSPERO database.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263" marR="0" lvl="0" indent="-276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alt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PROSPERO’s </a:t>
            </a: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protocol documents</a:t>
            </a:r>
            <a:r>
              <a:rPr kumimoji="0" lang="en-GB" altLang="en-US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PICOS type headings for authors to describe the extent and purpose of their proposed systematic review</a:t>
            </a:r>
            <a:r>
              <a:rPr kumimoji="0" lang="en-GB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42974" y="4749245"/>
            <a:ext cx="54886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PROSPERO: International prospective register of systematic reviews</a:t>
            </a:r>
            <a:endParaRPr lang="en-GB" altLang="en-US" dirty="0"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38687" y="3286674"/>
            <a:ext cx="5627564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articipants/</a:t>
            </a: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opulation.</a:t>
            </a:r>
          </a:p>
          <a:p>
            <a:pPr marL="0" lvl="1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ntervention(s), exposure(s).</a:t>
            </a:r>
          </a:p>
          <a:p>
            <a:pPr marL="0" lvl="1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omparator(s)/</a:t>
            </a: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ontrol.</a:t>
            </a:r>
          </a:p>
          <a:p>
            <a:pPr marL="0" lvl="1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ontext.</a:t>
            </a:r>
          </a:p>
          <a:p>
            <a:pPr marL="0" lvl="1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Main/Additional </a:t>
            </a: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utcome(s).</a:t>
            </a:r>
          </a:p>
          <a:p>
            <a:pPr marL="0" lvl="1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n-GB" altLang="en-US" sz="20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GB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ypes of study to be included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1320" y="5477869"/>
            <a:ext cx="108025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6225" lvl="0" indent="-276225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Changes to the proposed review content or methods are logged.</a:t>
            </a:r>
          </a:p>
          <a:p>
            <a:pPr marL="276225" lvl="0" indent="-276225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Reviews which reach completion in publication are linked to from their PROSPERO protocols.</a:t>
            </a:r>
          </a:p>
        </p:txBody>
      </p:sp>
    </p:spTree>
    <p:extLst>
      <p:ext uri="{BB962C8B-B14F-4D97-AF65-F5344CB8AC3E}">
        <p14:creationId xmlns:p14="http://schemas.microsoft.com/office/powerpoint/2010/main" val="128354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8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2585" y="720871"/>
            <a:ext cx="11716513" cy="611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Search terms for concepts</a:t>
            </a:r>
          </a:p>
        </p:txBody>
      </p:sp>
      <p:graphicFrame>
        <p:nvGraphicFramePr>
          <p:cNvPr id="7" name="Group 1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394734"/>
              </p:ext>
            </p:extLst>
          </p:nvPr>
        </p:nvGraphicFramePr>
        <p:xfrm>
          <a:off x="929899" y="2896587"/>
          <a:ext cx="10249077" cy="3045403"/>
        </p:xfrm>
        <a:graphic>
          <a:graphicData uri="http://schemas.openxmlformats.org/drawingml/2006/table">
            <a:tbl>
              <a:tblPr/>
              <a:tblGrid>
                <a:gridCol w="2369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8837">
                  <a:extLst>
                    <a:ext uri="{9D8B030D-6E8A-4147-A177-3AD203B41FA5}">
                      <a16:colId xmlns:a16="http://schemas.microsoft.com/office/drawing/2014/main" val="3389220657"/>
                    </a:ext>
                  </a:extLst>
                </a:gridCol>
                <a:gridCol w="283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598">
                  <a:extLst>
                    <a:ext uri="{9D8B030D-6E8A-4147-A177-3AD203B41FA5}">
                      <a16:colId xmlns:a16="http://schemas.microsoft.com/office/drawing/2014/main" val="1249066968"/>
                    </a:ext>
                  </a:extLst>
                </a:gridCol>
              </a:tblGrid>
              <a:tr h="6435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is the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experience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adolescents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with a history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disruptive behaviour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undergoing a course of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9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mindfulness training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adolescents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disruptive behaviour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mindfulness training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experience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9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adolescen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teen(agers)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"young people"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youth(s)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"young adult(s)" "emerging adult(s)"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"disruptive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iour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)"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mindful(ness)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training/education/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program(me)/course…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attitude(s), perception(s), perspective(s), view(s), belief(s)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26942" y="1392664"/>
            <a:ext cx="10652032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have a possible research question, identify:</a:t>
            </a:r>
          </a:p>
          <a:p>
            <a:pPr marL="342900" indent="-249238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 concepts a useful paper should address. </a:t>
            </a:r>
          </a:p>
          <a:p>
            <a:pPr marL="342900" indent="-249238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synonyms for those concepts which researchers in the field may use.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978933" y="5540567"/>
            <a:ext cx="216976" cy="623399"/>
          </a:xfrm>
          <a:prstGeom prst="straightConnector1">
            <a:avLst/>
          </a:prstGeom>
          <a:ln w="41275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165633" y="5300421"/>
            <a:ext cx="1813300" cy="863545"/>
          </a:xfrm>
          <a:prstGeom prst="straightConnector1">
            <a:avLst/>
          </a:prstGeom>
          <a:ln w="41275">
            <a:solidFill>
              <a:srgbClr val="00B0F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13484" y="6163966"/>
            <a:ext cx="3505051" cy="4001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UK / North American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4424" y="6156295"/>
            <a:ext cx="3023572" cy="40011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(truncation opportunity)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14330" y="4418325"/>
            <a:ext cx="756617" cy="419864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266638" y="4303984"/>
            <a:ext cx="448961" cy="41845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84424" y="4029322"/>
            <a:ext cx="464950" cy="38900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02585" y="3059423"/>
            <a:ext cx="147335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Synonyms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55624" y="3437315"/>
            <a:ext cx="531185" cy="866669"/>
          </a:xfrm>
          <a:prstGeom prst="straightConnector1">
            <a:avLst/>
          </a:prstGeom>
          <a:ln w="412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42298" y="3084433"/>
            <a:ext cx="147335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Synonyms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10957302" y="3459533"/>
            <a:ext cx="562635" cy="922392"/>
          </a:xfrm>
          <a:prstGeom prst="straightConnector1">
            <a:avLst/>
          </a:prstGeom>
          <a:ln w="412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32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5" y="136232"/>
            <a:ext cx="467666" cy="4676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C682FF-6C18-4A15-ABD4-4E28D022B476}"/>
              </a:ext>
            </a:extLst>
          </p:cNvPr>
          <p:cNvSpPr txBox="1"/>
          <p:nvPr/>
        </p:nvSpPr>
        <p:spPr>
          <a:xfrm>
            <a:off x="670251" y="206326"/>
            <a:ext cx="919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Library Academic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Team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2585" y="630506"/>
            <a:ext cx="11716513" cy="0"/>
          </a:xfrm>
          <a:prstGeom prst="line">
            <a:avLst/>
          </a:prstGeom>
          <a:ln w="28575">
            <a:solidFill>
              <a:srgbClr val="69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6404" y="6356350"/>
            <a:ext cx="352694" cy="229515"/>
          </a:xfrm>
        </p:spPr>
        <p:txBody>
          <a:bodyPr/>
          <a:lstStyle/>
          <a:p>
            <a:fld id="{780C177A-0032-456E-B79F-4AC1AB2AD29B}" type="slidenum">
              <a:rPr lang="en-GB" smtClean="0"/>
              <a:t>9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7994" y="716133"/>
            <a:ext cx="11716513" cy="611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Truncation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251" y="1311947"/>
            <a:ext cx="10418198" cy="140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symbol which stands in for letters – often the asterisk *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249238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64400" algn="l"/>
              </a:tabLst>
            </a:pP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dolescen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* - returns: adolescent, adolescents, adolescence…</a:t>
            </a:r>
          </a:p>
          <a:p>
            <a:pPr marL="342900" indent="-249238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mindful* - returns: mindful, mindfully, mindfulness…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02585" y="2981180"/>
            <a:ext cx="11716513" cy="611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Phrase marks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0737" y="3620876"/>
            <a:ext cx="10677225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it is important a phrase is found - enclose in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"double quotes".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Words have to be together and in that order. Truncation is possible.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279400" algn="just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264400" algn="l"/>
              </a:tabLs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"emerging adult*" – returns: emerging adult, emerging adults, emerging adulthood…  </a:t>
            </a:r>
          </a:p>
        </p:txBody>
      </p:sp>
      <p:sp>
        <p:nvSpPr>
          <p:cNvPr id="2" name="Rectangle 1"/>
          <p:cNvSpPr/>
          <p:nvPr/>
        </p:nvSpPr>
        <p:spPr>
          <a:xfrm>
            <a:off x="358372" y="5579439"/>
            <a:ext cx="113757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Most search interfaces will assume multiple words should be combined with AND 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tabLst>
                <a:tab pos="7264400" algn="l"/>
              </a:tabLst>
            </a:pP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all words will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appear but they could be separated and not in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order given.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4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CF67D92CB1F44DB28C2D83471FC062" ma:contentTypeVersion="12" ma:contentTypeDescription="Create a new document." ma:contentTypeScope="" ma:versionID="eed8169452d7f2e06ee4d084229b447c">
  <xsd:schema xmlns:xsd="http://www.w3.org/2001/XMLSchema" xmlns:xs="http://www.w3.org/2001/XMLSchema" xmlns:p="http://schemas.microsoft.com/office/2006/metadata/properties" xmlns:ns2="8fb7119e-831b-4203-9e69-6525ea818a0e" xmlns:ns3="4fc81726-a38c-4c18-91aa-888b6374bcdf" targetNamespace="http://schemas.microsoft.com/office/2006/metadata/properties" ma:root="true" ma:fieldsID="53d01073e3b3e3ba093157d5fab0fbef" ns2:_="" ns3:_="">
    <xsd:import namespace="8fb7119e-831b-4203-9e69-6525ea818a0e"/>
    <xsd:import namespace="4fc81726-a38c-4c18-91aa-888b6374bc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7119e-831b-4203-9e69-6525ea818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81726-a38c-4c18-91aa-888b6374bcd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DB466B-4430-462D-B88D-E4DDB568F855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4fc81726-a38c-4c18-91aa-888b6374bcd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fb7119e-831b-4203-9e69-6525ea818a0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7FF31B-3F21-45F5-9764-BFC6DBEEDC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30A83A-C773-4AAD-8131-EE7A6149EF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7119e-831b-4203-9e69-6525ea818a0e"/>
    <ds:schemaRef ds:uri="4fc81726-a38c-4c18-91aa-888b6374bc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4605</TotalTime>
  <Words>960</Words>
  <Application>Microsoft Office PowerPoint</Application>
  <PresentationFormat>Widescreen</PresentationFormat>
  <Paragraphs>188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Open Sans</vt:lpstr>
      <vt:lpstr>Source Sans Pro</vt:lpstr>
      <vt:lpstr>Source Sans Pro Regular</vt:lpstr>
      <vt:lpstr>Times New Roman</vt:lpstr>
      <vt:lpstr>Office Theme</vt:lpstr>
      <vt:lpstr>PowerPoint Presentation</vt:lpstr>
      <vt:lpstr>PowerPoint Presentation</vt:lpstr>
      <vt:lpstr>Using what you know: DiscoverEd</vt:lpstr>
      <vt:lpstr>Using what you know: DiscoverEd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DiscoverEd – Advanced Search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ASL</dc:creator>
  <cp:lastModifiedBy>Rowena Stewart</cp:lastModifiedBy>
  <cp:revision>471</cp:revision>
  <dcterms:created xsi:type="dcterms:W3CDTF">2017-09-20T13:58:12Z</dcterms:created>
  <dcterms:modified xsi:type="dcterms:W3CDTF">2023-09-05T09:59:15Z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0x01010069CF67D92CB1F44DB28C2D83471FC062</vt:lpwstr>
  </property>
</Properties>
</file>