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604" r:id="rId5"/>
    <p:sldId id="803" r:id="rId6"/>
    <p:sldId id="793" r:id="rId7"/>
    <p:sldId id="811" r:id="rId8"/>
    <p:sldId id="806" r:id="rId9"/>
    <p:sldId id="807" r:id="rId10"/>
    <p:sldId id="812" r:id="rId11"/>
    <p:sldId id="805" r:id="rId12"/>
    <p:sldId id="808" r:id="rId13"/>
    <p:sldId id="809" r:id="rId14"/>
    <p:sldId id="780" r:id="rId15"/>
    <p:sldId id="794" r:id="rId16"/>
    <p:sldId id="7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33"/>
    <a:srgbClr val="D50032"/>
    <a:srgbClr val="D11D73"/>
    <a:srgbClr val="F5F5F5"/>
    <a:srgbClr val="000000"/>
    <a:srgbClr val="004F71"/>
    <a:srgbClr val="E8E8E8"/>
    <a:srgbClr val="FFFFFF"/>
    <a:srgbClr val="487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DAE70-4FDB-0FA2-7D1A-7855B36CD939}" v="4" dt="2019-06-14T13:05:09.379"/>
    <p1510:client id="{5E01407D-DEB7-D6E4-DBD5-93B82FD8B6B9}" v="2" dt="2020-07-15T09:31:54.495"/>
    <p1510:client id="{78167D94-9237-3204-B615-07208364344D}" v="40" dt="2020-05-19T23:04:14.743"/>
    <p1510:client id="{F9D72EAA-A471-0AED-62BF-7E44609E000D}" v="3541" dt="2019-06-14T15:11:57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72" autoAdjust="0"/>
    <p:restoredTop sz="78771" autoAdjust="0"/>
  </p:normalViewPr>
  <p:slideViewPr>
    <p:cSldViewPr snapToGrid="0">
      <p:cViewPr varScale="1">
        <p:scale>
          <a:sx n="47" d="100"/>
          <a:sy n="47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EA75-8066-4A20-A4B1-7955E1A05CCC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9343-169F-440C-ACAA-79963A2F5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FC72-7A43-4A2F-B385-2BD3C8525178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B964-298A-415D-9488-38014DCE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9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8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6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8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4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3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2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80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12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6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89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F086-4B6D-492E-8DE2-2781B25EAD20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7B9-716E-4455-924B-913EDFB39423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1A94-2EDD-4ADA-B9DF-53675DB83412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F68-1568-42B7-94B6-F1B31C85DFE1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CF86-B07C-4D44-BF6F-04A215825852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8C6-0294-4B61-AE5D-CA8871A53162}" type="datetime1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57E-D878-4B41-8AA0-FE42F2A16BF7}" type="datetime1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A5A4-4A65-466A-BB77-567B53FD1D5B}" type="datetime1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7AE5-81C8-4558-9EBF-14B57469B913}" type="datetime1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6E2-4929-4618-A8CE-0913D6CC8C9C}" type="datetime1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C30-D76C-4583-94F8-0FE0FCED2BCC}" type="datetime1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D378-30C0-4609-89C6-4E06DEA3F9CA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ed.ac.uk/is/inter-librar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dinburgh-uk.libguides.com/nursing/literaturesearching" TargetMode="External"/><Relationship Id="rId5" Type="http://schemas.openxmlformats.org/officeDocument/2006/relationships/hyperlink" Target="https://www.ed.ac.uk/is/libsmart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rowena.stewart@ed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d.ac.uk/students/new-students/ready-university/online-information-sessions/how-to-on-demand-videos" TargetMode="External"/><Relationship Id="rId5" Type="http://schemas.openxmlformats.org/officeDocument/2006/relationships/hyperlink" Target="https://www.ed.ac.uk/is/libsmart" TargetMode="External"/><Relationship Id="rId4" Type="http://schemas.openxmlformats.org/officeDocument/2006/relationships/hyperlink" Target="https://edinburgh-uk.libguides.com/nursing/newstud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dinburgh-uk.libguides.com/nursing/literaturesearchi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read.bookcreator.com/EmYEUH3FjCf0uFcMRGQir67oa9h1/0Gqv85h0T9us0Lxdh-YEn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ed.ac.uk/is/libsma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scholar.googl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.ac.uk/is/databases-subjects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69" y="1345527"/>
            <a:ext cx="7582883" cy="179936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Reviewing &amp;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earching </a:t>
            </a:r>
          </a:p>
          <a:p>
            <a:pPr marL="0" indent="0"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Literature</a:t>
            </a:r>
            <a:endParaRPr lang="en-GB" sz="4800" dirty="0" smtClean="0">
              <a:solidFill>
                <a:srgbClr val="333333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289529" y="213270"/>
            <a:ext cx="9197094" cy="739534"/>
            <a:chOff x="4817277" y="38593"/>
            <a:chExt cx="10410309" cy="9105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7" y="38593"/>
              <a:ext cx="10410309" cy="719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D11972"/>
                  </a:solidFill>
                  <a:latin typeface="Crimson Text" panose="02000503000000000000" pitchFamily="2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7" y="627022"/>
              <a:ext cx="8936409" cy="32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71349" y="5429250"/>
            <a:ext cx="27142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Rowena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Stewart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(she/her)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rowena.stewart@ed.ac.uk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Support Librarian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29" y="6094740"/>
            <a:ext cx="358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Research Methods in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Health, 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PgCert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2021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59152" y="6356350"/>
            <a:ext cx="394648" cy="317405"/>
          </a:xfrm>
        </p:spPr>
        <p:txBody>
          <a:bodyPr/>
          <a:lstStyle/>
          <a:p>
            <a:fld id="{780C177A-0032-456E-B79F-4AC1AB2AD29B}" type="slidenum">
              <a:rPr lang="en-GB" smtClean="0"/>
              <a:t>1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1" y="5426138"/>
            <a:ext cx="792403" cy="9011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971" y="3260604"/>
            <a:ext cx="6096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0" hangingPunct="0">
              <a:buClr>
                <a:schemeClr val="tx1"/>
              </a:buClr>
              <a:buSzPct val="80000"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cover:</a:t>
            </a:r>
          </a:p>
          <a:p>
            <a:pPr marL="0" lvl="1" eaLnBrk="0" hangingPunct="0">
              <a:buClr>
                <a:schemeClr val="tx1"/>
              </a:buClr>
              <a:buSzPct val="80000"/>
            </a:pPr>
            <a:endParaRPr lang="en-GB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introductory 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what you know</a:t>
            </a:r>
          </a:p>
          <a:p>
            <a:pPr marL="442913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literature databases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681626" cy="681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36381" y="409760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02247" y="961584"/>
            <a:ext cx="10317707" cy="63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 smtClean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Abstracting &amp; </a:t>
            </a:r>
            <a:r>
              <a:rPr lang="en-GB" sz="3600" dirty="0" smtClean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indexing databases - search </a:t>
            </a:r>
            <a:r>
              <a:rPr lang="en-GB" sz="3600" dirty="0" smtClean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tips</a:t>
            </a:r>
            <a:endParaRPr lang="en-GB" sz="3600" dirty="0">
              <a:solidFill>
                <a:srgbClr val="333333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2584" y="856904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11"/>
          <a:stretch/>
        </p:blipFill>
        <p:spPr>
          <a:xfrm>
            <a:off x="543397" y="3036410"/>
            <a:ext cx="6884630" cy="3337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07035" y="1734291"/>
            <a:ext cx="695735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most cited articles at the top of a results list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084" r="3940"/>
          <a:stretch/>
        </p:blipFill>
        <p:spPr>
          <a:xfrm>
            <a:off x="7587313" y="3353556"/>
            <a:ext cx="4408228" cy="3020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625535" y="2788826"/>
            <a:ext cx="4331784" cy="42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 articles used by authors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2904" y="2262709"/>
            <a:ext cx="51668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 articles using a good reference.</a:t>
            </a:r>
          </a:p>
        </p:txBody>
      </p:sp>
    </p:spTree>
    <p:extLst>
      <p:ext uri="{BB962C8B-B14F-4D97-AF65-F5344CB8AC3E}">
        <p14:creationId xmlns:p14="http://schemas.microsoft.com/office/powerpoint/2010/main" val="38675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87883" cy="4878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280208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70722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11</a:t>
            </a:fld>
            <a:endParaRPr lang="en-GB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668459" y="906975"/>
            <a:ext cx="5093403" cy="544047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Inter-Library Loan (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I.L.L.)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90467" y="3009909"/>
            <a:ext cx="8187310" cy="14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 free per year  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[5 for undergraduates]</a:t>
            </a:r>
          </a:p>
          <a:p>
            <a:pPr>
              <a:spcBef>
                <a:spcPts val="0"/>
              </a:spcBef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then £5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 request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renewals which are done via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Helpdesk or I.L.L. staff.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38531" y="1501336"/>
            <a:ext cx="3534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www.ed.ac.uk/is/inter-library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467" y="1673709"/>
            <a:ext cx="112286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material The Library does not have at all.</a:t>
            </a:r>
          </a:p>
          <a:p>
            <a:endParaRPr lang="en-GB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Relies on other libraries’ access to their stock </a:t>
            </a:r>
          </a:p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more limited during pandemic restrictions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076" y="53443"/>
            <a:ext cx="472595" cy="542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328" y="4728806"/>
            <a:ext cx="7871023" cy="1627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64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17021" y="2258220"/>
            <a:ext cx="10479245" cy="2126594"/>
          </a:xfrm>
        </p:spPr>
        <p:txBody>
          <a:bodyPr>
            <a:noAutofit/>
          </a:bodyPr>
          <a:lstStyle/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Subject Heading searches in CINAHL Plus, MEDLINE and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psycINFO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Search History to build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search. 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Search History steps to run in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future. 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than one database at once and de-duplication by the search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platform.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search methodology and result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numbers.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681626" cy="681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36381" y="409760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65649" y="996604"/>
            <a:ext cx="7088665" cy="63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333333"/>
                </a:solidFill>
                <a:latin typeface="Source Sans Pro"/>
                <a:ea typeface="Source Sans Pro"/>
                <a:cs typeface="Arial"/>
              </a:rPr>
              <a:t>Videos - search interfaces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2584" y="856904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t="-35" r="48491" b="-1"/>
          <a:stretch/>
        </p:blipFill>
        <p:spPr>
          <a:xfrm>
            <a:off x="7274257" y="5211086"/>
            <a:ext cx="4233198" cy="12723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8979" y="5094234"/>
            <a:ext cx="612395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LibSmart2 modules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include:</a:t>
            </a:r>
          </a:p>
          <a:p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1778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and policy research</a:t>
            </a:r>
          </a:p>
          <a:p>
            <a:pPr marL="723900" indent="-1778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literature</a:t>
            </a:r>
          </a:p>
          <a:p>
            <a:pPr marL="723900" indent="-1778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searching for systematic reviews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344" y="1630588"/>
            <a:ext cx="91778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Library’s Nursing Subject Guide -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Literature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searching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advice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15621" y="4540972"/>
            <a:ext cx="3050791" cy="63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 smtClean="0">
                <a:solidFill>
                  <a:srgbClr val="333333"/>
                </a:solidFill>
                <a:latin typeface="Source Sans Pro"/>
                <a:ea typeface="Source Sans Pro"/>
                <a:cs typeface="Arial"/>
              </a:rPr>
              <a:t>LibSmartII</a:t>
            </a:r>
            <a:endParaRPr lang="en-GB" dirty="0">
              <a:solidFill>
                <a:srgbClr val="333333"/>
              </a:solidFill>
              <a:latin typeface="Source Sans Pro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4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681626" cy="681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36381" y="409760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8161" y="871560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26443" y="4168681"/>
            <a:ext cx="645562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Rowena Stewart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rowena.stewart@ed.ac.uk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(she/her)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Support Librarian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381" y="2285007"/>
            <a:ext cx="10242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get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touch to 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ask about any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library-related problems or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or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to meet for help with finding academic literature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1021" y="1204281"/>
            <a:ext cx="3050791" cy="63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 smtClean="0">
                <a:solidFill>
                  <a:srgbClr val="333333"/>
                </a:solidFill>
                <a:latin typeface="Source Sans Pro"/>
                <a:ea typeface="Source Sans Pro"/>
                <a:cs typeface="Arial"/>
              </a:rPr>
              <a:t>Help</a:t>
            </a:r>
            <a:endParaRPr lang="en-GB" sz="4000" dirty="0">
              <a:solidFill>
                <a:srgbClr val="333333"/>
              </a:solidFill>
              <a:latin typeface="Source Sans Pro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9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34395" cy="53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81963" y="255973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4150" y="875926"/>
            <a:ext cx="11184578" cy="58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 your own time” options – from the Library Subject Guides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2584" y="690095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4150" y="1694566"/>
            <a:ext cx="1092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Library’s Nursing Subject Guide - New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students’ library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introduction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979" y="2631949"/>
            <a:ext cx="10803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LibSmart is a self-enrol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Learn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course of two parts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LibSmart1</a:t>
            </a:r>
          </a:p>
          <a:p>
            <a:endParaRPr lang="en-GB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Getting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started with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Library.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information landscape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Explore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use key library resources appropriate to your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Finding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retrieval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material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an essay or report on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topic.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Managing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to avoid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overload.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Citation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979" y="5390074"/>
            <a:ext cx="896192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Recordings of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2021-22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Welcome Week How-To Sessions are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available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…access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online library resources.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…find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academic literature online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-1655" r="31617" b="4005"/>
          <a:stretch/>
        </p:blipFill>
        <p:spPr>
          <a:xfrm>
            <a:off x="7164003" y="2762509"/>
            <a:ext cx="4376698" cy="920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3096" y="5091175"/>
            <a:ext cx="2437605" cy="13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6779" cy="586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84210" y="322900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90546" y="841123"/>
            <a:ext cx="6851737" cy="611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Coming up with search terms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8160" y="742800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69" y="1989315"/>
            <a:ext cx="1380891" cy="1372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03558" y="1304047"/>
            <a:ext cx="217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4"/>
              </a:rPr>
              <a:t>The Little Book of Literature Searching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12048" y="1590591"/>
            <a:ext cx="91778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ibrary’s Nursing Subject Guide -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Literature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searching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advice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oup 1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134395"/>
              </p:ext>
            </p:extLst>
          </p:nvPr>
        </p:nvGraphicFramePr>
        <p:xfrm>
          <a:off x="678692" y="3708095"/>
          <a:ext cx="10675444" cy="2869483"/>
        </p:xfrm>
        <a:graphic>
          <a:graphicData uri="http://schemas.openxmlformats.org/drawingml/2006/table">
            <a:tbl>
              <a:tblPr/>
              <a:tblGrid>
                <a:gridCol w="26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837">
                  <a:extLst>
                    <a:ext uri="{9D8B030D-6E8A-4147-A177-3AD203B41FA5}">
                      <a16:colId xmlns:a16="http://schemas.microsoft.com/office/drawing/2014/main" val="3389220657"/>
                    </a:ext>
                  </a:extLst>
                </a:gridCol>
                <a:gridCol w="2834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014">
                  <a:extLst>
                    <a:ext uri="{9D8B030D-6E8A-4147-A177-3AD203B41FA5}">
                      <a16:colId xmlns:a16="http://schemas.microsoft.com/office/drawing/2014/main" val="1249066968"/>
                    </a:ext>
                  </a:extLst>
                </a:gridCol>
              </a:tblGrid>
              <a:tr h="6435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What is the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experience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adolescents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a history of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disruptive behaviour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undergoing a course of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mindfulness training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adolescents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disruptive behaviour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Mindfulness training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teen(agers)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“young people”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youth(s)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“young adult(s)”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“disruptive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behav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iour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aggress(ion)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violen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mindful(ness)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Training/education/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program(me)/course…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attitude(s) / (dis)satisfy(action)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Dropout(s)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12048" y="2323100"/>
            <a:ext cx="929151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along headings, such as the following, may be useful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opulation,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roblem,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ntervention,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omparison,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utcome,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tudy design</a:t>
            </a:r>
          </a:p>
          <a:p>
            <a:pPr marL="273050">
              <a:lnSpc>
                <a:spcPct val="90000"/>
              </a:lnSpc>
              <a:spcBef>
                <a:spcPct val="20000"/>
              </a:spcBef>
              <a:tabLst>
                <a:tab pos="7264400" algn="l"/>
              </a:tabLst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opulation,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henomena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nterest; and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ntext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[reviews of qualitative evidence, JBI]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34395" cy="53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81963" y="255973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2584" y="690095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8978" y="1664918"/>
            <a:ext cx="3257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literature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Scholar</a:t>
            </a:r>
          </a:p>
          <a:p>
            <a:pPr marL="360363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978" y="3112413"/>
            <a:ext cx="7889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decision tools and Cochrane Library</a:t>
            </a:r>
          </a:p>
          <a:p>
            <a:pPr marL="179388"/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Give clinical guidance but als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references used to put together the guidance.</a:t>
            </a:r>
          </a:p>
          <a:p>
            <a:pPr marL="179388"/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179388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BMJ Best Practice </a:t>
            </a:r>
          </a:p>
          <a:p>
            <a:pPr marL="442913" indent="-179388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Cochrane Library for Cochrane reviews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978" y="5240009"/>
            <a:ext cx="10803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Helps you understand the language used in the research literature on your topic of interest.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781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arch terms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15" y="1870726"/>
            <a:ext cx="4324679" cy="966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764" y="3410450"/>
            <a:ext cx="2755630" cy="11544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77888" y="903055"/>
            <a:ext cx="1008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Use what you know to get a feel for the literature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3057" y="4627449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See the Health literature module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LibSmartII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63" y="1476310"/>
            <a:ext cx="8033637" cy="2828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23926" cy="523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26510" y="29419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60157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0048" y="926089"/>
            <a:ext cx="6761583" cy="4393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what you know: DiscoverEd</a:t>
            </a:r>
            <a:endParaRPr lang="en-GB" sz="24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105" y="5004419"/>
            <a:ext cx="240951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Records for articles </a:t>
            </a:r>
            <a:r>
              <a:rPr lang="en-GB" sz="2000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etc</a:t>
            </a:r>
            <a:r>
              <a:rPr lang="en-GB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you may not be able to read from the library.</a:t>
            </a:r>
            <a:endParaRPr lang="en-GB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94295" y="1600158"/>
            <a:ext cx="3072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– </a:t>
            </a:r>
            <a:r>
              <a:rPr lang="en-GB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“Expand </a:t>
            </a:r>
            <a:r>
              <a:rPr lang="en-GB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results beyond Library </a:t>
            </a:r>
            <a:r>
              <a:rPr lang="en-GB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Collections”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5</a:t>
            </a:fld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54862" y="3690423"/>
            <a:ext cx="1466124" cy="1046201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7184"/>
          <a:stretch/>
        </p:blipFill>
        <p:spPr>
          <a:xfrm>
            <a:off x="3320986" y="4031355"/>
            <a:ext cx="8470680" cy="2592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99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6556" cy="5865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23831" y="35345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8" y="742577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60218" y="962104"/>
            <a:ext cx="10712391" cy="585332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what you know: DiscoverEd </a:t>
            </a:r>
            <a:r>
              <a:rPr lang="en-GB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– Advanced </a:t>
            </a:r>
            <a:r>
              <a:rPr lang="en-GB" sz="32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Search</a:t>
            </a:r>
            <a:endParaRPr lang="en-GB" sz="24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18" y="1642158"/>
            <a:ext cx="11074305" cy="87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10592"/>
          <a:stretch/>
        </p:blipFill>
        <p:spPr>
          <a:xfrm>
            <a:off x="2465207" y="2675951"/>
            <a:ext cx="7516993" cy="39935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0153934" y="2320119"/>
            <a:ext cx="887106" cy="125559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12" y="1670431"/>
            <a:ext cx="11073141" cy="116597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Reviewing &amp;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 the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en-GB" sz="4800" dirty="0" smtClean="0">
              <a:solidFill>
                <a:srgbClr val="333333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616235" y="419827"/>
            <a:ext cx="9197094" cy="739534"/>
            <a:chOff x="4817277" y="38593"/>
            <a:chExt cx="10410309" cy="9105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7" y="38593"/>
              <a:ext cx="10410309" cy="719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D11972"/>
                  </a:solidFill>
                  <a:latin typeface="Crimson Text" panose="02000503000000000000" pitchFamily="2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7" y="627022"/>
              <a:ext cx="8936409" cy="32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866499" y="5250055"/>
            <a:ext cx="27142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Rowena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Stewart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(she/her)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rowena.stewart@ed.ac.uk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Support Librarian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083" y="5867865"/>
            <a:ext cx="358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Research Methods in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Health, 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PgCert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2021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89" y="5338096"/>
            <a:ext cx="792403" cy="9011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39875" y="2836401"/>
            <a:ext cx="6096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0" hangingPunct="0">
              <a:buClr>
                <a:schemeClr val="tx1"/>
              </a:buClr>
              <a:buSzPct val="80000"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cover:</a:t>
            </a:r>
          </a:p>
          <a:p>
            <a:pPr marL="0" lvl="1" eaLnBrk="0" hangingPunct="0">
              <a:buClr>
                <a:schemeClr val="tx1"/>
              </a:buClr>
              <a:buSzPct val="80000"/>
            </a:pPr>
            <a:endParaRPr lang="en-GB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introductory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what you know</a:t>
            </a:r>
          </a:p>
          <a:p>
            <a:pPr marL="442913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literature databases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9" y="294518"/>
            <a:ext cx="967980" cy="9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31960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3399" y="1531891"/>
            <a:ext cx="10774500" cy="8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material not found in DiscoverEd or Google Scholar.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Contain details of millions of articles from 1000s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74417" y="798575"/>
            <a:ext cx="7131197" cy="602898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99" y="3008122"/>
            <a:ext cx="6915297" cy="339478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85913" y="4980512"/>
            <a:ext cx="1300236" cy="13739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5891" y="4768403"/>
            <a:ext cx="44679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Databases by subject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www.ed.ac.uk/is/databases-subjects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934" y="2504304"/>
            <a:ext cx="403847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proceedings,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journal articles, book chapters, reports 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standards.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63399" y="4253044"/>
            <a:ext cx="400141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specific databases.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0138" y="2548317"/>
            <a:ext cx="441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Sudies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&gt; Library column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681626" cy="681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36381" y="409760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</a:t>
            </a:r>
            <a:r>
              <a:rPr lang="en-GB" sz="2000" dirty="0" smtClean="0">
                <a:latin typeface="Crimson Text" panose="02000503000000000000" pitchFamily="2" charset="0"/>
                <a:cs typeface="Arial" panose="020B0604020202020204" pitchFamily="34" charset="0"/>
              </a:rPr>
              <a:t>Support Team</a:t>
            </a:r>
            <a:endParaRPr lang="en-GB" sz="2000" dirty="0">
              <a:latin typeface="Crimson Text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19116" y="1102661"/>
            <a:ext cx="10317707" cy="63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 smtClean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Abstracting &amp; Indexing </a:t>
            </a:r>
            <a:r>
              <a:rPr lang="en-GB" sz="3600" dirty="0" smtClean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databases - </a:t>
            </a:r>
            <a:r>
              <a:rPr lang="en-GB" sz="3600" dirty="0" smtClean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search tips</a:t>
            </a:r>
            <a:endParaRPr lang="en-GB" sz="3600" dirty="0">
              <a:solidFill>
                <a:srgbClr val="333333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2584" y="856904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368" b="5270"/>
          <a:stretch/>
        </p:blipFill>
        <p:spPr>
          <a:xfrm>
            <a:off x="475159" y="2728251"/>
            <a:ext cx="5475266" cy="340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84210" y="1963903"/>
            <a:ext cx="496001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History functions are useful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266" y="2117842"/>
            <a:ext cx="5354523" cy="4012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5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F67D92CB1F44DB28C2D83471FC062" ma:contentTypeVersion="12" ma:contentTypeDescription="Create a new document." ma:contentTypeScope="" ma:versionID="eed8169452d7f2e06ee4d084229b447c">
  <xsd:schema xmlns:xsd="http://www.w3.org/2001/XMLSchema" xmlns:xs="http://www.w3.org/2001/XMLSchema" xmlns:p="http://schemas.microsoft.com/office/2006/metadata/properties" xmlns:ns2="8fb7119e-831b-4203-9e69-6525ea818a0e" xmlns:ns3="4fc81726-a38c-4c18-91aa-888b6374bcdf" targetNamespace="http://schemas.microsoft.com/office/2006/metadata/properties" ma:root="true" ma:fieldsID="53d01073e3b3e3ba093157d5fab0fbef" ns2:_="" ns3:_="">
    <xsd:import namespace="8fb7119e-831b-4203-9e69-6525ea818a0e"/>
    <xsd:import namespace="4fc81726-a38c-4c18-91aa-888b6374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119e-831b-4203-9e69-6525ea81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1726-a38c-4c18-91aa-888b6374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B466B-4430-462D-B88D-E4DDB568F85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4fc81726-a38c-4c18-91aa-888b6374bcdf"/>
    <ds:schemaRef ds:uri="8fb7119e-831b-4203-9e69-6525ea818a0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30A83A-C773-4AAD-8131-EE7A6149E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7119e-831b-4203-9e69-6525ea818a0e"/>
    <ds:schemaRef ds:uri="4fc81726-a38c-4c18-91aa-888b6374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FF31B-3F21-45F5-9764-BFC6DBEED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792</Words>
  <Application>Microsoft Office PowerPoint</Application>
  <PresentationFormat>Widescreen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Crimson Text</vt:lpstr>
      <vt:lpstr>Open Sans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Using what you know: DiscoverEd</vt:lpstr>
      <vt:lpstr>Using what you know: DiscoverEd – Advanced Search</vt:lpstr>
      <vt:lpstr>PowerPoint Presentation</vt:lpstr>
      <vt:lpstr>Abstracting &amp; Indexing databases</vt:lpstr>
      <vt:lpstr>PowerPoint Presentation</vt:lpstr>
      <vt:lpstr>PowerPoint Presentation</vt:lpstr>
      <vt:lpstr>Inter-Library Loan (I.L.L.)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</dc:creator>
  <cp:lastModifiedBy>STEWART Rowena</cp:lastModifiedBy>
  <cp:revision>413</cp:revision>
  <dcterms:created xsi:type="dcterms:W3CDTF">2017-09-20T13:58:12Z</dcterms:created>
  <dcterms:modified xsi:type="dcterms:W3CDTF">2021-09-10T15:27:11Z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0x01010069CF67D92CB1F44DB28C2D83471FC062</vt:lpwstr>
  </property>
</Properties>
</file>