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735" r:id="rId5"/>
    <p:sldId id="738" r:id="rId6"/>
    <p:sldId id="739" r:id="rId7"/>
    <p:sldId id="740" r:id="rId8"/>
    <p:sldId id="741" r:id="rId9"/>
    <p:sldId id="742" r:id="rId10"/>
    <p:sldId id="743" r:id="rId11"/>
    <p:sldId id="744" r:id="rId12"/>
    <p:sldId id="745" r:id="rId13"/>
    <p:sldId id="746" r:id="rId14"/>
    <p:sldId id="747" r:id="rId15"/>
    <p:sldId id="748" r:id="rId16"/>
    <p:sldId id="749" r:id="rId17"/>
    <p:sldId id="750" r:id="rId18"/>
    <p:sldId id="751" r:id="rId19"/>
    <p:sldId id="752" r:id="rId20"/>
    <p:sldId id="753" r:id="rId21"/>
    <p:sldId id="754" r:id="rId22"/>
    <p:sldId id="755" r:id="rId23"/>
    <p:sldId id="756" r:id="rId24"/>
    <p:sldId id="757" r:id="rId25"/>
    <p:sldId id="306" r:id="rId26"/>
    <p:sldId id="823" r:id="rId27"/>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65"/>
    <a:srgbClr val="6900FF"/>
    <a:srgbClr val="FF00FF"/>
    <a:srgbClr val="333333"/>
    <a:srgbClr val="F5F5F5"/>
    <a:srgbClr val="004F71"/>
    <a:srgbClr val="E8E8E8"/>
    <a:srgbClr val="D50032"/>
    <a:srgbClr val="FFFFFF"/>
    <a:srgbClr val="487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99" autoAdjust="0"/>
  </p:normalViewPr>
  <p:slideViewPr>
    <p:cSldViewPr snapToGrid="0">
      <p:cViewPr varScale="1">
        <p:scale>
          <a:sx n="73" d="100"/>
          <a:sy n="73" d="100"/>
        </p:scale>
        <p:origin x="6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3B3EEA75-8066-4A20-A4B1-7955E1A05CCC}" type="datetimeFigureOut">
              <a:rPr lang="en-GB" smtClean="0"/>
              <a:t>09/01/2025</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DC859343-169F-440C-ACAA-79963A2F50FE}" type="slidenum">
              <a:rPr lang="en-GB" smtClean="0"/>
              <a:t>‹#›</a:t>
            </a:fld>
            <a:endParaRPr lang="en-GB"/>
          </a:p>
        </p:txBody>
      </p:sp>
    </p:spTree>
    <p:extLst>
      <p:ext uri="{BB962C8B-B14F-4D97-AF65-F5344CB8AC3E}">
        <p14:creationId xmlns:p14="http://schemas.microsoft.com/office/powerpoint/2010/main" val="3954553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AAEDFC72-7A43-4A2F-B385-2BD3C8525178}" type="datetimeFigureOut">
              <a:rPr lang="en-GB" smtClean="0"/>
              <a:t>09/01/2025</a:t>
            </a:fld>
            <a:endParaRPr lang="en-GB"/>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9EC6B964-298A-415D-9488-38014DCEED45}" type="slidenum">
              <a:rPr lang="en-GB" smtClean="0"/>
              <a:t>‹#›</a:t>
            </a:fld>
            <a:endParaRPr lang="en-GB"/>
          </a:p>
        </p:txBody>
      </p:sp>
    </p:spTree>
    <p:extLst>
      <p:ext uri="{BB962C8B-B14F-4D97-AF65-F5344CB8AC3E}">
        <p14:creationId xmlns:p14="http://schemas.microsoft.com/office/powerpoint/2010/main" val="171005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C6B964-298A-415D-9488-38014DCEED45}" type="slidenum">
              <a:rPr lang="en-GB" smtClean="0"/>
              <a:t>1</a:t>
            </a:fld>
            <a:endParaRPr lang="en-GB" dirty="0"/>
          </a:p>
        </p:txBody>
      </p:sp>
    </p:spTree>
    <p:extLst>
      <p:ext uri="{BB962C8B-B14F-4D97-AF65-F5344CB8AC3E}">
        <p14:creationId xmlns:p14="http://schemas.microsoft.com/office/powerpoint/2010/main" val="1948032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dirty="0"/>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035335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dirty="0"/>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736767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dirty="0"/>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30974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066346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3599957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59205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513938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3281207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4102056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28612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385739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08738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3AE68C-64B7-4760-BD10-44F7D1F74B69}" type="slidenum">
              <a:rPr lang="en-GB" smtClean="0"/>
              <a:t>21</a:t>
            </a:fld>
            <a:endParaRPr lang="en-GB"/>
          </a:p>
        </p:txBody>
      </p:sp>
    </p:spTree>
    <p:extLst>
      <p:ext uri="{BB962C8B-B14F-4D97-AF65-F5344CB8AC3E}">
        <p14:creationId xmlns:p14="http://schemas.microsoft.com/office/powerpoint/2010/main" val="833463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753913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3AE68C-64B7-4760-BD10-44F7D1F74B69}" type="slidenum">
              <a:rPr lang="en-GB" smtClean="0"/>
              <a:t>23</a:t>
            </a:fld>
            <a:endParaRPr lang="en-GB"/>
          </a:p>
        </p:txBody>
      </p:sp>
    </p:spTree>
    <p:extLst>
      <p:ext uri="{BB962C8B-B14F-4D97-AF65-F5344CB8AC3E}">
        <p14:creationId xmlns:p14="http://schemas.microsoft.com/office/powerpoint/2010/main" val="833463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62800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87872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83714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279815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42282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dirty="0"/>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107522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dirty="0"/>
          </a:p>
        </p:txBody>
      </p:sp>
      <p:sp>
        <p:nvSpPr>
          <p:cNvPr id="128" name="Shape 128"/>
          <p:cNvSpPr>
            <a:spLocks noGrp="1"/>
          </p:cNvSpPr>
          <p:nvPr>
            <p:ph type="body" sz="quarter" idx="1"/>
          </p:nvPr>
        </p:nvSpPr>
        <p:spPr>
          <a:prstGeom prst="rect">
            <a:avLst/>
          </a:prstGeom>
        </p:spPr>
        <p:txBody>
          <a:bodyPr/>
          <a:lstStyle/>
          <a:p>
            <a:pPr>
              <a:defRPr sz="1400" b="1"/>
            </a:pPr>
            <a:endParaRPr dirty="0"/>
          </a:p>
        </p:txBody>
      </p:sp>
    </p:spTree>
    <p:extLst>
      <p:ext uri="{BB962C8B-B14F-4D97-AF65-F5344CB8AC3E}">
        <p14:creationId xmlns:p14="http://schemas.microsoft.com/office/powerpoint/2010/main" val="2475690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3119604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98160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842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3950C64-6E7A-44C7-B959-31944DBE10A8}"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38890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950C64-6E7A-44C7-B959-31944DBE10A8}" type="datetimeFigureOut">
              <a:rPr lang="en-GB" smtClean="0"/>
              <a:t>09/01/2025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3475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3950C64-6E7A-44C7-B959-31944DBE10A8}"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6948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3950C64-6E7A-44C7-B959-31944DBE10A8}" type="datetimeFigureOut">
              <a:rPr lang="en-GB" smtClean="0"/>
              <a:t>09/01/2025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012037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3950C64-6E7A-44C7-B959-31944DBE10A8}" type="datetimeFigureOut">
              <a:rPr lang="en-GB" smtClean="0"/>
              <a:t>09/01/2025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769947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50C64-6E7A-44C7-B959-31944DBE10A8}" type="datetimeFigureOut">
              <a:rPr lang="en-GB" smtClean="0"/>
              <a:t>09/01/2025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247704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50C64-6E7A-44C7-B959-31944DBE10A8}"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122832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3950C64-6E7A-44C7-B959-31944DBE10A8}" type="datetimeFigureOut">
              <a:rPr lang="en-GB" smtClean="0"/>
              <a:t>09/01/2025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0C177A-0032-456E-B79F-4AC1AB2AD29B}" type="slidenum">
              <a:rPr lang="en-GB" smtClean="0"/>
              <a:t>‹#›</a:t>
            </a:fld>
            <a:endParaRPr lang="en-GB"/>
          </a:p>
        </p:txBody>
      </p:sp>
    </p:spTree>
    <p:extLst>
      <p:ext uri="{BB962C8B-B14F-4D97-AF65-F5344CB8AC3E}">
        <p14:creationId xmlns:p14="http://schemas.microsoft.com/office/powerpoint/2010/main" val="547212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50C64-6E7A-44C7-B959-31944DBE10A8}" type="datetimeFigureOut">
              <a:rPr lang="en-GB" smtClean="0"/>
              <a:t>09/01/2025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C177A-0032-456E-B79F-4AC1AB2AD29B}" type="slidenum">
              <a:rPr lang="en-GB" smtClean="0"/>
              <a:t>‹#›</a:t>
            </a:fld>
            <a:endParaRPr lang="en-GB"/>
          </a:p>
        </p:txBody>
      </p:sp>
    </p:spTree>
    <p:extLst>
      <p:ext uri="{BB962C8B-B14F-4D97-AF65-F5344CB8AC3E}">
        <p14:creationId xmlns:p14="http://schemas.microsoft.com/office/powerpoint/2010/main" val="333176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d.ac.uk/is/subject-guid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www.docs.is.ed.ac.uk/docs/Libraries/Presentations/LibraryBitesizeHowToReferenceAvoidPlagiarism.pptx"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citethemrighttutorial.com/course-modul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uppublishing.com/page/elr/styl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itethemrightonline.com/" TargetMode="External"/><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hyperlink" Target="https://discovered.ed.ac.uk/permalink/44UOE_INST/7g3mt6/alma9921368313502466"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information-services.ed.ac.uk/computing/comms-and-collab/elm/guidance-for-working-with-generative-ai" TargetMode="External"/><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hyperlink" Target="https://edinburgh-uk.libguides.com/gen-A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iscovered.ed.ac.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www.docs.is.ed.ac.uk/mvm/BiblioManagersTable.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uoe.sharepoint.com/sites/digitalskillsandtraining" TargetMode="External"/><Relationship Id="rId4" Type="http://schemas.openxmlformats.org/officeDocument/2006/relationships/hyperlink" Target="http://www.events.ed.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ed.ac.uk/is/software" TargetMode="External"/><Relationship Id="rId7" Type="http://schemas.openxmlformats.org/officeDocument/2006/relationships/hyperlink" Target="http://www.docs.is.ed.ac.uk/docs/Libraries/PDF/guideEndNoteWebregistering.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www.ed.ac.uk/information-services/computing/desktop-personal/software/main-software-deals/endnote" TargetMode="External"/><Relationship Id="rId10" Type="http://schemas.openxmlformats.org/officeDocument/2006/relationships/hyperlink" Target="https://edinburgh-uk.libguides.com/referencing" TargetMode="External"/><Relationship Id="rId4" Type="http://schemas.openxmlformats.org/officeDocument/2006/relationships/hyperlink" Target="http://clarivate.libguides.com/endnote_training/home" TargetMode="Externa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ed.ac.uk/is/libsmart" TargetMode="External"/><Relationship Id="rId4" Type="http://schemas.openxmlformats.org/officeDocument/2006/relationships/hyperlink" Target="https://open.ed.ac.uk/academic-integrity"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hyperlink" Target="http://www.ed.ac.uk/library/academic-support-librarians/rlf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hyperlink" Target="http://www.ed.ac.uk/institute-academic-development/study-hub" TargetMode="External"/><Relationship Id="rId5" Type="http://schemas.openxmlformats.org/officeDocument/2006/relationships/hyperlink" Target="http://www.events.ed.ac.uk/" TargetMode="External"/><Relationship Id="rId10" Type="http://schemas.openxmlformats.org/officeDocument/2006/relationships/image" Target="../media/image28.png"/><Relationship Id="rId4" Type="http://schemas.openxmlformats.org/officeDocument/2006/relationships/hyperlink" Target="http://www.ed.ac.uk/is/skills" TargetMode="External"/><Relationship Id="rId9" Type="http://schemas.openxmlformats.org/officeDocument/2006/relationships/hyperlink" Target="https://www.ed.ac.uk/institute-academic-development/study-hub"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ed.ac.uk/is/dissertation-festival" TargetMode="External"/><Relationship Id="rId3" Type="http://schemas.openxmlformats.org/officeDocument/2006/relationships/image" Target="../media/image2.png"/><Relationship Id="rId7" Type="http://schemas.openxmlformats.org/officeDocument/2006/relationships/hyperlink" Target="http://www.ed.ac.uk/edhel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www.ed.ac.uk/is/subject-guid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ed.ac.uk/institute-academic-development/undergraduate/good-practice" TargetMode="External"/><Relationship Id="rId3" Type="http://schemas.openxmlformats.org/officeDocument/2006/relationships/hyperlink" Target="http://vimeo.com/110597639" TargetMode="External"/><Relationship Id="rId7" Type="http://schemas.openxmlformats.org/officeDocument/2006/relationships/hyperlink" Target="https://discovered.ed.ac.uk/permalink/44UOE_INST/7g3mt6/alma992136831350246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hyperlink" Target="https://citethemrightonline.com/Basics/what-is-plagiarism" TargetMode="External"/><Relationship Id="rId10" Type="http://schemas.openxmlformats.org/officeDocument/2006/relationships/hyperlink" Target="http://www.ed.ac.uk/institute-academic-development/undergraduate/good-practice" TargetMode="External"/><Relationship Id="rId4" Type="http://schemas.openxmlformats.org/officeDocument/2006/relationships/image" Target="../media/image3.jpeg"/><Relationship Id="rId9"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pixabay.com/users/OpenClipart-Vectors-30363/?utm_source=link-attribution&amp;utm_medium=referral&amp;utm_campaign=image&amp;utm_content=160138" TargetMode="External"/><Relationship Id="rId7" Type="http://schemas.openxmlformats.org/officeDocument/2006/relationships/hyperlink" Target="http://www.ed.ac.uk/information-services/learning-technology/assessment/assignments/turniti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pixabay.com/?utm_source=link-attribution&amp;utm_medium=referral&amp;utm_campaign=image&amp;utm_content=16013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ed.ac.uk/academic-services/students/conduct/academic-misconduct/what-is-academic-misconduct" TargetMode="External"/><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eusa.ed.ac.uk/adviceplace/academic/misconduct/academicmisconduct"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iscovered.ed.ac.uk/permalink/44UOE_INST/7g3mt6/alma992136831350246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FBE826F-95DA-4FC8-BC03-9212EA56A3BE}"/>
              </a:ext>
            </a:extLst>
          </p:cNvPr>
          <p:cNvGrpSpPr/>
          <p:nvPr/>
        </p:nvGrpSpPr>
        <p:grpSpPr>
          <a:xfrm>
            <a:off x="1535007" y="321620"/>
            <a:ext cx="9197094" cy="753942"/>
            <a:chOff x="4817278" y="128355"/>
            <a:chExt cx="10410309" cy="1002165"/>
          </a:xfrm>
        </p:grpSpPr>
        <p:sp>
          <p:nvSpPr>
            <p:cNvPr id="7" name="TextBox 6">
              <a:extLst>
                <a:ext uri="{FF2B5EF4-FFF2-40B4-BE49-F238E27FC236}">
                  <a16:creationId xmlns:a16="http://schemas.microsoft.com/office/drawing/2014/main" id="{3FC682FF-6C18-4A15-ABD4-4E28D022B476}"/>
                </a:ext>
              </a:extLst>
            </p:cNvPr>
            <p:cNvSpPr txBox="1"/>
            <p:nvPr/>
          </p:nvSpPr>
          <p:spPr>
            <a:xfrm>
              <a:off x="4817278" y="128355"/>
              <a:ext cx="10410309" cy="584775"/>
            </a:xfrm>
            <a:prstGeom prst="rect">
              <a:avLst/>
            </a:prstGeom>
            <a:noFill/>
          </p:spPr>
          <p:txBody>
            <a:bodyPr wrap="square" rtlCol="0">
              <a:spAutoFit/>
            </a:bodyPr>
            <a:lstStyle/>
            <a:p>
              <a:r>
                <a:rPr lang="en-GB" sz="3200" dirty="0">
                  <a:solidFill>
                    <a:srgbClr val="6900FF"/>
                  </a:solidFill>
                  <a:latin typeface="Arial" panose="020B0604020202020204" pitchFamily="34" charset="0"/>
                  <a:cs typeface="Arial" panose="020B0604020202020204" pitchFamily="34" charset="0"/>
                </a:rPr>
                <a:t>Library Academic Support</a:t>
              </a:r>
            </a:p>
          </p:txBody>
        </p:sp>
        <p:sp>
          <p:nvSpPr>
            <p:cNvPr id="8" name="TextBox 7">
              <a:extLst>
                <a:ext uri="{FF2B5EF4-FFF2-40B4-BE49-F238E27FC236}">
                  <a16:creationId xmlns:a16="http://schemas.microsoft.com/office/drawing/2014/main" id="{4C14507B-8358-4CFA-8965-3306B32F7A7F}"/>
                </a:ext>
              </a:extLst>
            </p:cNvPr>
            <p:cNvSpPr txBox="1"/>
            <p:nvPr/>
          </p:nvSpPr>
          <p:spPr>
            <a:xfrm>
              <a:off x="4817278" y="853521"/>
              <a:ext cx="8936409" cy="276999"/>
            </a:xfrm>
            <a:prstGeom prst="rect">
              <a:avLst/>
            </a:prstGeom>
            <a:noFill/>
          </p:spPr>
          <p:txBody>
            <a:bodyPr wrap="square" rtlCol="0">
              <a:spAutoFit/>
            </a:bodyPr>
            <a:lstStyle/>
            <a:p>
              <a:r>
                <a:rPr lang="en-GB" sz="1200" dirty="0">
                  <a:latin typeface="Source Sans Pro" panose="020B0503030403020204" pitchFamily="34" charset="0"/>
                  <a:ea typeface="Source Sans Pro" panose="020B0503030403020204" pitchFamily="34" charset="0"/>
                </a:rPr>
                <a:t>Helping you get the best from the Library, its collections, resources and services</a:t>
              </a:r>
            </a:p>
          </p:txBody>
        </p:sp>
      </p:grpSp>
      <p:sp>
        <p:nvSpPr>
          <p:cNvPr id="2" name="Rectangle 1"/>
          <p:cNvSpPr/>
          <p:nvPr/>
        </p:nvSpPr>
        <p:spPr>
          <a:xfrm>
            <a:off x="5977217" y="3244334"/>
            <a:ext cx="237566" cy="369332"/>
          </a:xfrm>
          <a:prstGeom prst="rect">
            <a:avLst/>
          </a:prstGeom>
        </p:spPr>
        <p:txBody>
          <a:bodyPr wrap="none">
            <a:spAutoFit/>
          </a:bodyPr>
          <a:lstStyle/>
          <a:p>
            <a:r>
              <a:rPr lang="en-GB" dirty="0"/>
              <a:t> </a:t>
            </a:r>
          </a:p>
        </p:txBody>
      </p:sp>
      <p:sp>
        <p:nvSpPr>
          <p:cNvPr id="4" name="Rectangle 3"/>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9" name="Rectangle 9"/>
          <p:cNvSpPr>
            <a:spLocks noChangeArrowheads="1"/>
          </p:cNvSpPr>
          <p:nvPr/>
        </p:nvSpPr>
        <p:spPr bwMode="auto">
          <a:xfrm>
            <a:off x="8055164" y="4680184"/>
            <a:ext cx="34548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dirty="0">
                <a:latin typeface="Arial" panose="020B0604020202020204" pitchFamily="34" charset="0"/>
                <a:cs typeface="Arial" panose="020B0604020202020204" pitchFamily="34" charset="0"/>
              </a:rPr>
              <a:t>Academic Support Librarians</a:t>
            </a:r>
          </a:p>
          <a:p>
            <a:pPr algn="ctr"/>
            <a:r>
              <a:rPr lang="en-GB" dirty="0">
                <a:latin typeface="Arial" panose="020B0604020202020204" pitchFamily="34" charset="0"/>
                <a:cs typeface="Arial" panose="020B0604020202020204" pitchFamily="34" charset="0"/>
                <a:hlinkClick r:id="rId3"/>
              </a:rPr>
              <a:t>www.ed.ac.uk/is/subject-guides</a:t>
            </a:r>
            <a:r>
              <a:rPr lang="en-GB" dirty="0">
                <a:latin typeface="Arial" panose="020B0604020202020204" pitchFamily="34" charset="0"/>
                <a:cs typeface="Arial" panose="020B0604020202020204" pitchFamily="34" charset="0"/>
              </a:rPr>
              <a:t> </a:t>
            </a:r>
          </a:p>
        </p:txBody>
      </p:sp>
      <p:sp>
        <p:nvSpPr>
          <p:cNvPr id="10" name="TextBox 9"/>
          <p:cNvSpPr txBox="1"/>
          <p:nvPr/>
        </p:nvSpPr>
        <p:spPr>
          <a:xfrm>
            <a:off x="10946443" y="5701251"/>
            <a:ext cx="895919" cy="338554"/>
          </a:xfrm>
          <a:prstGeom prst="rect">
            <a:avLst/>
          </a:prstGeom>
          <a:noFill/>
        </p:spPr>
        <p:txBody>
          <a:bodyPr wrap="square" lIns="91440" tIns="45720" rIns="91440" bIns="45720" rtlCol="0" anchor="t">
            <a:spAutoFit/>
          </a:bodyPr>
          <a:lstStyle/>
          <a:p>
            <a:pPr algn="r"/>
            <a:r>
              <a:rPr lang="en-GB" sz="1600" i="1" dirty="0">
                <a:latin typeface="Arial"/>
                <a:cs typeface="Arial"/>
              </a:rPr>
              <a:t>Jan25</a:t>
            </a:r>
            <a:endParaRPr lang="en-GB" sz="1600" i="1"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11482706" y="6364439"/>
            <a:ext cx="394648" cy="317405"/>
          </a:xfrm>
        </p:spPr>
        <p:txBody>
          <a:bodyPr/>
          <a:lstStyle/>
          <a:p>
            <a:fld id="{780C177A-0032-456E-B79F-4AC1AB2AD29B}" type="slidenum">
              <a:rPr lang="en-GB" smtClean="0"/>
              <a:t>1</a:t>
            </a:fld>
            <a:endParaRPr lang="en-GB" dirty="0"/>
          </a:p>
        </p:txBody>
      </p:sp>
      <p:sp>
        <p:nvSpPr>
          <p:cNvPr id="13" name="TextBox 12"/>
          <p:cNvSpPr txBox="1"/>
          <p:nvPr/>
        </p:nvSpPr>
        <p:spPr>
          <a:xfrm>
            <a:off x="335728" y="5948945"/>
            <a:ext cx="1061071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presentation: </a:t>
            </a:r>
            <a:r>
              <a:rPr lang="en-GB" sz="1400" dirty="0">
                <a:latin typeface="Arial" panose="020B0604020202020204" pitchFamily="34" charset="0"/>
                <a:cs typeface="Arial" panose="020B0604020202020204" pitchFamily="34" charset="0"/>
                <a:hlinkClick r:id="rId4"/>
              </a:rPr>
              <a:t>http://www.docs.is.ed.ac.uk/docs/Libraries/Presentations/LibraryBitesizeHowToReferenceAvoidPlagiarism.pptx</a:t>
            </a:r>
            <a:r>
              <a:rPr lang="en-GB" sz="1400" dirty="0">
                <a:latin typeface="Arial" panose="020B0604020202020204" pitchFamily="34" charset="0"/>
                <a:cs typeface="Arial" panose="020B0604020202020204" pitchFamily="34" charset="0"/>
              </a:rPr>
              <a:t>   </a:t>
            </a:r>
          </a:p>
        </p:txBody>
      </p:sp>
      <p:pic>
        <p:nvPicPr>
          <p:cNvPr id="14" name="Picture 13"/>
          <p:cNvPicPr>
            <a:picLocks noChangeAspect="1"/>
          </p:cNvPicPr>
          <p:nvPr/>
        </p:nvPicPr>
        <p:blipFill rotWithShape="1">
          <a:blip r:embed="rId5"/>
          <a:srcRect l="19987" t="15919" b="1"/>
          <a:stretch/>
        </p:blipFill>
        <p:spPr>
          <a:xfrm>
            <a:off x="7374014" y="427431"/>
            <a:ext cx="4306016" cy="40043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728" y="247218"/>
            <a:ext cx="1023255" cy="1023255"/>
          </a:xfrm>
          <a:prstGeom prst="rect">
            <a:avLst/>
          </a:prstGeom>
        </p:spPr>
      </p:pic>
      <p:sp>
        <p:nvSpPr>
          <p:cNvPr id="18" name="Content Placeholder 2"/>
          <p:cNvSpPr txBox="1">
            <a:spLocks/>
          </p:cNvSpPr>
          <p:nvPr/>
        </p:nvSpPr>
        <p:spPr>
          <a:xfrm>
            <a:off x="713102" y="1687301"/>
            <a:ext cx="8518870" cy="2899221"/>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dirty="0">
                <a:latin typeface="Arial" panose="020B0604020202020204" pitchFamily="34" charset="0"/>
                <a:ea typeface="Source Sans Pro"/>
                <a:cs typeface="Arial" panose="020B0604020202020204" pitchFamily="34" charset="0"/>
              </a:rPr>
              <a:t>Library </a:t>
            </a:r>
            <a:r>
              <a:rPr lang="en-GB" sz="4000" dirty="0" err="1">
                <a:latin typeface="Arial" panose="020B0604020202020204" pitchFamily="34" charset="0"/>
                <a:ea typeface="Source Sans Pro"/>
                <a:cs typeface="Arial" panose="020B0604020202020204" pitchFamily="34" charset="0"/>
              </a:rPr>
              <a:t>Bitesize</a:t>
            </a:r>
            <a:endParaRPr lang="en-GB" sz="4000" dirty="0">
              <a:latin typeface="Arial" panose="020B0604020202020204" pitchFamily="34" charset="0"/>
              <a:ea typeface="Source Sans Pro"/>
              <a:cs typeface="Arial" panose="020B0604020202020204" pitchFamily="34" charset="0"/>
            </a:endParaRPr>
          </a:p>
          <a:p>
            <a:pPr marL="0" indent="0">
              <a:buFont typeface="Arial" panose="020B0604020202020204" pitchFamily="34" charset="0"/>
              <a:buNone/>
            </a:pPr>
            <a:endParaRPr lang="en-GB" sz="1000" dirty="0">
              <a:latin typeface="Arial" panose="020B0604020202020204" pitchFamily="34" charset="0"/>
              <a:ea typeface="Source Sans Pro"/>
              <a:cs typeface="Arial" panose="020B0604020202020204" pitchFamily="34" charset="0"/>
            </a:endParaRPr>
          </a:p>
          <a:p>
            <a:pPr marL="714375" indent="0">
              <a:buFont typeface="Arial" panose="020B0604020202020204" pitchFamily="34" charset="0"/>
              <a:buNone/>
            </a:pPr>
            <a:r>
              <a:rPr lang="en-GB" sz="4800" dirty="0">
                <a:latin typeface="Arial" panose="020B0604020202020204" pitchFamily="34" charset="0"/>
                <a:ea typeface="Source Sans Pro" panose="020B0503030403020204" pitchFamily="34" charset="0"/>
                <a:cs typeface="Arial" panose="020B0604020202020204" pitchFamily="34" charset="0"/>
              </a:rPr>
              <a:t>How to reference and avoid plagiarism</a:t>
            </a:r>
          </a:p>
        </p:txBody>
      </p:sp>
    </p:spTree>
    <p:extLst>
      <p:ext uri="{BB962C8B-B14F-4D97-AF65-F5344CB8AC3E}">
        <p14:creationId xmlns:p14="http://schemas.microsoft.com/office/powerpoint/2010/main" val="739484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10</a:t>
            </a:fld>
            <a:endParaRPr lang="en-GB" dirty="0">
              <a:solidFill>
                <a:schemeClr val="tx1"/>
              </a:solidFill>
            </a:endParaRPr>
          </a:p>
        </p:txBody>
      </p:sp>
      <p:sp>
        <p:nvSpPr>
          <p:cNvPr id="7" name="TextBox 6"/>
          <p:cNvSpPr txBox="1"/>
          <p:nvPr/>
        </p:nvSpPr>
        <p:spPr>
          <a:xfrm>
            <a:off x="361271" y="6015692"/>
            <a:ext cx="10203083" cy="523220"/>
          </a:xfrm>
          <a:prstGeom prst="rect">
            <a:avLst/>
          </a:prstGeom>
          <a:noFill/>
        </p:spPr>
        <p:txBody>
          <a:bodyPr wrap="square" rtlCol="0">
            <a:spAutoFit/>
          </a:bodyPr>
          <a:lstStyle/>
          <a:p>
            <a:r>
              <a:rPr lang="en-GB" sz="1400" i="1" dirty="0">
                <a:latin typeface="Arial" panose="020B0604020202020204" pitchFamily="34" charset="0"/>
                <a:cs typeface="Arial" panose="020B0604020202020204" pitchFamily="34" charset="0"/>
              </a:rPr>
              <a:t>Paraphrasing and summarising text</a:t>
            </a:r>
            <a:r>
              <a:rPr lang="en-GB" sz="1400" dirty="0">
                <a:latin typeface="Arial" panose="020B0604020202020204" pitchFamily="34" charset="0"/>
                <a:cs typeface="Arial" panose="020B0604020202020204" pitchFamily="34" charset="0"/>
              </a:rPr>
              <a:t>. In: Harvard, Referencing Tutorial, Cite them Right, Bloomsbury Publishing Plc,  viewed 17</a:t>
            </a:r>
            <a:r>
              <a:rPr lang="en-GB" sz="1400" baseline="30000" dirty="0">
                <a:latin typeface="Arial" panose="020B0604020202020204" pitchFamily="34" charset="0"/>
                <a:cs typeface="Arial" panose="020B0604020202020204" pitchFamily="34" charset="0"/>
              </a:rPr>
              <a:t>th</a:t>
            </a:r>
            <a:r>
              <a:rPr lang="en-GB" sz="1400" dirty="0">
                <a:latin typeface="Arial" panose="020B0604020202020204" pitchFamily="34" charset="0"/>
                <a:cs typeface="Arial" panose="020B0604020202020204" pitchFamily="34" charset="0"/>
              </a:rPr>
              <a:t> September 2024 </a:t>
            </a:r>
            <a:r>
              <a:rPr lang="en-GB" sz="1400" i="1" dirty="0">
                <a:latin typeface="Arial" panose="020B0604020202020204" pitchFamily="34" charset="0"/>
                <a:cs typeface="Arial" panose="020B0604020202020204" pitchFamily="34" charset="0"/>
              </a:rPr>
              <a:t>e.g. </a:t>
            </a:r>
            <a:r>
              <a:rPr lang="en-GB" sz="1400" dirty="0">
                <a:latin typeface="Arial" panose="020B0604020202020204" pitchFamily="34" charset="0"/>
                <a:cs typeface="Arial" panose="020B0604020202020204" pitchFamily="34" charset="0"/>
                <a:hlinkClick r:id="rId3"/>
              </a:rPr>
              <a:t>www.citethemrighttutorial.com/course-modules</a:t>
            </a:r>
            <a:r>
              <a:rPr lang="en-GB" sz="1400" dirty="0">
                <a:latin typeface="Arial" panose="020B0604020202020204" pitchFamily="34" charset="0"/>
                <a:cs typeface="Arial" panose="020B0604020202020204" pitchFamily="34" charset="0"/>
              </a:rPr>
              <a:t> </a:t>
            </a:r>
          </a:p>
        </p:txBody>
      </p:sp>
      <p:sp>
        <p:nvSpPr>
          <p:cNvPr id="8" name="TextBox 7"/>
          <p:cNvSpPr txBox="1"/>
          <p:nvPr/>
        </p:nvSpPr>
        <p:spPr>
          <a:xfrm>
            <a:off x="445956" y="4665184"/>
            <a:ext cx="11331277" cy="769441"/>
          </a:xfrm>
          <a:prstGeom prst="rect">
            <a:avLst/>
          </a:prstGeom>
          <a:solidFill>
            <a:schemeClr val="accent6">
              <a:lumMod val="20000"/>
              <a:lumOff val="80000"/>
            </a:schemeClr>
          </a:solidFill>
        </p:spPr>
        <p:txBody>
          <a:bodyPr wrap="square" rtlCol="0">
            <a:spAutoFit/>
          </a:bodyPr>
          <a:lstStyle/>
          <a:p>
            <a:pPr marL="180975"/>
            <a:r>
              <a:rPr lang="en-GB" sz="2200" dirty="0">
                <a:latin typeface="Arial" panose="020B0604020202020204" pitchFamily="34" charset="0"/>
                <a:cs typeface="Arial" panose="020B0604020202020204" pitchFamily="34" charset="0"/>
              </a:rPr>
              <a:t>Nevertheless, one important study (Harrison, 2007) looks closely at the historical and linguistic links between European races and cultures over the past five hundred years. </a:t>
            </a:r>
          </a:p>
        </p:txBody>
      </p:sp>
      <p:sp>
        <p:nvSpPr>
          <p:cNvPr id="9" name="TextBox 8"/>
          <p:cNvSpPr txBox="1"/>
          <p:nvPr/>
        </p:nvSpPr>
        <p:spPr>
          <a:xfrm>
            <a:off x="445956" y="2169227"/>
            <a:ext cx="11331277" cy="1785104"/>
          </a:xfrm>
          <a:prstGeom prst="rect">
            <a:avLst/>
          </a:prstGeom>
          <a:solidFill>
            <a:schemeClr val="accent4">
              <a:lumMod val="40000"/>
              <a:lumOff val="60000"/>
            </a:schemeClr>
          </a:solidFill>
        </p:spPr>
        <p:txBody>
          <a:bodyPr wrap="square" rtlCol="0">
            <a:spAutoFit/>
          </a:bodyPr>
          <a:lstStyle/>
          <a:p>
            <a:pPr marL="180975"/>
            <a:r>
              <a:rPr lang="en-GB" sz="2200" dirty="0">
                <a:latin typeface="Arial" panose="020B0604020202020204" pitchFamily="34" charset="0"/>
                <a:cs typeface="Arial" panose="020B0604020202020204" pitchFamily="34" charset="0"/>
              </a:rPr>
              <a:t>Harrison (2007, p. 48) clearly distinguishes between the historical growth of the larger European nation states and the roots of their languages and linguistic development, particularly during the fifteenth and sixteenth centuries. At this time, imperial goals and outward expansion were paramount for many of the countries, and the effects of spending on these activities often led to internal conflict.</a:t>
            </a:r>
          </a:p>
        </p:txBody>
      </p:sp>
      <p:sp>
        <p:nvSpPr>
          <p:cNvPr id="10" name="Title 1"/>
          <p:cNvSpPr>
            <a:spLocks noGrp="1"/>
          </p:cNvSpPr>
          <p:nvPr>
            <p:ph type="title"/>
          </p:nvPr>
        </p:nvSpPr>
        <p:spPr>
          <a:xfrm>
            <a:off x="1468480" y="933251"/>
            <a:ext cx="9095874" cy="720080"/>
          </a:xfrm>
        </p:spPr>
        <p:txBody>
          <a:bodyPr>
            <a:normAutofit/>
          </a:bodyPr>
          <a:lstStyle/>
          <a:p>
            <a:pPr algn="ctr"/>
            <a:r>
              <a:rPr lang="en-GB" sz="4000" dirty="0">
                <a:latin typeface="Arial" panose="020B0604020202020204" pitchFamily="34" charset="0"/>
                <a:cs typeface="Arial" panose="020B0604020202020204" pitchFamily="34" charset="0"/>
              </a:rPr>
              <a:t>Writing about someone else’s work</a:t>
            </a:r>
          </a:p>
        </p:txBody>
      </p:sp>
      <p:sp>
        <p:nvSpPr>
          <p:cNvPr id="2" name="AutoShape 2" descr="https://ukc-powerpoint.officeapps.live.com/pods/GetClipboardImage.ashx?Id=7fa4e965-1290-4386-bf1f-37ec4b427aad&amp;DC=GUK3&amp;wdoverrides=GetClipboardImageEnabled:tru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2" name="TextBox 11">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3" name="Straight Connector 12"/>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71475" y="1628473"/>
            <a:ext cx="1863011" cy="461665"/>
          </a:xfrm>
          <a:prstGeom prst="rect">
            <a:avLst/>
          </a:prstGeom>
        </p:spPr>
        <p:txBody>
          <a:bodyPr wrap="none">
            <a:spAutoFit/>
          </a:bodyPr>
          <a:lstStyle/>
          <a:p>
            <a:r>
              <a:rPr lang="en-GB" sz="2400" dirty="0">
                <a:latin typeface="Arial" panose="020B0604020202020204" pitchFamily="34" charset="0"/>
                <a:cs typeface="Arial" panose="020B0604020202020204" pitchFamily="34" charset="0"/>
              </a:rPr>
              <a:t>Paraphrase:</a:t>
            </a:r>
          </a:p>
        </p:txBody>
      </p:sp>
      <p:sp>
        <p:nvSpPr>
          <p:cNvPr id="5" name="Rectangle 4"/>
          <p:cNvSpPr/>
          <p:nvPr/>
        </p:nvSpPr>
        <p:spPr>
          <a:xfrm>
            <a:off x="371475" y="4170805"/>
            <a:ext cx="1827744" cy="461665"/>
          </a:xfrm>
          <a:prstGeom prst="rect">
            <a:avLst/>
          </a:prstGeom>
        </p:spPr>
        <p:txBody>
          <a:bodyPr wrap="none">
            <a:spAutoFit/>
          </a:bodyPr>
          <a:lstStyle/>
          <a:p>
            <a:r>
              <a:rPr lang="en-GB" sz="2400" dirty="0">
                <a:latin typeface="Arial" panose="020B0604020202020204" pitchFamily="34" charset="0"/>
                <a:cs typeface="Arial" panose="020B0604020202020204" pitchFamily="34" charset="0"/>
              </a:rPr>
              <a:t>Summarise:</a:t>
            </a:r>
          </a:p>
        </p:txBody>
      </p:sp>
    </p:spTree>
    <p:extLst>
      <p:ext uri="{BB962C8B-B14F-4D97-AF65-F5344CB8AC3E}">
        <p14:creationId xmlns:p14="http://schemas.microsoft.com/office/powerpoint/2010/main" val="404532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11</a:t>
            </a:fld>
            <a:endParaRPr lang="en-GB" dirty="0">
              <a:solidFill>
                <a:schemeClr val="tx1"/>
              </a:solidFill>
            </a:endParaRPr>
          </a:p>
        </p:txBody>
      </p:sp>
      <p:sp>
        <p:nvSpPr>
          <p:cNvPr id="2" name="AutoShape 2" descr="https://ukc-powerpoint.officeapps.live.com/pods/GetClipboardImage.ashx?Id=7fa4e965-1290-4386-bf1f-37ec4b427aad&amp;DC=GUK3&amp;wdoverrides=GetClipboardImageEnabled:true"/>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7" name="Title 1"/>
          <p:cNvSpPr>
            <a:spLocks noGrp="1"/>
          </p:cNvSpPr>
          <p:nvPr>
            <p:ph type="title"/>
          </p:nvPr>
        </p:nvSpPr>
        <p:spPr>
          <a:xfrm>
            <a:off x="1451989" y="741935"/>
            <a:ext cx="9095874" cy="720080"/>
          </a:xfrm>
        </p:spPr>
        <p:txBody>
          <a:bodyPr>
            <a:normAutofit/>
          </a:bodyPr>
          <a:lstStyle/>
          <a:p>
            <a:pPr algn="ctr"/>
            <a:r>
              <a:rPr lang="en-GB" sz="3600" dirty="0">
                <a:latin typeface="Arial" panose="020B0604020202020204" pitchFamily="34" charset="0"/>
                <a:cs typeface="Arial" panose="020B0604020202020204" pitchFamily="34" charset="0"/>
              </a:rPr>
              <a:t>Writing about someone else’s work</a:t>
            </a:r>
          </a:p>
        </p:txBody>
      </p:sp>
      <p:sp>
        <p:nvSpPr>
          <p:cNvPr id="6" name="Rectangle 5"/>
          <p:cNvSpPr/>
          <p:nvPr/>
        </p:nvSpPr>
        <p:spPr>
          <a:xfrm>
            <a:off x="4499811" y="3244334"/>
            <a:ext cx="1714972" cy="369332"/>
          </a:xfrm>
          <a:prstGeom prst="rect">
            <a:avLst/>
          </a:prstGeom>
        </p:spPr>
        <p:txBody>
          <a:bodyPr wrap="square">
            <a:spAutoFit/>
          </a:bodyPr>
          <a:lstStyle/>
          <a:p>
            <a:r>
              <a:rPr lang="en-GB" dirty="0"/>
              <a:t> </a:t>
            </a:r>
          </a:p>
        </p:txBody>
      </p:sp>
      <p:sp>
        <p:nvSpPr>
          <p:cNvPr id="18" name="Rectangle 17"/>
          <p:cNvSpPr/>
          <p:nvPr/>
        </p:nvSpPr>
        <p:spPr>
          <a:xfrm>
            <a:off x="5977217" y="3244334"/>
            <a:ext cx="237566" cy="369332"/>
          </a:xfrm>
          <a:prstGeom prst="rect">
            <a:avLst/>
          </a:prstGeom>
        </p:spPr>
        <p:txBody>
          <a:bodyPr wrap="none">
            <a:spAutoFit/>
          </a:bodyPr>
          <a:lstStyle/>
          <a:p>
            <a:r>
              <a:rPr lang="en-GB" dirty="0"/>
              <a:t> </a:t>
            </a:r>
          </a:p>
        </p:txBody>
      </p:sp>
      <p:sp>
        <p:nvSpPr>
          <p:cNvPr id="19" name="TextBox 18"/>
          <p:cNvSpPr txBox="1"/>
          <p:nvPr/>
        </p:nvSpPr>
        <p:spPr>
          <a:xfrm>
            <a:off x="507385" y="1862811"/>
            <a:ext cx="11127567" cy="4493538"/>
          </a:xfrm>
          <a:prstGeom prst="rect">
            <a:avLst/>
          </a:prstGeom>
          <a:solidFill>
            <a:schemeClr val="accent1">
              <a:lumMod val="20000"/>
              <a:lumOff val="80000"/>
            </a:schemeClr>
          </a:solidFill>
        </p:spPr>
        <p:txBody>
          <a:bodyPr wrap="square" rtlCol="0">
            <a:spAutoFit/>
          </a:bodyPr>
          <a:lstStyle/>
          <a:p>
            <a:pPr algn="just"/>
            <a:r>
              <a:rPr lang="en-GB" sz="2200" dirty="0">
                <a:latin typeface="Arial" panose="020B0604020202020204" pitchFamily="34" charset="0"/>
                <a:cs typeface="Arial" panose="020B0604020202020204" pitchFamily="34" charset="0"/>
              </a:rPr>
              <a:t>In their essay </a:t>
            </a:r>
            <a:r>
              <a:rPr lang="en-GB" sz="2200" i="1" dirty="0">
                <a:latin typeface="Arial" panose="020B0604020202020204" pitchFamily="34" charset="0"/>
                <a:cs typeface="Arial" panose="020B0604020202020204" pitchFamily="34" charset="0"/>
              </a:rPr>
              <a:t>Dogs, and the owners who look like them</a:t>
            </a:r>
            <a:r>
              <a:rPr lang="en-GB" sz="2200" dirty="0">
                <a:latin typeface="Arial" panose="020B0604020202020204" pitchFamily="34" charset="0"/>
                <a:cs typeface="Arial" panose="020B0604020202020204" pitchFamily="34" charset="0"/>
              </a:rPr>
              <a:t>, Terrier and Russell state “it is unequivocal that owners choose dogs that suit the lifestyle they wish to have.” (Terrier &amp; Russell, 2018). Whereas, Spaniel provides evidence that owners are attracted to animals for aesthetic reasons first and foremost:</a:t>
            </a:r>
          </a:p>
          <a:p>
            <a:pPr algn="just"/>
            <a:r>
              <a:rPr lang="en-GB" sz="220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a:p>
            <a:pPr lvl="1" algn="just"/>
            <a:r>
              <a:rPr lang="en-GB" sz="2200" dirty="0">
                <a:latin typeface="Arial" panose="020B0604020202020204" pitchFamily="34" charset="0"/>
                <a:cs typeface="Arial" panose="020B0604020202020204" pitchFamily="34" charset="0"/>
              </a:rPr>
              <a:t>I have found through studies of pet owners and surveys of those about to adopt from rescue centres that owners claim to use a select number of criteria to choose their new pets. While many profess to looking for the most appropriate pet for their domestic situation, over 75% state their preference for the aesthetic appeal of a breed or ‘cuteness’ of an individual animal as the top priority. (Spaniel, 2020)</a:t>
            </a:r>
          </a:p>
          <a:p>
            <a:pPr algn="just"/>
            <a:r>
              <a:rPr lang="en-GB" sz="2200" dirty="0">
                <a:latin typeface="Arial" panose="020B0604020202020204" pitchFamily="34" charset="0"/>
                <a:cs typeface="Arial" panose="020B0604020202020204" pitchFamily="34" charset="0"/>
              </a:rPr>
              <a:t> </a:t>
            </a:r>
          </a:p>
          <a:p>
            <a:pPr algn="just"/>
            <a:r>
              <a:rPr lang="en-GB" sz="2200" dirty="0">
                <a:latin typeface="Arial" panose="020B0604020202020204" pitchFamily="34" charset="0"/>
                <a:cs typeface="Arial" panose="020B0604020202020204" pitchFamily="34" charset="0"/>
              </a:rPr>
              <a:t>As leading names in this field, I have chosen to expand on their results by conducting my own research by surveying…</a:t>
            </a:r>
          </a:p>
        </p:txBody>
      </p:sp>
      <p:sp>
        <p:nvSpPr>
          <p:cNvPr id="20" name="Title 1"/>
          <p:cNvSpPr txBox="1">
            <a:spLocks/>
          </p:cNvSpPr>
          <p:nvPr/>
        </p:nvSpPr>
        <p:spPr>
          <a:xfrm>
            <a:off x="202584" y="1306223"/>
            <a:ext cx="4339962" cy="5547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dirty="0">
                <a:latin typeface="Arial" panose="020B0604020202020204" pitchFamily="34" charset="0"/>
                <a:ea typeface="Source Sans Pro" panose="020B0503030403020204" pitchFamily="34" charset="0"/>
                <a:cs typeface="Arial" panose="020B0604020202020204" pitchFamily="34" charset="0"/>
              </a:rPr>
              <a:t>Short quotes and long quotes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3" name="TextBox 12">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21" name="Straight Connector 20"/>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3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12</a:t>
            </a:fld>
            <a:endParaRPr lang="en-GB" dirty="0">
              <a:solidFill>
                <a:schemeClr val="tx1"/>
              </a:solidFill>
            </a:endParaRPr>
          </a:p>
        </p:txBody>
      </p:sp>
      <p:sp>
        <p:nvSpPr>
          <p:cNvPr id="6" name="Title 1"/>
          <p:cNvSpPr>
            <a:spLocks noGrp="1"/>
          </p:cNvSpPr>
          <p:nvPr>
            <p:ph type="title"/>
          </p:nvPr>
        </p:nvSpPr>
        <p:spPr>
          <a:xfrm>
            <a:off x="1752600" y="854411"/>
            <a:ext cx="8229600" cy="694332"/>
          </a:xfrm>
        </p:spPr>
        <p:txBody>
          <a:bodyPr>
            <a:normAutofit/>
          </a:bodyPr>
          <a:lstStyle/>
          <a:p>
            <a:pPr algn="ctr"/>
            <a:r>
              <a:rPr lang="en-GB" sz="3800" dirty="0">
                <a:latin typeface="Arial" panose="020B0604020202020204" pitchFamily="34" charset="0"/>
                <a:cs typeface="Arial" panose="020B0604020202020204" pitchFamily="34" charset="0"/>
              </a:rPr>
              <a:t>Referencing Styles</a:t>
            </a:r>
          </a:p>
        </p:txBody>
      </p:sp>
      <p:sp>
        <p:nvSpPr>
          <p:cNvPr id="7" name="Content Placeholder 2"/>
          <p:cNvSpPr>
            <a:spLocks noGrp="1"/>
          </p:cNvSpPr>
          <p:nvPr>
            <p:ph idx="1"/>
          </p:nvPr>
        </p:nvSpPr>
        <p:spPr>
          <a:xfrm>
            <a:off x="463528" y="2783606"/>
            <a:ext cx="8431821" cy="3287624"/>
          </a:xfrm>
        </p:spPr>
        <p:txBody>
          <a:bodyPr>
            <a:noAutofit/>
          </a:bodyPr>
          <a:lstStyle/>
          <a:p>
            <a:r>
              <a:rPr lang="en-GB" dirty="0">
                <a:latin typeface="Arial" panose="020B0604020202020204" pitchFamily="34" charset="0"/>
                <a:cs typeface="Arial" panose="020B0604020202020204" pitchFamily="34" charset="0"/>
              </a:rPr>
              <a:t>Handbooks / Supervisor / School Office for the approved style for your subject.</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Disciplines (and publications) have their own conventions or preferred Styles.</a:t>
            </a:r>
          </a:p>
          <a:p>
            <a:endParaRPr lang="en-GB" sz="8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Once you have chosen your style, stick to it!</a:t>
            </a:r>
            <a:endParaRPr lang="en-GB" b="1" dirty="0">
              <a:latin typeface="Arial" panose="020B0604020202020204" pitchFamily="34" charset="0"/>
              <a:cs typeface="Arial" panose="020B0604020202020204" pitchFamily="34" charset="0"/>
            </a:endParaRPr>
          </a:p>
          <a:p>
            <a:pPr marL="0" indent="0" algn="ctr">
              <a:buNone/>
            </a:pPr>
            <a:endParaRPr lang="en-GB" b="1" dirty="0">
              <a:latin typeface="Arial" panose="020B0604020202020204" pitchFamily="34" charset="0"/>
              <a:cs typeface="Arial" panose="020B0604020202020204" pitchFamily="34" charset="0"/>
            </a:endParaRPr>
          </a:p>
          <a:p>
            <a:pPr marL="0" indent="0" algn="ctr">
              <a:buNone/>
            </a:pPr>
            <a:endParaRPr lang="en-GB" b="1" dirty="0">
              <a:latin typeface="Arial" panose="020B0604020202020204" pitchFamily="34" charset="0"/>
              <a:cs typeface="Arial" panose="020B0604020202020204" pitchFamily="34" charset="0"/>
            </a:endParaRPr>
          </a:p>
          <a:p>
            <a:pPr marL="0" indent="0" algn="ctr">
              <a:buNone/>
            </a:pPr>
            <a:endParaRPr lang="en-GB" b="1" dirty="0">
              <a:latin typeface="Arial" panose="020B0604020202020204" pitchFamily="34" charset="0"/>
              <a:cs typeface="Arial" panose="020B0604020202020204" pitchFamily="34" charset="0"/>
            </a:endParaRPr>
          </a:p>
          <a:p>
            <a:pPr marL="0" indent="0" algn="ctr">
              <a:buNone/>
            </a:pPr>
            <a:endParaRPr lang="en-GB" b="1" dirty="0">
              <a:latin typeface="Arial" panose="020B0604020202020204" pitchFamily="34" charset="0"/>
              <a:cs typeface="Arial" panose="020B0604020202020204" pitchFamily="34" charset="0"/>
            </a:endParaRPr>
          </a:p>
        </p:txBody>
      </p:sp>
      <p:sp>
        <p:nvSpPr>
          <p:cNvPr id="8" name="Rectangle 7"/>
          <p:cNvSpPr/>
          <p:nvPr/>
        </p:nvSpPr>
        <p:spPr>
          <a:xfrm>
            <a:off x="295736" y="1751549"/>
            <a:ext cx="11623361" cy="523220"/>
          </a:xfrm>
          <a:prstGeom prst="rect">
            <a:avLst/>
          </a:prstGeom>
        </p:spPr>
        <p:txBody>
          <a:bodyPr wrap="square">
            <a:spAutoFit/>
          </a:bodyPr>
          <a:lstStyle/>
          <a:p>
            <a:r>
              <a:rPr lang="en-GB" sz="2800" dirty="0">
                <a:latin typeface="Arial" panose="020B0604020202020204" pitchFamily="34" charset="0"/>
                <a:cs typeface="Arial" panose="020B0604020202020204" pitchFamily="34" charset="0"/>
              </a:rPr>
              <a:t>Various referencing styles are in use at the University of Edinburgh. </a:t>
            </a:r>
          </a:p>
        </p:txBody>
      </p:sp>
      <p:sp>
        <p:nvSpPr>
          <p:cNvPr id="2" name="Rectangle 1"/>
          <p:cNvSpPr/>
          <p:nvPr/>
        </p:nvSpPr>
        <p:spPr>
          <a:xfrm>
            <a:off x="9612183" y="4963234"/>
            <a:ext cx="1676400" cy="1107996"/>
          </a:xfrm>
          <a:prstGeom prst="rect">
            <a:avLst/>
          </a:prstGeom>
        </p:spPr>
        <p:txBody>
          <a:bodyPr wrap="square">
            <a:spAutoFit/>
          </a:bodyPr>
          <a:lstStyle/>
          <a:p>
            <a:pPr lvl="0" algn="ctr"/>
            <a:r>
              <a:rPr lang="en-US" sz="2200" dirty="0">
                <a:latin typeface="Arial" panose="020B0604020202020204" pitchFamily="34" charset="0"/>
                <a:cs typeface="Arial" panose="020B0604020202020204" pitchFamily="34" charset="0"/>
              </a:rPr>
              <a:t>Check the one you need to use</a:t>
            </a:r>
          </a:p>
        </p:txBody>
      </p:sp>
      <p:pic>
        <p:nvPicPr>
          <p:cNvPr id="4" name="Picture 3"/>
          <p:cNvPicPr>
            <a:picLocks noChangeAspect="1"/>
          </p:cNvPicPr>
          <p:nvPr/>
        </p:nvPicPr>
        <p:blipFill>
          <a:blip r:embed="rId3"/>
          <a:stretch>
            <a:fillRect/>
          </a:stretch>
        </p:blipFill>
        <p:spPr>
          <a:xfrm>
            <a:off x="9221157" y="2539904"/>
            <a:ext cx="2458451" cy="242333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2" name="TextBox 11">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3" name="Straight Connector 12"/>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66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5" name="Slide Number Placeholder 10"/>
          <p:cNvSpPr>
            <a:spLocks noGrp="1"/>
          </p:cNvSpPr>
          <p:nvPr>
            <p:ph type="sldNum" sz="quarter" idx="12"/>
          </p:nvPr>
        </p:nvSpPr>
        <p:spPr>
          <a:xfrm>
            <a:off x="11482706" y="6364439"/>
            <a:ext cx="394648" cy="317405"/>
          </a:xfrm>
        </p:spPr>
        <p:txBody>
          <a:bodyPr/>
          <a:lstStyle/>
          <a:p>
            <a:fld id="{780C177A-0032-456E-B79F-4AC1AB2AD29B}" type="slidenum">
              <a:rPr lang="en-GB" smtClean="0">
                <a:solidFill>
                  <a:schemeClr val="tx1"/>
                </a:solidFill>
              </a:rPr>
              <a:t>13</a:t>
            </a:fld>
            <a:endParaRPr lang="en-GB" dirty="0">
              <a:solidFill>
                <a:schemeClr val="tx1"/>
              </a:solidFill>
            </a:endParaRPr>
          </a:p>
        </p:txBody>
      </p:sp>
      <p:sp>
        <p:nvSpPr>
          <p:cNvPr id="2" name="Rectangle 1"/>
          <p:cNvSpPr/>
          <p:nvPr/>
        </p:nvSpPr>
        <p:spPr>
          <a:xfrm>
            <a:off x="478934" y="1565866"/>
            <a:ext cx="5070096" cy="4278094"/>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Author-Date style, often called </a:t>
            </a:r>
            <a:r>
              <a:rPr lang="en-GB" sz="2400" i="1" dirty="0">
                <a:latin typeface="Arial" panose="020B0604020202020204" pitchFamily="34" charset="0"/>
                <a:cs typeface="Arial" panose="020B0604020202020204" pitchFamily="34" charset="0"/>
              </a:rPr>
              <a:t>Harvard</a:t>
            </a:r>
            <a:r>
              <a:rPr lang="en-GB" sz="2400" dirty="0">
                <a:latin typeface="Arial" panose="020B0604020202020204" pitchFamily="34" charset="0"/>
                <a:cs typeface="Arial" panose="020B0604020202020204" pitchFamily="34" charset="0"/>
              </a:rPr>
              <a:t> - sciences and some other subjects, </a:t>
            </a:r>
            <a:r>
              <a:rPr lang="en-GB" sz="2400" dirty="0" err="1">
                <a:latin typeface="Arial" panose="020B0604020202020204" pitchFamily="34" charset="0"/>
                <a:cs typeface="Arial" panose="020B0604020202020204" pitchFamily="34" charset="0"/>
              </a:rPr>
              <a:t>incl</a:t>
            </a:r>
            <a:r>
              <a:rPr lang="en-GB" sz="2400" dirty="0">
                <a:latin typeface="Arial" panose="020B0604020202020204" pitchFamily="34" charset="0"/>
                <a:cs typeface="Arial" panose="020B0604020202020204" pitchFamily="34" charset="0"/>
              </a:rPr>
              <a:t>:</a:t>
            </a:r>
          </a:p>
          <a:p>
            <a:endParaRPr lang="en-GB" sz="800" dirty="0">
              <a:latin typeface="Arial" panose="020B0604020202020204" pitchFamily="34" charset="0"/>
              <a:cs typeface="Arial" panose="020B0604020202020204" pitchFamily="34" charset="0"/>
            </a:endParaRP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Archaeology. </a:t>
            </a: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Business School. </a:t>
            </a: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Centre for Open Learning. </a:t>
            </a: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School of Engineering.</a:t>
            </a: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Royal (Dick) School of Veterinary Medicine.</a:t>
            </a: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Edinburgh College of Art's Schools of Art and Design.</a:t>
            </a:r>
          </a:p>
        </p:txBody>
      </p:sp>
      <p:sp>
        <p:nvSpPr>
          <p:cNvPr id="3" name="Rectangle 2"/>
          <p:cNvSpPr/>
          <p:nvPr/>
        </p:nvSpPr>
        <p:spPr>
          <a:xfrm>
            <a:off x="2866274" y="780618"/>
            <a:ext cx="7540847" cy="584775"/>
          </a:xfrm>
          <a:prstGeom prst="rect">
            <a:avLst/>
          </a:prstGeom>
        </p:spPr>
        <p:txBody>
          <a:bodyPr wrap="none">
            <a:spAutoFit/>
          </a:bodyPr>
          <a:lstStyle/>
          <a:p>
            <a:r>
              <a:rPr lang="en-GB" sz="3200" dirty="0">
                <a:latin typeface="Arial" panose="020B0604020202020204" pitchFamily="34" charset="0"/>
                <a:cs typeface="Arial" panose="020B0604020202020204" pitchFamily="34" charset="0"/>
              </a:rPr>
              <a:t>Broadly adopted styles but double check</a:t>
            </a:r>
          </a:p>
        </p:txBody>
      </p:sp>
      <p:sp>
        <p:nvSpPr>
          <p:cNvPr id="4" name="Rectangle 3"/>
          <p:cNvSpPr/>
          <p:nvPr/>
        </p:nvSpPr>
        <p:spPr>
          <a:xfrm>
            <a:off x="6162805" y="1590862"/>
            <a:ext cx="5517224" cy="4616648"/>
          </a:xfrm>
          <a:prstGeom prst="rect">
            <a:avLst/>
          </a:prstGeom>
        </p:spPr>
        <p:txBody>
          <a:bodyPr wrap="square">
            <a:spAutoFit/>
          </a:bodyPr>
          <a:lstStyle/>
          <a:p>
            <a:r>
              <a:rPr lang="en-GB" sz="2400" i="1" dirty="0">
                <a:latin typeface="Arial" panose="020B0604020202020204" pitchFamily="34" charset="0"/>
                <a:cs typeface="Arial" panose="020B0604020202020204" pitchFamily="34" charset="0"/>
              </a:rPr>
              <a:t>Chicago </a:t>
            </a:r>
            <a:r>
              <a:rPr lang="en-GB" sz="2400" dirty="0">
                <a:latin typeface="Arial" panose="020B0604020202020204" pitchFamily="34" charset="0"/>
                <a:cs typeface="Arial" panose="020B0604020202020204" pitchFamily="34" charset="0"/>
              </a:rPr>
              <a:t>(notes and bibliography version):</a:t>
            </a: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History and Classics.</a:t>
            </a: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Edinburgh School of Architecture and Landscape Architecture</a:t>
            </a:r>
            <a:r>
              <a:rPr lang="en-GB" sz="2400" i="1" dirty="0">
                <a:latin typeface="Arial" panose="020B0604020202020204" pitchFamily="34" charset="0"/>
                <a:cs typeface="Arial" panose="020B0604020202020204" pitchFamily="34" charset="0"/>
              </a:rPr>
              <a:t>.</a:t>
            </a:r>
          </a:p>
          <a:p>
            <a:pPr>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2400" i="1" dirty="0">
                <a:latin typeface="Arial" panose="020B0604020202020204" pitchFamily="34" charset="0"/>
                <a:cs typeface="Arial" panose="020B0604020202020204" pitchFamily="34" charset="0"/>
              </a:rPr>
              <a:t>MLA</a:t>
            </a:r>
            <a:r>
              <a:rPr lang="en-GB" sz="2400" dirty="0">
                <a:latin typeface="Arial" panose="020B0604020202020204" pitchFamily="34" charset="0"/>
                <a:cs typeface="Arial" panose="020B0604020202020204" pitchFamily="34" charset="0"/>
              </a:rPr>
              <a:t> for some humanities subjects.</a:t>
            </a:r>
          </a:p>
          <a:p>
            <a:pPr>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2400" i="1" dirty="0">
                <a:latin typeface="Arial" panose="020B0604020202020204" pitchFamily="34" charset="0"/>
                <a:cs typeface="Arial" panose="020B0604020202020204" pitchFamily="34" charset="0"/>
              </a:rPr>
              <a:t>OSCOLA</a:t>
            </a:r>
            <a:r>
              <a:rPr lang="en-GB" sz="2400" dirty="0">
                <a:latin typeface="Arial" panose="020B0604020202020204" pitchFamily="34" charset="0"/>
                <a:cs typeface="Arial" panose="020B0604020202020204" pitchFamily="34" charset="0"/>
              </a:rPr>
              <a:t> for law (although School of Law will accept </a:t>
            </a:r>
            <a:r>
              <a:rPr lang="en-GB" sz="2400" dirty="0">
                <a:latin typeface="Arial" panose="020B0604020202020204" pitchFamily="34" charset="0"/>
                <a:cs typeface="Arial" panose="020B0604020202020204" pitchFamily="34" charset="0"/>
                <a:hlinkClick r:id="rId4"/>
              </a:rPr>
              <a:t>Edinburgh Law Review style</a:t>
            </a:r>
            <a:r>
              <a:rPr lang="en-GB" sz="2400" dirty="0">
                <a:latin typeface="Arial" panose="020B0604020202020204" pitchFamily="34" charset="0"/>
                <a:cs typeface="Arial" panose="020B0604020202020204" pitchFamily="34" charset="0"/>
              </a:rPr>
              <a:t> as well).</a:t>
            </a:r>
          </a:p>
          <a:p>
            <a:pPr>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r>
              <a:rPr lang="en-GB" sz="2400" i="1" dirty="0">
                <a:latin typeface="Arial" panose="020B0604020202020204" pitchFamily="34" charset="0"/>
                <a:cs typeface="Arial" panose="020B0604020202020204" pitchFamily="34" charset="0"/>
              </a:rPr>
              <a:t>Vancouver</a:t>
            </a:r>
            <a:r>
              <a:rPr lang="en-GB" sz="2400" dirty="0">
                <a:latin typeface="Arial" panose="020B0604020202020204" pitchFamily="34" charset="0"/>
                <a:cs typeface="Arial" panose="020B0604020202020204" pitchFamily="34" charset="0"/>
              </a:rPr>
              <a:t> for medicine (</a:t>
            </a:r>
            <a:r>
              <a:rPr lang="en-GB" sz="2400" i="1" dirty="0">
                <a:latin typeface="Arial" panose="020B0604020202020204" pitchFamily="34" charset="0"/>
                <a:cs typeface="Arial" panose="020B0604020202020204" pitchFamily="34" charset="0"/>
              </a:rPr>
              <a:t>Harvard</a:t>
            </a:r>
            <a:r>
              <a:rPr lang="en-GB" sz="2400" dirty="0">
                <a:latin typeface="Arial" panose="020B0604020202020204" pitchFamily="34" charset="0"/>
                <a:cs typeface="Arial" panose="020B0604020202020204" pitchFamily="34" charset="0"/>
              </a:rPr>
              <a:t> may be accepted as well).</a:t>
            </a:r>
          </a:p>
        </p:txBody>
      </p:sp>
      <p:sp>
        <p:nvSpPr>
          <p:cNvPr id="6" name="Rectangle 5"/>
          <p:cNvSpPr/>
          <p:nvPr/>
        </p:nvSpPr>
        <p:spPr>
          <a:xfrm>
            <a:off x="478934" y="6044433"/>
            <a:ext cx="3172279" cy="461665"/>
          </a:xfrm>
          <a:prstGeom prst="rect">
            <a:avLst/>
          </a:prstGeom>
        </p:spPr>
        <p:txBody>
          <a:bodyPr wrap="none">
            <a:spAutoFit/>
          </a:bodyPr>
          <a:lstStyle/>
          <a:p>
            <a:r>
              <a:rPr lang="en-GB" sz="2400" i="1" dirty="0">
                <a:latin typeface="Arial" panose="020B0604020202020204" pitchFamily="34" charset="0"/>
                <a:cs typeface="Arial" panose="020B0604020202020204" pitchFamily="34" charset="0"/>
              </a:rPr>
              <a:t>APA</a:t>
            </a:r>
            <a:r>
              <a:rPr lang="en-GB" sz="2400" dirty="0">
                <a:latin typeface="Arial" panose="020B0604020202020204" pitchFamily="34" charset="0"/>
                <a:cs typeface="Arial" panose="020B0604020202020204" pitchFamily="34" charset="0"/>
              </a:rPr>
              <a:t> (for Psychology).</a:t>
            </a:r>
          </a:p>
        </p:txBody>
      </p:sp>
      <p:cxnSp>
        <p:nvCxnSpPr>
          <p:cNvPr id="8" name="Straight Connector 7"/>
          <p:cNvCxnSpPr/>
          <p:nvPr/>
        </p:nvCxnSpPr>
        <p:spPr>
          <a:xfrm>
            <a:off x="5771368" y="1658617"/>
            <a:ext cx="56366" cy="4616648"/>
          </a:xfrm>
          <a:prstGeom prst="line">
            <a:avLst/>
          </a:prstGeom>
          <a:ln>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585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627333" y="6254982"/>
            <a:ext cx="395152" cy="457822"/>
          </a:xfrm>
        </p:spPr>
        <p:txBody>
          <a:bodyPr/>
          <a:lstStyle/>
          <a:p>
            <a:fld id="{780C177A-0032-456E-B79F-4AC1AB2AD29B}" type="slidenum">
              <a:rPr lang="en-GB" smtClean="0">
                <a:solidFill>
                  <a:schemeClr val="tx1"/>
                </a:solidFill>
              </a:rPr>
              <a:t>14</a:t>
            </a:fld>
            <a:endParaRPr lang="en-GB">
              <a:solidFill>
                <a:schemeClr val="tx1"/>
              </a:solidFill>
            </a:endParaRPr>
          </a:p>
        </p:txBody>
      </p:sp>
      <p:sp>
        <p:nvSpPr>
          <p:cNvPr id="6" name="Title 1"/>
          <p:cNvSpPr>
            <a:spLocks noGrp="1"/>
          </p:cNvSpPr>
          <p:nvPr>
            <p:ph type="title"/>
          </p:nvPr>
        </p:nvSpPr>
        <p:spPr>
          <a:xfrm>
            <a:off x="1946039" y="775436"/>
            <a:ext cx="8229600" cy="714056"/>
          </a:xfrm>
        </p:spPr>
        <p:txBody>
          <a:bodyPr>
            <a:normAutofit/>
          </a:bodyPr>
          <a:lstStyle/>
          <a:p>
            <a:pPr algn="ctr"/>
            <a:r>
              <a:rPr lang="en-GB" sz="3200" dirty="0">
                <a:latin typeface="Arial" panose="020B0604020202020204" pitchFamily="34" charset="0"/>
                <a:cs typeface="Arial" panose="020B0604020202020204" pitchFamily="34" charset="0"/>
              </a:rPr>
              <a:t>Not sure how to reference something?</a:t>
            </a:r>
          </a:p>
        </p:txBody>
      </p:sp>
      <p:sp>
        <p:nvSpPr>
          <p:cNvPr id="7" name="Content Placeholder 2"/>
          <p:cNvSpPr>
            <a:spLocks noGrp="1"/>
          </p:cNvSpPr>
          <p:nvPr>
            <p:ph idx="1"/>
          </p:nvPr>
        </p:nvSpPr>
        <p:spPr>
          <a:xfrm>
            <a:off x="296770" y="1477975"/>
            <a:ext cx="9436777" cy="597853"/>
          </a:xfrm>
        </p:spPr>
        <p:txBody>
          <a:bodyPr>
            <a:normAutofit/>
          </a:bodyPr>
          <a:lstStyle/>
          <a:p>
            <a:pPr marL="0" indent="0" algn="just">
              <a:buNone/>
            </a:pPr>
            <a:r>
              <a:rPr lang="en-GB" dirty="0">
                <a:latin typeface="Arial" panose="020B0604020202020204" pitchFamily="34" charset="0"/>
                <a:cs typeface="Arial" panose="020B0604020202020204" pitchFamily="34" charset="0"/>
              </a:rPr>
              <a:t>Take a look at </a:t>
            </a:r>
            <a:r>
              <a:rPr lang="en-GB" i="1" dirty="0">
                <a:latin typeface="Arial" panose="020B0604020202020204" pitchFamily="34" charset="0"/>
                <a:cs typeface="Arial" panose="020B0604020202020204" pitchFamily="34" charset="0"/>
              </a:rPr>
              <a:t>Cite Them Right Online</a:t>
            </a:r>
          </a:p>
          <a:p>
            <a:pPr marL="0" indent="0" algn="ctr">
              <a:buNone/>
            </a:pPr>
            <a:endParaRPr lang="en-GB" dirty="0">
              <a:latin typeface="Arial" panose="020B0604020202020204" pitchFamily="34" charset="0"/>
              <a:cs typeface="Arial" panose="020B0604020202020204" pitchFamily="34" charset="0"/>
              <a:hlinkClick r:id="rId3"/>
            </a:endParaRPr>
          </a:p>
        </p:txBody>
      </p:sp>
      <p:sp>
        <p:nvSpPr>
          <p:cNvPr id="8" name="Rectangle 7"/>
          <p:cNvSpPr/>
          <p:nvPr/>
        </p:nvSpPr>
        <p:spPr>
          <a:xfrm>
            <a:off x="296770" y="6114561"/>
            <a:ext cx="11513127" cy="369332"/>
          </a:xfrm>
          <a:prstGeom prst="rect">
            <a:avLst/>
          </a:prstGeom>
        </p:spPr>
        <p:txBody>
          <a:bodyPr wrap="square">
            <a:spAutoFit/>
          </a:bodyPr>
          <a:lstStyle/>
          <a:p>
            <a:pPr algn="ctr"/>
            <a:r>
              <a:rPr lang="en-GB" dirty="0">
                <a:latin typeface="Arial" panose="020B0604020202020204" pitchFamily="34" charset="0"/>
                <a:cs typeface="Arial" panose="020B0604020202020204" pitchFamily="34" charset="0"/>
              </a:rPr>
              <a:t>DiscoverEd record: </a:t>
            </a:r>
            <a:r>
              <a:rPr lang="en-GB" dirty="0">
                <a:latin typeface="Arial" panose="020B0604020202020204" pitchFamily="34" charset="0"/>
                <a:cs typeface="Arial" panose="020B0604020202020204" pitchFamily="34" charset="0"/>
                <a:hlinkClick r:id="rId4"/>
              </a:rPr>
              <a:t>https://discovered.ed.ac.uk/permalink/44UOE_INST/7g3mt6/alma9921368313502466</a:t>
            </a:r>
            <a:r>
              <a:rPr lang="en-GB" dirty="0">
                <a:latin typeface="Arial" panose="020B0604020202020204" pitchFamily="34" charset="0"/>
                <a:cs typeface="Arial" panose="020B0604020202020204" pitchFamily="34" charset="0"/>
              </a:rPr>
              <a:t>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2" name="TextBox 11">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3" name="Straight Connector 12"/>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6"/>
          <a:srcRect t="3842"/>
          <a:stretch/>
        </p:blipFill>
        <p:spPr>
          <a:xfrm>
            <a:off x="1027584" y="2192031"/>
            <a:ext cx="8924795" cy="3587880"/>
          </a:xfrm>
          <a:prstGeom prst="rect">
            <a:avLst/>
          </a:prstGeom>
          <a:ln>
            <a:solidFill>
              <a:schemeClr val="tx1"/>
            </a:solidFill>
          </a:ln>
        </p:spPr>
      </p:pic>
      <p:pic>
        <p:nvPicPr>
          <p:cNvPr id="10" name="Picture 9">
            <a:extLst>
              <a:ext uri="{FF2B5EF4-FFF2-40B4-BE49-F238E27FC236}">
                <a16:creationId xmlns:a16="http://schemas.microsoft.com/office/drawing/2014/main" id="{B04D3738-6090-4216-A6B6-D0882DC435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9433" y="3971994"/>
            <a:ext cx="2142567" cy="2142567"/>
          </a:xfrm>
          <a:prstGeom prst="rect">
            <a:avLst/>
          </a:prstGeom>
        </p:spPr>
      </p:pic>
    </p:spTree>
    <p:extLst>
      <p:ext uri="{BB962C8B-B14F-4D97-AF65-F5344CB8AC3E}">
        <p14:creationId xmlns:p14="http://schemas.microsoft.com/office/powerpoint/2010/main" val="1867409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627333" y="6254982"/>
            <a:ext cx="395152" cy="457822"/>
          </a:xfrm>
        </p:spPr>
        <p:txBody>
          <a:bodyPr/>
          <a:lstStyle/>
          <a:p>
            <a:fld id="{780C177A-0032-456E-B79F-4AC1AB2AD29B}" type="slidenum">
              <a:rPr lang="en-GB" smtClean="0"/>
              <a:t>15</a:t>
            </a:fld>
            <a:endParaRPr lang="en-GB"/>
          </a:p>
        </p:txBody>
      </p:sp>
      <p:sp>
        <p:nvSpPr>
          <p:cNvPr id="6" name="Title 1"/>
          <p:cNvSpPr>
            <a:spLocks noGrp="1"/>
          </p:cNvSpPr>
          <p:nvPr>
            <p:ph type="title"/>
          </p:nvPr>
        </p:nvSpPr>
        <p:spPr>
          <a:xfrm>
            <a:off x="222747" y="658206"/>
            <a:ext cx="11699630" cy="714056"/>
          </a:xfrm>
        </p:spPr>
        <p:txBody>
          <a:bodyPr>
            <a:normAutofit/>
          </a:bodyPr>
          <a:lstStyle/>
          <a:p>
            <a:pPr algn="ctr"/>
            <a:r>
              <a:rPr lang="en-GB" sz="3200" dirty="0">
                <a:latin typeface="Arial"/>
                <a:cs typeface="Arial"/>
              </a:rPr>
              <a:t>Computer/AI generated content</a:t>
            </a:r>
            <a:endParaRPr lang="en-GB" sz="3200"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202584" y="1497351"/>
            <a:ext cx="3646346" cy="954107"/>
          </a:xfrm>
        </p:spPr>
        <p:txBody>
          <a:bodyPr vert="horz" lIns="91440" tIns="45720" rIns="91440" bIns="45720" rtlCol="0" anchor="t">
            <a:noAutofit/>
          </a:bodyPr>
          <a:lstStyle/>
          <a:p>
            <a:pPr marL="514350" indent="-514350">
              <a:buFont typeface="+mj-lt"/>
              <a:buAutoNum type="arabicParenR"/>
            </a:pPr>
            <a:r>
              <a:rPr lang="en-GB" sz="2600" dirty="0">
                <a:latin typeface="Arial"/>
                <a:cs typeface="Arial"/>
              </a:rPr>
              <a:t>Check your course guidance</a:t>
            </a:r>
            <a:endParaRPr lang="en-GB" sz="2600" i="1" dirty="0">
              <a:latin typeface="Arial" panose="020B0604020202020204" pitchFamily="34" charset="0"/>
              <a:cs typeface="Arial" panose="020B0604020202020204" pitchFamily="34" charset="0"/>
            </a:endParaRPr>
          </a:p>
        </p:txBody>
      </p:sp>
      <p:sp>
        <p:nvSpPr>
          <p:cNvPr id="8" name="Rectangle 7"/>
          <p:cNvSpPr/>
          <p:nvPr/>
        </p:nvSpPr>
        <p:spPr>
          <a:xfrm>
            <a:off x="339325" y="5103674"/>
            <a:ext cx="11512060" cy="1477328"/>
          </a:xfrm>
          <a:prstGeom prst="rect">
            <a:avLst/>
          </a:prstGeom>
        </p:spPr>
        <p:txBody>
          <a:bodyPr wrap="square" lIns="91440" tIns="45720" rIns="91440" bIns="45720" anchor="t">
            <a:spAutoFit/>
          </a:bodyPr>
          <a:lstStyle/>
          <a:p>
            <a:pPr algn="ctr"/>
            <a:r>
              <a:rPr lang="en-GB" sz="2200" dirty="0">
                <a:latin typeface="Arial"/>
                <a:cs typeface="Arial"/>
              </a:rPr>
              <a:t>University's </a:t>
            </a:r>
            <a:r>
              <a:rPr lang="en-GB" sz="2200" i="1" dirty="0">
                <a:latin typeface="Arial"/>
                <a:cs typeface="Arial"/>
              </a:rPr>
              <a:t>Guidance for working with Generative AI (“</a:t>
            </a:r>
            <a:r>
              <a:rPr lang="en-GB" sz="2200" i="1" dirty="0" err="1">
                <a:latin typeface="Arial"/>
                <a:cs typeface="Arial"/>
              </a:rPr>
              <a:t>GenAI</a:t>
            </a:r>
            <a:r>
              <a:rPr lang="en-GB" sz="2200" i="1" dirty="0">
                <a:latin typeface="Arial"/>
                <a:cs typeface="Arial"/>
              </a:rPr>
              <a:t>”) in your studies</a:t>
            </a:r>
            <a:endParaRPr lang="en-GB" sz="2200" i="1" dirty="0">
              <a:solidFill>
                <a:srgbClr val="333333"/>
              </a:solidFill>
              <a:latin typeface="Arial"/>
              <a:cs typeface="Arial"/>
            </a:endParaRPr>
          </a:p>
          <a:p>
            <a:pPr algn="ctr"/>
            <a:r>
              <a:rPr lang="en-GB" dirty="0">
                <a:latin typeface="Arial"/>
                <a:ea typeface="+mn-lt"/>
                <a:cs typeface="+mn-lt"/>
                <a:hlinkClick r:id="rId3"/>
              </a:rPr>
              <a:t>https://information-services.ed.ac.uk/computing/comms-and-collab/elm/guidance-for-working-with-generative-ai</a:t>
            </a:r>
            <a:r>
              <a:rPr lang="en-GB" dirty="0">
                <a:latin typeface="Arial"/>
                <a:ea typeface="+mn-lt"/>
                <a:cs typeface="+mn-lt"/>
              </a:rPr>
              <a:t> </a:t>
            </a:r>
          </a:p>
          <a:p>
            <a:pPr algn="ctr"/>
            <a:endParaRPr lang="en-GB" sz="1000" dirty="0">
              <a:latin typeface="Arial"/>
              <a:ea typeface="+mn-lt"/>
              <a:cs typeface="+mn-lt"/>
            </a:endParaRPr>
          </a:p>
          <a:p>
            <a:pPr algn="ctr"/>
            <a:r>
              <a:rPr lang="en-GB" sz="2200" dirty="0">
                <a:latin typeface="Arial"/>
                <a:ea typeface="+mn-lt"/>
                <a:cs typeface="+mn-lt"/>
              </a:rPr>
              <a:t>Library guide </a:t>
            </a:r>
            <a:r>
              <a:rPr lang="en-GB" sz="2200" i="1" dirty="0">
                <a:latin typeface="Arial"/>
                <a:ea typeface="+mn-lt"/>
                <a:cs typeface="+mn-lt"/>
              </a:rPr>
              <a:t>Using Generative AI Tools in Academic Work</a:t>
            </a:r>
          </a:p>
          <a:p>
            <a:pPr algn="ctr"/>
            <a:r>
              <a:rPr lang="en-GB" dirty="0">
                <a:solidFill>
                  <a:srgbClr val="333333"/>
                </a:solidFill>
                <a:latin typeface="Arial"/>
                <a:cs typeface="Arial" panose="020B0604020202020204" pitchFamily="34" charset="0"/>
                <a:hlinkClick r:id="rId4"/>
              </a:rPr>
              <a:t>https://edinburgh-uk.libguides.com/gen-AI</a:t>
            </a:r>
            <a:r>
              <a:rPr lang="en-GB" dirty="0">
                <a:solidFill>
                  <a:srgbClr val="333333"/>
                </a:solidFill>
                <a:latin typeface="Arial"/>
                <a:ea typeface="+mn-lt"/>
                <a:cs typeface="+mn-lt"/>
              </a:rPr>
              <a:t> </a:t>
            </a:r>
            <a:endParaRPr lang="en-GB" dirty="0">
              <a:solidFill>
                <a:srgbClr val="333333"/>
              </a:solidFill>
              <a:latin typeface="Arial"/>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368" y="136231"/>
            <a:ext cx="458917" cy="494086"/>
          </a:xfrm>
          <a:prstGeom prst="rect">
            <a:avLst/>
          </a:prstGeom>
        </p:spPr>
      </p:pic>
      <p:sp>
        <p:nvSpPr>
          <p:cNvPr id="12" name="TextBox 11">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3" name="Straight Connector 12"/>
          <p:cNvCxnSpPr/>
          <p:nvPr/>
        </p:nvCxnSpPr>
        <p:spPr>
          <a:xfrm>
            <a:off x="202584" y="630317"/>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pic>
        <p:nvPicPr>
          <p:cNvPr id="9" name="Picture 9" descr="A picture containing text&#10;&#10;Description automatically generated">
            <a:extLst>
              <a:ext uri="{FF2B5EF4-FFF2-40B4-BE49-F238E27FC236}">
                <a16:creationId xmlns:a16="http://schemas.microsoft.com/office/drawing/2014/main" id="{8ABE613A-86C4-032B-DDBF-D102C29A0FE4}"/>
              </a:ext>
            </a:extLst>
          </p:cNvPr>
          <p:cNvPicPr>
            <a:picLocks noChangeAspect="1"/>
          </p:cNvPicPr>
          <p:nvPr/>
        </p:nvPicPr>
        <p:blipFill>
          <a:blip r:embed="rId6"/>
          <a:stretch>
            <a:fillRect/>
          </a:stretch>
        </p:blipFill>
        <p:spPr>
          <a:xfrm>
            <a:off x="3972521" y="1480634"/>
            <a:ext cx="6611815" cy="2131746"/>
          </a:xfrm>
          <a:prstGeom prst="rect">
            <a:avLst/>
          </a:prstGeom>
        </p:spPr>
      </p:pic>
      <p:pic>
        <p:nvPicPr>
          <p:cNvPr id="14" name="Picture 14" descr="A picture containing text, building, window&#10;&#10;Description automatically generated">
            <a:extLst>
              <a:ext uri="{FF2B5EF4-FFF2-40B4-BE49-F238E27FC236}">
                <a16:creationId xmlns:a16="http://schemas.microsoft.com/office/drawing/2014/main" id="{91225799-610B-E51C-5CF5-6FA99334DF34}"/>
              </a:ext>
            </a:extLst>
          </p:cNvPr>
          <p:cNvPicPr>
            <a:picLocks noChangeAspect="1"/>
          </p:cNvPicPr>
          <p:nvPr/>
        </p:nvPicPr>
        <p:blipFill rotWithShape="1">
          <a:blip r:embed="rId7"/>
          <a:srcRect l="195" b="5365"/>
          <a:stretch/>
        </p:blipFill>
        <p:spPr>
          <a:xfrm>
            <a:off x="9552705" y="1481463"/>
            <a:ext cx="2339253" cy="2124496"/>
          </a:xfrm>
          <a:prstGeom prst="rect">
            <a:avLst/>
          </a:prstGeom>
        </p:spPr>
      </p:pic>
      <p:pic>
        <p:nvPicPr>
          <p:cNvPr id="10" name="Picture 13">
            <a:extLst>
              <a:ext uri="{FF2B5EF4-FFF2-40B4-BE49-F238E27FC236}">
                <a16:creationId xmlns:a16="http://schemas.microsoft.com/office/drawing/2014/main" id="{D5305262-3D28-C3ED-E793-8192359FBFE1}"/>
              </a:ext>
            </a:extLst>
          </p:cNvPr>
          <p:cNvPicPr>
            <a:picLocks noChangeAspect="1"/>
          </p:cNvPicPr>
          <p:nvPr/>
        </p:nvPicPr>
        <p:blipFill>
          <a:blip r:embed="rId8"/>
          <a:stretch>
            <a:fillRect/>
          </a:stretch>
        </p:blipFill>
        <p:spPr>
          <a:xfrm>
            <a:off x="7981813" y="1650384"/>
            <a:ext cx="3786554" cy="1475725"/>
          </a:xfrm>
          <a:prstGeom prst="rect">
            <a:avLst/>
          </a:prstGeom>
        </p:spPr>
      </p:pic>
      <p:sp>
        <p:nvSpPr>
          <p:cNvPr id="15" name="TextBox 14">
            <a:extLst>
              <a:ext uri="{FF2B5EF4-FFF2-40B4-BE49-F238E27FC236}">
                <a16:creationId xmlns:a16="http://schemas.microsoft.com/office/drawing/2014/main" id="{D09F8516-3345-ADFF-092F-371EF2585051}"/>
              </a:ext>
            </a:extLst>
          </p:cNvPr>
          <p:cNvSpPr txBox="1"/>
          <p:nvPr/>
        </p:nvSpPr>
        <p:spPr>
          <a:xfrm>
            <a:off x="196616" y="3671274"/>
            <a:ext cx="11512060"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lgn="just">
              <a:buFont typeface="+mj-lt"/>
              <a:buAutoNum type="arabicParenR" startAt="3"/>
            </a:pPr>
            <a:r>
              <a:rPr lang="en-GB" sz="2600" dirty="0">
                <a:latin typeface="Arial"/>
                <a:cs typeface="Arial"/>
              </a:rPr>
              <a:t>Be aware: the content you ask to be created for you will not discern cited sources and legally posted material from mis-cited observations, uncited ideas, deliberately created false citations or illegally posted material.</a:t>
            </a:r>
            <a:endParaRPr lang="en-GB" dirty="0">
              <a:ea typeface="Calibri" panose="020F0502020204030204"/>
              <a:cs typeface="Calibri" panose="020F0502020204030204"/>
            </a:endParaRPr>
          </a:p>
        </p:txBody>
      </p:sp>
      <p:sp>
        <p:nvSpPr>
          <p:cNvPr id="16" name="TextBox 15">
            <a:extLst>
              <a:ext uri="{FF2B5EF4-FFF2-40B4-BE49-F238E27FC236}">
                <a16:creationId xmlns:a16="http://schemas.microsoft.com/office/drawing/2014/main" id="{642343AC-92B9-D2E2-84D1-62B1D9D6046B}"/>
              </a:ext>
            </a:extLst>
          </p:cNvPr>
          <p:cNvSpPr txBox="1"/>
          <p:nvPr/>
        </p:nvSpPr>
        <p:spPr>
          <a:xfrm>
            <a:off x="222823" y="2546230"/>
            <a:ext cx="3542518"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Font typeface="+mj-lt"/>
              <a:buAutoNum type="arabicParenR" startAt="2"/>
            </a:pPr>
            <a:r>
              <a:rPr lang="en-GB" sz="2600" dirty="0">
                <a:latin typeface="Arial"/>
                <a:cs typeface="Arial"/>
              </a:rPr>
              <a:t>Check your Style's approach​</a:t>
            </a:r>
            <a:endParaRPr lang="en-US" sz="2600" dirty="0">
              <a:cs typeface="Calibri" panose="020F0502020204030204"/>
            </a:endParaRPr>
          </a:p>
        </p:txBody>
      </p:sp>
      <p:sp>
        <p:nvSpPr>
          <p:cNvPr id="17" name="TextBox 16">
            <a:extLst>
              <a:ext uri="{FF2B5EF4-FFF2-40B4-BE49-F238E27FC236}">
                <a16:creationId xmlns:a16="http://schemas.microsoft.com/office/drawing/2014/main" id="{8FA990AA-528A-3EE5-5643-CA4F6EEAD348}"/>
              </a:ext>
            </a:extLst>
          </p:cNvPr>
          <p:cNvSpPr txBox="1"/>
          <p:nvPr/>
        </p:nvSpPr>
        <p:spPr>
          <a:xfrm>
            <a:off x="8216275" y="3126799"/>
            <a:ext cx="35520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2000" dirty="0">
                <a:solidFill>
                  <a:srgbClr val="FFFFFF"/>
                </a:solidFill>
                <a:latin typeface="Arial"/>
                <a:cs typeface="Calibri"/>
              </a:rPr>
              <a:t>Cite Them Right (17/09/2024)</a:t>
            </a:r>
            <a:endParaRPr lang="en-GB" sz="2000" dirty="0">
              <a:solidFill>
                <a:srgbClr val="FFFFFF"/>
              </a:solidFill>
              <a:latin typeface="Arial"/>
              <a:cs typeface="Arial"/>
            </a:endParaRPr>
          </a:p>
        </p:txBody>
      </p:sp>
    </p:spTree>
    <p:extLst>
      <p:ext uri="{BB962C8B-B14F-4D97-AF65-F5344CB8AC3E}">
        <p14:creationId xmlns:p14="http://schemas.microsoft.com/office/powerpoint/2010/main" val="378772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6F40A57-9FDE-43BE-9C0A-B3C64CBF7A1F}"/>
              </a:ext>
            </a:extLst>
          </p:cNvPr>
          <p:cNvPicPr>
            <a:picLocks noChangeAspect="1"/>
          </p:cNvPicPr>
          <p:nvPr/>
        </p:nvPicPr>
        <p:blipFill>
          <a:blip r:embed="rId3"/>
          <a:stretch>
            <a:fillRect/>
          </a:stretch>
        </p:blipFill>
        <p:spPr>
          <a:xfrm>
            <a:off x="5719397" y="1509803"/>
            <a:ext cx="6116660" cy="4867483"/>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16</a:t>
            </a:fld>
            <a:endParaRPr lang="en-GB">
              <a:solidFill>
                <a:schemeClr val="tx1"/>
              </a:solidFill>
            </a:endParaRPr>
          </a:p>
        </p:txBody>
      </p:sp>
      <p:sp>
        <p:nvSpPr>
          <p:cNvPr id="6" name="Title 1"/>
          <p:cNvSpPr>
            <a:spLocks noGrp="1"/>
          </p:cNvSpPr>
          <p:nvPr>
            <p:ph type="title"/>
          </p:nvPr>
        </p:nvSpPr>
        <p:spPr>
          <a:xfrm>
            <a:off x="202584" y="747912"/>
            <a:ext cx="11716513" cy="761891"/>
          </a:xfrm>
        </p:spPr>
        <p:txBody>
          <a:bodyPr>
            <a:normAutofit/>
          </a:bodyPr>
          <a:lstStyle/>
          <a:p>
            <a:pPr algn="ctr"/>
            <a:r>
              <a:rPr lang="en-GB" sz="3800" dirty="0">
                <a:latin typeface="Arial" panose="020B0604020202020204" pitchFamily="34" charset="0"/>
                <a:cs typeface="Arial" panose="020B0604020202020204" pitchFamily="34" charset="0"/>
              </a:rPr>
              <a:t>Recording strategies</a:t>
            </a:r>
          </a:p>
        </p:txBody>
      </p:sp>
      <p:sp>
        <p:nvSpPr>
          <p:cNvPr id="8" name="Rectangle 7"/>
          <p:cNvSpPr/>
          <p:nvPr/>
        </p:nvSpPr>
        <p:spPr>
          <a:xfrm>
            <a:off x="355943" y="3435058"/>
            <a:ext cx="5004986" cy="830997"/>
          </a:xfrm>
          <a:prstGeom prst="rect">
            <a:avLst/>
          </a:prstGeom>
        </p:spPr>
        <p:txBody>
          <a:bodyPr wrap="square">
            <a:spAutoFit/>
          </a:bodyPr>
          <a:lstStyle/>
          <a:p>
            <a:pPr marL="0" lvl="2" algn="just">
              <a:tabLst>
                <a:tab pos="989013" algn="l"/>
              </a:tabLst>
            </a:pPr>
            <a:r>
              <a:rPr lang="en-GB" sz="2400" dirty="0">
                <a:latin typeface="Arial" panose="020B0604020202020204" pitchFamily="34" charset="0"/>
                <a:cs typeface="Arial" panose="020B0604020202020204" pitchFamily="34" charset="0"/>
              </a:rPr>
              <a:t>Reference management software, </a:t>
            </a:r>
            <a:r>
              <a:rPr lang="en-GB" sz="2400" i="1" dirty="0" err="1">
                <a:latin typeface="Arial" panose="020B0604020202020204" pitchFamily="34" charset="0"/>
                <a:cs typeface="Arial" panose="020B0604020202020204" pitchFamily="34" charset="0"/>
              </a:rPr>
              <a:t>egs</a:t>
            </a:r>
            <a:r>
              <a:rPr lang="en-GB" sz="2400" dirty="0">
                <a:latin typeface="Arial" panose="020B0604020202020204" pitchFamily="34" charset="0"/>
                <a:cs typeface="Arial" panose="020B0604020202020204" pitchFamily="34" charset="0"/>
              </a:rPr>
              <a:t> EndNote, </a:t>
            </a:r>
            <a:r>
              <a:rPr lang="en-GB" sz="2400" dirty="0" err="1">
                <a:latin typeface="Arial" panose="020B0604020202020204" pitchFamily="34" charset="0"/>
                <a:cs typeface="Arial" panose="020B0604020202020204" pitchFamily="34" charset="0"/>
              </a:rPr>
              <a:t>Zotero</a:t>
            </a:r>
            <a:r>
              <a:rPr lang="en-GB" sz="2400" dirty="0">
                <a:latin typeface="Arial" panose="020B0604020202020204" pitchFamily="34" charset="0"/>
                <a:cs typeface="Arial" panose="020B0604020202020204" pitchFamily="34" charset="0"/>
              </a:rPr>
              <a:t>, </a:t>
            </a:r>
          </a:p>
        </p:txBody>
      </p:sp>
      <p:sp>
        <p:nvSpPr>
          <p:cNvPr id="2" name="Rectangle 1"/>
          <p:cNvSpPr/>
          <p:nvPr/>
        </p:nvSpPr>
        <p:spPr>
          <a:xfrm>
            <a:off x="2518744" y="5700476"/>
            <a:ext cx="3078343" cy="400110"/>
          </a:xfrm>
          <a:prstGeom prst="rect">
            <a:avLst/>
          </a:prstGeom>
        </p:spPr>
        <p:txBody>
          <a:bodyPr wrap="none">
            <a:spAutoFit/>
          </a:bodyPr>
          <a:lstStyle/>
          <a:p>
            <a:pPr marL="0" lvl="2" indent="-536575">
              <a:tabLst>
                <a:tab pos="989013" algn="l"/>
                <a:tab pos="7977188" algn="l"/>
              </a:tabLst>
            </a:pPr>
            <a:r>
              <a:rPr lang="en-GB" sz="2000" dirty="0">
                <a:latin typeface="Arial" panose="020B0604020202020204" pitchFamily="34" charset="0"/>
                <a:cs typeface="Arial" panose="020B0604020202020204" pitchFamily="34" charset="0"/>
                <a:hlinkClick r:id="rId4"/>
              </a:rPr>
              <a:t>www.discovered.ed.ac.uk</a:t>
            </a:r>
            <a:endParaRPr lang="en-GB" sz="2000" dirty="0">
              <a:latin typeface="Arial" panose="020B0604020202020204" pitchFamily="34" charset="0"/>
              <a:cs typeface="Arial" panose="020B0604020202020204" pitchFamily="34" charset="0"/>
            </a:endParaRPr>
          </a:p>
        </p:txBody>
      </p:sp>
      <p:sp>
        <p:nvSpPr>
          <p:cNvPr id="4" name="Rectangle 3"/>
          <p:cNvSpPr/>
          <p:nvPr/>
        </p:nvSpPr>
        <p:spPr>
          <a:xfrm>
            <a:off x="340895" y="2014572"/>
            <a:ext cx="5012937" cy="1200329"/>
          </a:xfrm>
          <a:prstGeom prst="rect">
            <a:avLst/>
          </a:prstGeom>
        </p:spPr>
        <p:txBody>
          <a:bodyPr wrap="square">
            <a:spAutoFit/>
          </a:bodyPr>
          <a:lstStyle/>
          <a:p>
            <a:pPr marL="0" lvl="2" algn="just">
              <a:tabLst>
                <a:tab pos="989013" algn="l"/>
              </a:tabLst>
            </a:pPr>
            <a:r>
              <a:rPr lang="en-GB" sz="2400" dirty="0">
                <a:latin typeface="Arial" panose="020B0604020202020204" pitchFamily="34" charset="0"/>
                <a:cs typeface="Arial" panose="020B0604020202020204" pitchFamily="34" charset="0"/>
              </a:rPr>
              <a:t>Copy and paste “citation” options in DiscoverEd, databases, publisher websites…</a:t>
            </a:r>
          </a:p>
        </p:txBody>
      </p:sp>
      <p:sp>
        <p:nvSpPr>
          <p:cNvPr id="10" name="Rectangle 9"/>
          <p:cNvSpPr/>
          <p:nvPr/>
        </p:nvSpPr>
        <p:spPr>
          <a:xfrm>
            <a:off x="355943" y="4818599"/>
            <a:ext cx="2291012" cy="461665"/>
          </a:xfrm>
          <a:prstGeom prst="rect">
            <a:avLst/>
          </a:prstGeom>
        </p:spPr>
        <p:txBody>
          <a:bodyPr wrap="none">
            <a:spAutoFit/>
          </a:bodyPr>
          <a:lstStyle/>
          <a:p>
            <a:r>
              <a:rPr lang="en-GB" sz="2400" dirty="0">
                <a:latin typeface="Arial" panose="020B0604020202020204" pitchFamily="34" charset="0"/>
                <a:cs typeface="Arial" panose="020B0604020202020204" pitchFamily="34" charset="0"/>
              </a:rPr>
              <a:t>Pen and paper!</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3" name="TextBox 12">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7" name="Straight Connector 16"/>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14" name="Rounded Rectangle 16">
            <a:extLst>
              <a:ext uri="{FF2B5EF4-FFF2-40B4-BE49-F238E27FC236}">
                <a16:creationId xmlns:a16="http://schemas.microsoft.com/office/drawing/2014/main" id="{C67F9105-915C-4A2C-8DDE-0547CB5A7516}"/>
              </a:ext>
            </a:extLst>
          </p:cNvPr>
          <p:cNvSpPr/>
          <p:nvPr/>
        </p:nvSpPr>
        <p:spPr>
          <a:xfrm>
            <a:off x="7674013" y="5619666"/>
            <a:ext cx="4245083" cy="535005"/>
          </a:xfrm>
          <a:prstGeom prst="roundRect">
            <a:avLst/>
          </a:prstGeom>
          <a:noFill/>
          <a:ln w="38100">
            <a:solidFill>
              <a:srgbClr val="69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7215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97699" y="2017713"/>
            <a:ext cx="4486299" cy="4223430"/>
          </a:xfrm>
          <a:prstGeom prst="rect">
            <a:avLst/>
          </a:prstGeom>
        </p:spPr>
      </p:pic>
      <p:sp>
        <p:nvSpPr>
          <p:cNvPr id="8" name="Rectangle 7"/>
          <p:cNvSpPr/>
          <p:nvPr/>
        </p:nvSpPr>
        <p:spPr>
          <a:xfrm>
            <a:off x="2743724" y="977500"/>
            <a:ext cx="6545382" cy="590931"/>
          </a:xfrm>
          <a:prstGeom prst="rect">
            <a:avLst/>
          </a:prstGeom>
        </p:spPr>
        <p:txBody>
          <a:bodyPr wrap="none">
            <a:spAutoFit/>
          </a:bodyPr>
          <a:lstStyle/>
          <a:p>
            <a:pPr>
              <a:lnSpc>
                <a:spcPct val="90000"/>
              </a:lnSpc>
            </a:pPr>
            <a:r>
              <a:rPr lang="en-GB" sz="3600" kern="0" dirty="0">
                <a:latin typeface="Arial" panose="020B0604020202020204" pitchFamily="34" charset="0"/>
                <a:cs typeface="Arial" panose="020B0604020202020204" pitchFamily="34" charset="0"/>
              </a:rPr>
              <a:t>Databases – getting results out</a:t>
            </a:r>
          </a:p>
        </p:txBody>
      </p:sp>
      <p:sp>
        <p:nvSpPr>
          <p:cNvPr id="5" name="TextBox 4"/>
          <p:cNvSpPr txBox="1"/>
          <p:nvPr/>
        </p:nvSpPr>
        <p:spPr>
          <a:xfrm>
            <a:off x="304800" y="1711948"/>
            <a:ext cx="5987716" cy="135421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Look for the label</a:t>
            </a:r>
          </a:p>
          <a:p>
            <a:endParaRPr lang="en-GB" sz="600" dirty="0">
              <a:latin typeface="Arial" panose="020B0604020202020204" pitchFamily="34" charset="0"/>
              <a:cs typeface="Arial" panose="020B0604020202020204" pitchFamily="34" charset="0"/>
            </a:endParaRP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Export / Download / Save.</a:t>
            </a:r>
          </a:p>
          <a:p>
            <a:pPr marL="342900" indent="-255588">
              <a:buFont typeface="Arial" panose="020B0604020202020204" pitchFamily="34" charset="0"/>
              <a:buChar char="•"/>
            </a:pPr>
            <a:r>
              <a:rPr lang="en-GB" sz="2400" dirty="0">
                <a:latin typeface="Arial" panose="020B0604020202020204" pitchFamily="34" charset="0"/>
                <a:cs typeface="Arial" panose="020B0604020202020204" pitchFamily="34" charset="0"/>
              </a:rPr>
              <a:t>Often above the results list.</a:t>
            </a:r>
          </a:p>
        </p:txBody>
      </p:sp>
      <p:sp>
        <p:nvSpPr>
          <p:cNvPr id="11" name="Rounded Rectangle 10"/>
          <p:cNvSpPr/>
          <p:nvPr/>
        </p:nvSpPr>
        <p:spPr>
          <a:xfrm>
            <a:off x="1647987" y="4582972"/>
            <a:ext cx="562274" cy="5695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1056595" y="3187429"/>
            <a:ext cx="5733957" cy="3410857"/>
          </a:xfrm>
          <a:prstGeom prst="rect">
            <a:avLst/>
          </a:prstGeom>
        </p:spPr>
      </p:pic>
      <p:sp>
        <p:nvSpPr>
          <p:cNvPr id="13" name="Rounded Rectangle 12"/>
          <p:cNvSpPr/>
          <p:nvPr/>
        </p:nvSpPr>
        <p:spPr>
          <a:xfrm>
            <a:off x="6897356" y="5722882"/>
            <a:ext cx="3055023" cy="331077"/>
          </a:xfrm>
          <a:prstGeom prst="roundRect">
            <a:avLst/>
          </a:prstGeom>
          <a:noFill/>
          <a:ln w="38100">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3062514" y="4249168"/>
            <a:ext cx="3439886" cy="535005"/>
          </a:xfrm>
          <a:prstGeom prst="roundRect">
            <a:avLst/>
          </a:prstGeom>
          <a:noFill/>
          <a:ln w="38100">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p:cNvCxnSpPr/>
          <p:nvPr/>
        </p:nvCxnSpPr>
        <p:spPr>
          <a:xfrm>
            <a:off x="2743724" y="3066165"/>
            <a:ext cx="13992" cy="1516807"/>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
        <p:nvSpPr>
          <p:cNvPr id="21" name="Slide Number Placeholder 20"/>
          <p:cNvSpPr>
            <a:spLocks noGrp="1"/>
          </p:cNvSpPr>
          <p:nvPr>
            <p:ph type="sldNum" sz="quarter" idx="12"/>
          </p:nvPr>
        </p:nvSpPr>
        <p:spPr/>
        <p:txBody>
          <a:bodyPr/>
          <a:lstStyle/>
          <a:p>
            <a:fld id="{780C177A-0032-456E-B79F-4AC1AB2AD29B}" type="slidenum">
              <a:rPr lang="en-GB" smtClean="0"/>
              <a:t>17</a:t>
            </a:fld>
            <a:endParaRPr lang="en-GB"/>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20" name="TextBox 19">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22" name="Straight Connector 21"/>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1556124" y="4249168"/>
            <a:ext cx="362973" cy="196708"/>
          </a:xfrm>
          <a:prstGeom prst="straightConnector1">
            <a:avLst/>
          </a:prstGeom>
          <a:ln w="28575">
            <a:solidFill>
              <a:srgbClr val="69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154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18</a:t>
            </a:fld>
            <a:endParaRPr lang="en-GB">
              <a:solidFill>
                <a:schemeClr val="tx1"/>
              </a:solidFill>
            </a:endParaRPr>
          </a:p>
        </p:txBody>
      </p:sp>
      <p:sp>
        <p:nvSpPr>
          <p:cNvPr id="6" name="Title 1"/>
          <p:cNvSpPr>
            <a:spLocks noGrp="1"/>
          </p:cNvSpPr>
          <p:nvPr>
            <p:ph type="title"/>
          </p:nvPr>
        </p:nvSpPr>
        <p:spPr>
          <a:xfrm>
            <a:off x="1984068" y="841679"/>
            <a:ext cx="8784976" cy="726095"/>
          </a:xfrm>
        </p:spPr>
        <p:txBody>
          <a:bodyPr>
            <a:normAutofit/>
          </a:bodyPr>
          <a:lstStyle/>
          <a:p>
            <a:pPr algn="ctr"/>
            <a:r>
              <a:rPr lang="en-GB" sz="3600" dirty="0">
                <a:latin typeface="Arial" panose="020B0604020202020204" pitchFamily="34" charset="0"/>
                <a:cs typeface="Arial" panose="020B0604020202020204" pitchFamily="34" charset="0"/>
              </a:rPr>
              <a:t>How can Referencing software help?</a:t>
            </a:r>
          </a:p>
        </p:txBody>
      </p:sp>
      <p:sp>
        <p:nvSpPr>
          <p:cNvPr id="7" name="Content Placeholder 2"/>
          <p:cNvSpPr>
            <a:spLocks noGrp="1"/>
          </p:cNvSpPr>
          <p:nvPr>
            <p:ph idx="1"/>
          </p:nvPr>
        </p:nvSpPr>
        <p:spPr>
          <a:xfrm>
            <a:off x="495660" y="2149349"/>
            <a:ext cx="11130359" cy="2817787"/>
          </a:xfrm>
        </p:spPr>
        <p:txBody>
          <a:bodyPr>
            <a:normAutofit/>
          </a:bodyPr>
          <a:lstStyle/>
          <a:p>
            <a:r>
              <a:rPr lang="en-GB" sz="2400" dirty="0">
                <a:latin typeface="Arial" panose="020B0604020202020204" pitchFamily="34" charset="0"/>
                <a:cs typeface="Arial" panose="020B0604020202020204" pitchFamily="34" charset="0"/>
              </a:rPr>
              <a:t>Organised and searchable.</a:t>
            </a:r>
          </a:p>
          <a:p>
            <a:r>
              <a:rPr lang="en-GB" sz="2400" dirty="0">
                <a:latin typeface="Arial" panose="020B0604020202020204" pitchFamily="34" charset="0"/>
                <a:cs typeface="Arial" panose="020B0604020202020204" pitchFamily="34" charset="0"/>
              </a:rPr>
              <a:t>Full-text can be added (or imported) </a:t>
            </a:r>
          </a:p>
          <a:p>
            <a:r>
              <a:rPr lang="en-GB" sz="2400" dirty="0">
                <a:latin typeface="Arial" panose="020B0604020202020204" pitchFamily="34" charset="0"/>
                <a:cs typeface="Arial" panose="020B0604020202020204" pitchFamily="34" charset="0"/>
              </a:rPr>
              <a:t>Bulk import of records out of databases into them.</a:t>
            </a:r>
          </a:p>
          <a:p>
            <a:r>
              <a:rPr lang="en-GB" sz="2400" dirty="0">
                <a:latin typeface="Arial" panose="020B0604020202020204" pitchFamily="34" charset="0"/>
                <a:cs typeface="Arial" panose="020B0604020202020204" pitchFamily="34" charset="0"/>
              </a:rPr>
              <a:t>Cite While you Write function with Word for automatic in-text citation and reference list creation.</a:t>
            </a:r>
          </a:p>
          <a:p>
            <a:r>
              <a:rPr lang="en-GB" sz="2400" dirty="0">
                <a:latin typeface="Arial" panose="020B0604020202020204" pitchFamily="34" charset="0"/>
                <a:cs typeface="Arial" panose="020B0604020202020204" pitchFamily="34" charset="0"/>
              </a:rPr>
              <a:t>Large library of citation styles.</a:t>
            </a:r>
          </a:p>
        </p:txBody>
      </p:sp>
      <p:sp>
        <p:nvSpPr>
          <p:cNvPr id="4" name="Rectangle 3"/>
          <p:cNvSpPr/>
          <p:nvPr/>
        </p:nvSpPr>
        <p:spPr>
          <a:xfrm>
            <a:off x="202584" y="1541170"/>
            <a:ext cx="5550622" cy="523220"/>
          </a:xfrm>
          <a:prstGeom prst="rect">
            <a:avLst/>
          </a:prstGeom>
        </p:spPr>
        <p:txBody>
          <a:bodyPr wrap="none">
            <a:spAutoFit/>
          </a:bodyPr>
          <a:lstStyle/>
          <a:p>
            <a:r>
              <a:rPr lang="en-GB" sz="2800" dirty="0">
                <a:latin typeface="Source Sans Pro"/>
              </a:rPr>
              <a:t>Your own database of references.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1" name="TextBox 10">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2" name="Straight Connector 11"/>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FB7845A-8E78-4228-A19E-136718DBAD57}"/>
              </a:ext>
            </a:extLst>
          </p:cNvPr>
          <p:cNvPicPr>
            <a:picLocks noChangeAspect="1"/>
          </p:cNvPicPr>
          <p:nvPr/>
        </p:nvPicPr>
        <p:blipFill>
          <a:blip r:embed="rId4"/>
          <a:stretch>
            <a:fillRect/>
          </a:stretch>
        </p:blipFill>
        <p:spPr>
          <a:xfrm>
            <a:off x="1513039" y="4818457"/>
            <a:ext cx="8878539" cy="1752845"/>
          </a:xfrm>
          <a:prstGeom prst="rect">
            <a:avLst/>
          </a:prstGeom>
        </p:spPr>
      </p:pic>
    </p:spTree>
    <p:extLst>
      <p:ext uri="{BB962C8B-B14F-4D97-AF65-F5344CB8AC3E}">
        <p14:creationId xmlns:p14="http://schemas.microsoft.com/office/powerpoint/2010/main" val="290657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19</a:t>
            </a:fld>
            <a:endParaRPr lang="en-GB">
              <a:solidFill>
                <a:schemeClr val="tx1"/>
              </a:solidFill>
            </a:endParaRPr>
          </a:p>
        </p:txBody>
      </p:sp>
      <p:sp>
        <p:nvSpPr>
          <p:cNvPr id="6" name="Title 1"/>
          <p:cNvSpPr>
            <a:spLocks noGrp="1"/>
          </p:cNvSpPr>
          <p:nvPr>
            <p:ph type="title"/>
          </p:nvPr>
        </p:nvSpPr>
        <p:spPr>
          <a:xfrm>
            <a:off x="202584" y="996864"/>
            <a:ext cx="11716513" cy="761891"/>
          </a:xfrm>
        </p:spPr>
        <p:txBody>
          <a:bodyPr>
            <a:normAutofit/>
          </a:bodyPr>
          <a:lstStyle/>
          <a:p>
            <a:pPr algn="ctr"/>
            <a:r>
              <a:rPr lang="en-GB" sz="3800" dirty="0">
                <a:latin typeface="Arial" panose="020B0604020202020204" pitchFamily="34" charset="0"/>
                <a:cs typeface="Arial" panose="020B0604020202020204" pitchFamily="34" charset="0"/>
              </a:rPr>
              <a:t>Reference management software – which one?</a:t>
            </a:r>
          </a:p>
        </p:txBody>
      </p:sp>
      <p:sp>
        <p:nvSpPr>
          <p:cNvPr id="12" name="Rectangle 11"/>
          <p:cNvSpPr/>
          <p:nvPr/>
        </p:nvSpPr>
        <p:spPr>
          <a:xfrm>
            <a:off x="483023" y="2250059"/>
            <a:ext cx="10870777" cy="3477875"/>
          </a:xfrm>
          <a:prstGeom prst="rect">
            <a:avLst/>
          </a:prstGeom>
        </p:spPr>
        <p:txBody>
          <a:bodyPr wrap="square">
            <a:spAutoFit/>
          </a:bodyPr>
          <a:lstStyle/>
          <a:p>
            <a:r>
              <a:rPr lang="fr-FR" sz="2400" dirty="0" err="1">
                <a:latin typeface="Arial" panose="020B0604020202020204" pitchFamily="34" charset="0"/>
                <a:cs typeface="Arial" panose="020B0604020202020204" pitchFamily="34" charset="0"/>
              </a:rPr>
              <a:t>Bibliographic</a:t>
            </a:r>
            <a:r>
              <a:rPr lang="fr-FR" sz="2400" dirty="0">
                <a:latin typeface="Arial" panose="020B0604020202020204" pitchFamily="34" charset="0"/>
                <a:cs typeface="Arial" panose="020B0604020202020204" pitchFamily="34" charset="0"/>
              </a:rPr>
              <a:t> management </a:t>
            </a:r>
            <a:r>
              <a:rPr lang="fr-FR" sz="2400" dirty="0" err="1">
                <a:latin typeface="Arial" panose="020B0604020202020204" pitchFamily="34" charset="0"/>
                <a:cs typeface="Arial" panose="020B0604020202020204" pitchFamily="34" charset="0"/>
              </a:rPr>
              <a:t>comparison</a:t>
            </a:r>
            <a:r>
              <a:rPr lang="fr-FR" sz="2400" dirty="0">
                <a:latin typeface="Arial" panose="020B0604020202020204" pitchFamily="34" charset="0"/>
                <a:cs typeface="Arial" panose="020B0604020202020204" pitchFamily="34" charset="0"/>
              </a:rPr>
              <a:t> table (</a:t>
            </a:r>
            <a:r>
              <a:rPr lang="fr-FR" sz="2400" dirty="0" err="1">
                <a:latin typeface="Arial" panose="020B0604020202020204" pitchFamily="34" charset="0"/>
                <a:cs typeface="Arial" panose="020B0604020202020204" pitchFamily="34" charset="0"/>
              </a:rPr>
              <a:t>pdf</a:t>
            </a:r>
            <a:r>
              <a:rPr lang="fr-FR" sz="2400" dirty="0">
                <a:latin typeface="Arial" panose="020B0604020202020204" pitchFamily="34" charset="0"/>
                <a:cs typeface="Arial" panose="020B0604020202020204" pitchFamily="34" charset="0"/>
              </a:rPr>
              <a:t>):</a:t>
            </a:r>
          </a:p>
          <a:p>
            <a:endParaRPr lang="fr-FR" sz="800" dirty="0">
              <a:latin typeface="Arial" panose="020B0604020202020204" pitchFamily="34" charset="0"/>
              <a:cs typeface="Arial" panose="020B0604020202020204" pitchFamily="34" charset="0"/>
            </a:endParaRPr>
          </a:p>
          <a:p>
            <a:pPr marL="444500"/>
            <a:r>
              <a:rPr lang="fr-FR" sz="2200" dirty="0">
                <a:latin typeface="Arial" panose="020B0604020202020204" pitchFamily="34" charset="0"/>
                <a:cs typeface="Arial" panose="020B0604020202020204" pitchFamily="34" charset="0"/>
                <a:hlinkClick r:id="rId3"/>
              </a:rPr>
              <a:t>www.docs.is.ed.ac.uk/mvm/BiblioManagersTable.pdf</a:t>
            </a:r>
            <a:r>
              <a:rPr lang="fr-FR" sz="2200" dirty="0">
                <a:latin typeface="Arial" panose="020B0604020202020204" pitchFamily="34" charset="0"/>
                <a:cs typeface="Arial" panose="020B0604020202020204" pitchFamily="34" charset="0"/>
              </a:rPr>
              <a:t> </a:t>
            </a:r>
            <a:endParaRPr lang="en-GB" sz="2200" dirty="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a:p>
            <a:r>
              <a:rPr lang="en-GB" sz="2400" i="1" dirty="0">
                <a:latin typeface="Arial" panose="020B0604020202020204" pitchFamily="34" charset="0"/>
                <a:cs typeface="Arial" panose="020B0604020202020204" pitchFamily="34" charset="0"/>
              </a:rPr>
              <a:t>Introduction to reference managers </a:t>
            </a:r>
            <a:r>
              <a:rPr lang="en-GB" sz="2400" dirty="0">
                <a:latin typeface="Arial" panose="020B0604020202020204" pitchFamily="34" charset="0"/>
                <a:cs typeface="Arial" panose="020B0604020202020204" pitchFamily="34" charset="0"/>
              </a:rPr>
              <a:t>- Short online session introducing the reference management software tools, EndNote, </a:t>
            </a:r>
            <a:r>
              <a:rPr lang="en-GB" sz="2400" dirty="0" err="1">
                <a:latin typeface="Arial" panose="020B0604020202020204" pitchFamily="34" charset="0"/>
                <a:cs typeface="Arial" panose="020B0604020202020204" pitchFamily="34" charset="0"/>
              </a:rPr>
              <a:t>Zotero</a:t>
            </a:r>
            <a:r>
              <a:rPr lang="en-GB" sz="2400" dirty="0">
                <a:latin typeface="Arial" panose="020B0604020202020204" pitchFamily="34" charset="0"/>
                <a:cs typeface="Arial" panose="020B0604020202020204" pitchFamily="34" charset="0"/>
              </a:rPr>
              <a:t> and </a:t>
            </a:r>
            <a:r>
              <a:rPr lang="en-GB" sz="2400" dirty="0" err="1">
                <a:latin typeface="Arial" panose="020B0604020202020204" pitchFamily="34" charset="0"/>
                <a:cs typeface="Arial" panose="020B0604020202020204" pitchFamily="34" charset="0"/>
              </a:rPr>
              <a:t>Citavi</a:t>
            </a:r>
            <a:r>
              <a:rPr lang="en-GB" sz="2400" dirty="0">
                <a:latin typeface="Arial" panose="020B0604020202020204" pitchFamily="34" charset="0"/>
                <a:cs typeface="Arial" panose="020B0604020202020204" pitchFamily="34" charset="0"/>
              </a:rPr>
              <a:t>.  </a:t>
            </a:r>
          </a:p>
          <a:p>
            <a:endParaRPr lang="en-GB" sz="800" dirty="0">
              <a:latin typeface="Arial" panose="020B0604020202020204" pitchFamily="34" charset="0"/>
              <a:cs typeface="Arial" panose="020B0604020202020204" pitchFamily="34" charset="0"/>
            </a:endParaRPr>
          </a:p>
          <a:p>
            <a:pPr lvl="1"/>
            <a:r>
              <a:rPr lang="en-GB" sz="2200" dirty="0">
                <a:latin typeface="Arial" panose="020B0604020202020204" pitchFamily="34" charset="0"/>
                <a:cs typeface="Arial" panose="020B0604020202020204" pitchFamily="34" charset="0"/>
              </a:rPr>
              <a:t>Search Events – </a:t>
            </a:r>
            <a:r>
              <a:rPr lang="en-GB" sz="2200" dirty="0">
                <a:latin typeface="Arial" panose="020B0604020202020204" pitchFamily="34" charset="0"/>
                <a:cs typeface="Arial" panose="020B0604020202020204" pitchFamily="34" charset="0"/>
                <a:hlinkClick r:id="rId4"/>
              </a:rPr>
              <a:t>www.events.ed.ac.uk</a:t>
            </a:r>
            <a:r>
              <a:rPr lang="en-GB" sz="2200" dirty="0">
                <a:latin typeface="Arial" panose="020B0604020202020204" pitchFamily="34" charset="0"/>
                <a:cs typeface="Arial" panose="020B0604020202020204" pitchFamily="34" charset="0"/>
              </a:rPr>
              <a:t> </a:t>
            </a:r>
          </a:p>
          <a:p>
            <a:endParaRPr lang="en-GB" sz="3200" dirty="0">
              <a:latin typeface="Arial" panose="020B0604020202020204" pitchFamily="34" charset="0"/>
              <a:cs typeface="Arial" panose="020B0604020202020204" pitchFamily="34" charset="0"/>
            </a:endParaRPr>
          </a:p>
          <a:p>
            <a:r>
              <a:rPr lang="en-GB" sz="2400" i="1" dirty="0">
                <a:latin typeface="Arial" panose="020B0604020202020204" pitchFamily="34" charset="0"/>
                <a:cs typeface="Arial" panose="020B0604020202020204" pitchFamily="34" charset="0"/>
                <a:hlinkClick r:id="rId5"/>
              </a:rPr>
              <a:t>Choosing a Reference Manager guide</a:t>
            </a:r>
            <a:endParaRPr lang="en-GB" sz="2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9" name="TextBox 8">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0" name="Straight Connector 9"/>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966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p:nvPr>
        </p:nvSpPr>
        <p:spPr>
          <a:xfrm>
            <a:off x="202584" y="797741"/>
            <a:ext cx="11716513" cy="601808"/>
          </a:xfrm>
        </p:spPr>
        <p:txBody>
          <a:bodyPr>
            <a:noAutofit/>
          </a:bodyPr>
          <a:lstStyle/>
          <a:p>
            <a:pPr algn="ctr"/>
            <a:r>
              <a:rPr lang="en-GB" sz="3600" dirty="0">
                <a:latin typeface="Arial" panose="020B0604020202020204" pitchFamily="34" charset="0"/>
                <a:ea typeface="Source Sans Pro" panose="020B0503030403020204" pitchFamily="34" charset="0"/>
                <a:cs typeface="Arial" panose="020B0604020202020204" pitchFamily="34" charset="0"/>
              </a:rPr>
              <a:t>Learning outcomes and objectives</a:t>
            </a:r>
          </a:p>
        </p:txBody>
      </p:sp>
      <p:sp>
        <p:nvSpPr>
          <p:cNvPr id="18" name="Text Placeholder 7"/>
          <p:cNvSpPr txBox="1">
            <a:spLocks/>
          </p:cNvSpPr>
          <p:nvPr/>
        </p:nvSpPr>
        <p:spPr>
          <a:xfrm>
            <a:off x="712557" y="2782565"/>
            <a:ext cx="11206540" cy="38649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400" dirty="0">
                <a:latin typeface="Arial" panose="020B0604020202020204" pitchFamily="34" charset="0"/>
                <a:cs typeface="Arial" panose="020B0604020202020204" pitchFamily="34" charset="0"/>
              </a:rPr>
              <a:t>You should know:</a:t>
            </a:r>
          </a:p>
          <a:p>
            <a:pPr marL="0" indent="0">
              <a:lnSpc>
                <a:spcPct val="100000"/>
              </a:lnSpc>
              <a:spcBef>
                <a:spcPts val="0"/>
              </a:spcBef>
              <a:buNone/>
            </a:pPr>
            <a:endParaRPr lang="en-GB" sz="600" dirty="0">
              <a:latin typeface="Arial" panose="020B0604020202020204" pitchFamily="34" charset="0"/>
              <a:cs typeface="Arial" panose="020B0604020202020204" pitchFamily="34" charset="0"/>
            </a:endParaRPr>
          </a:p>
          <a:p>
            <a:pPr marL="342900" indent="-258763">
              <a:lnSpc>
                <a:spcPct val="100000"/>
              </a:lnSpc>
              <a:spcBef>
                <a:spcPts val="0"/>
              </a:spcBef>
            </a:pPr>
            <a:r>
              <a:rPr lang="en-GB" sz="2400" dirty="0">
                <a:latin typeface="Arial" panose="020B0604020202020204" pitchFamily="34" charset="0"/>
                <a:cs typeface="Arial" panose="020B0604020202020204" pitchFamily="34" charset="0"/>
              </a:rPr>
              <a:t>Plagiarism must be avoided and where to go for more information.</a:t>
            </a:r>
          </a:p>
          <a:p>
            <a:pPr marL="84137" indent="0">
              <a:lnSpc>
                <a:spcPct val="100000"/>
              </a:lnSpc>
              <a:spcBef>
                <a:spcPts val="0"/>
              </a:spcBef>
              <a:buNone/>
            </a:pPr>
            <a:r>
              <a:rPr lang="en-GB" sz="600" dirty="0">
                <a:latin typeface="Arial" panose="020B0604020202020204" pitchFamily="34" charset="0"/>
                <a:cs typeface="Arial" panose="020B0604020202020204" pitchFamily="34" charset="0"/>
              </a:rPr>
              <a:t> </a:t>
            </a:r>
          </a:p>
          <a:p>
            <a:pPr marL="342900" indent="-258763">
              <a:lnSpc>
                <a:spcPct val="100000"/>
              </a:lnSpc>
              <a:spcBef>
                <a:spcPts val="0"/>
              </a:spcBef>
            </a:pPr>
            <a:r>
              <a:rPr lang="en-GB" sz="2400" dirty="0">
                <a:latin typeface="Arial" panose="020B0604020202020204" pitchFamily="34" charset="0"/>
                <a:cs typeface="Arial" panose="020B0604020202020204" pitchFamily="34" charset="0"/>
              </a:rPr>
              <a:t>What needs cited in your work. </a:t>
            </a:r>
          </a:p>
          <a:p>
            <a:pPr marL="84137" indent="0">
              <a:lnSpc>
                <a:spcPct val="100000"/>
              </a:lnSpc>
              <a:spcBef>
                <a:spcPts val="0"/>
              </a:spcBef>
              <a:buNone/>
            </a:pPr>
            <a:endParaRPr lang="en-GB" sz="600" dirty="0">
              <a:latin typeface="Arial" panose="020B0604020202020204" pitchFamily="34" charset="0"/>
              <a:cs typeface="Arial" panose="020B0604020202020204" pitchFamily="34" charset="0"/>
            </a:endParaRPr>
          </a:p>
          <a:p>
            <a:pPr marL="342900" indent="-258763">
              <a:lnSpc>
                <a:spcPct val="100000"/>
              </a:lnSpc>
              <a:spcBef>
                <a:spcPts val="0"/>
              </a:spcBef>
            </a:pPr>
            <a:r>
              <a:rPr lang="en-GB" sz="2400" dirty="0">
                <a:latin typeface="Arial" panose="020B0604020202020204" pitchFamily="34" charset="0"/>
                <a:cs typeface="Arial" panose="020B0604020202020204" pitchFamily="34" charset="0"/>
              </a:rPr>
              <a:t>The importance of citations styles and consistency.</a:t>
            </a:r>
          </a:p>
          <a:p>
            <a:pPr marL="84137" indent="0">
              <a:lnSpc>
                <a:spcPct val="100000"/>
              </a:lnSpc>
              <a:spcBef>
                <a:spcPts val="0"/>
              </a:spcBef>
              <a:buNone/>
            </a:pPr>
            <a:endParaRPr lang="en-GB" sz="600" dirty="0">
              <a:latin typeface="Arial" panose="020B0604020202020204" pitchFamily="34" charset="0"/>
              <a:cs typeface="Arial" panose="020B0604020202020204" pitchFamily="34" charset="0"/>
            </a:endParaRPr>
          </a:p>
          <a:p>
            <a:pPr marL="342900" indent="-258763">
              <a:lnSpc>
                <a:spcPct val="100000"/>
              </a:lnSpc>
              <a:spcBef>
                <a:spcPts val="0"/>
              </a:spcBef>
            </a:pPr>
            <a:r>
              <a:rPr lang="en-GB" sz="2400" dirty="0">
                <a:latin typeface="Arial" panose="020B0604020202020204" pitchFamily="34" charset="0"/>
                <a:cs typeface="Arial" panose="020B0604020202020204" pitchFamily="34" charset="0"/>
              </a:rPr>
              <a:t>How to navigate to Cite them Right.</a:t>
            </a:r>
          </a:p>
          <a:p>
            <a:pPr marL="342900" indent="-258763">
              <a:lnSpc>
                <a:spcPct val="100000"/>
              </a:lnSpc>
              <a:spcBef>
                <a:spcPts val="0"/>
              </a:spcBef>
            </a:pPr>
            <a:endParaRPr lang="en-GB" sz="800" dirty="0">
              <a:latin typeface="Arial" panose="020B0604020202020204" pitchFamily="34" charset="0"/>
              <a:cs typeface="Arial" panose="020B0604020202020204" pitchFamily="34" charset="0"/>
            </a:endParaRPr>
          </a:p>
          <a:p>
            <a:pPr marL="342900" indent="-258763">
              <a:lnSpc>
                <a:spcPct val="100000"/>
              </a:lnSpc>
              <a:spcBef>
                <a:spcPts val="0"/>
              </a:spcBef>
            </a:pPr>
            <a:r>
              <a:rPr lang="en-GB" sz="2400" dirty="0">
                <a:latin typeface="Arial" panose="020B0604020202020204" pitchFamily="34" charset="0"/>
                <a:ea typeface="Source Sans Pro"/>
                <a:cs typeface="Arial" panose="020B0604020202020204" pitchFamily="34" charset="0"/>
              </a:rPr>
              <a:t>Automatic referencing options often exist for single references.</a:t>
            </a:r>
          </a:p>
          <a:p>
            <a:pPr marL="342900" indent="-258763">
              <a:lnSpc>
                <a:spcPct val="100000"/>
              </a:lnSpc>
              <a:spcBef>
                <a:spcPts val="0"/>
              </a:spcBef>
            </a:pPr>
            <a:endParaRPr lang="en-GB" sz="800" dirty="0">
              <a:latin typeface="Arial" panose="020B0604020202020204" pitchFamily="34" charset="0"/>
              <a:ea typeface="Source Sans Pro"/>
              <a:cs typeface="Arial" panose="020B0604020202020204" pitchFamily="34" charset="0"/>
            </a:endParaRPr>
          </a:p>
          <a:p>
            <a:pPr marL="342900" indent="-258763">
              <a:lnSpc>
                <a:spcPct val="100000"/>
              </a:lnSpc>
              <a:spcBef>
                <a:spcPts val="0"/>
              </a:spcBef>
            </a:pPr>
            <a:r>
              <a:rPr lang="en-GB" sz="2400" dirty="0">
                <a:latin typeface="Arial" panose="020B0604020202020204" pitchFamily="34" charset="0"/>
                <a:ea typeface="Calibri" panose="020F0502020204030204" pitchFamily="34" charset="0"/>
                <a:cs typeface="Arial" panose="020B0604020202020204" pitchFamily="34" charset="0"/>
              </a:rPr>
              <a:t>Why reference management software may be useful to you.</a:t>
            </a:r>
          </a:p>
          <a:p>
            <a:pPr marL="342900" indent="-258763">
              <a:lnSpc>
                <a:spcPct val="100000"/>
              </a:lnSpc>
              <a:spcBef>
                <a:spcPts val="0"/>
              </a:spcBef>
            </a:pPr>
            <a:endParaRPr lang="en-GB" sz="800" dirty="0">
              <a:latin typeface="Arial" panose="020B0604020202020204" pitchFamily="34" charset="0"/>
              <a:ea typeface="Calibri" panose="020F0502020204030204" pitchFamily="34" charset="0"/>
              <a:cs typeface="Arial" panose="020B0604020202020204" pitchFamily="34" charset="0"/>
            </a:endParaRPr>
          </a:p>
          <a:p>
            <a:pPr marL="342900" indent="-258763">
              <a:lnSpc>
                <a:spcPct val="100000"/>
              </a:lnSpc>
              <a:spcBef>
                <a:spcPts val="0"/>
              </a:spcBef>
            </a:pPr>
            <a:r>
              <a:rPr lang="en-GB" sz="2400" dirty="0">
                <a:latin typeface="Arial" panose="020B0604020202020204" pitchFamily="34" charset="0"/>
                <a:ea typeface="Calibri" panose="020F0502020204030204" pitchFamily="34" charset="0"/>
                <a:cs typeface="Arial" panose="020B0604020202020204" pitchFamily="34" charset="0"/>
              </a:rPr>
              <a:t>Where to get hold of reference management software.</a:t>
            </a:r>
            <a:endParaRPr lang="en-GB" sz="2400" dirty="0">
              <a:latin typeface="Arial" panose="020B0604020202020204" pitchFamily="34" charset="0"/>
              <a:cs typeface="Arial" panose="020B0604020202020204" pitchFamily="34" charset="0"/>
            </a:endParaRPr>
          </a:p>
        </p:txBody>
      </p:sp>
      <p:sp>
        <p:nvSpPr>
          <p:cNvPr id="20" name="Rectangle 19"/>
          <p:cNvSpPr/>
          <p:nvPr/>
        </p:nvSpPr>
        <p:spPr>
          <a:xfrm>
            <a:off x="202584" y="1759953"/>
            <a:ext cx="11674770" cy="882678"/>
          </a:xfrm>
          <a:prstGeom prst="rect">
            <a:avLst/>
          </a:prstGeom>
        </p:spPr>
        <p:txBody>
          <a:bodyPr wrap="square">
            <a:spAutoFit/>
          </a:bodyPr>
          <a:lstStyle/>
          <a:p>
            <a:pPr algn="just">
              <a:lnSpc>
                <a:spcPct val="107000"/>
              </a:lnSpc>
              <a:spcAft>
                <a:spcPts val="800"/>
              </a:spcAft>
            </a:pPr>
            <a:r>
              <a:rPr lang="en-GB" sz="2400" dirty="0">
                <a:latin typeface="Arial" panose="020B0604020202020204" pitchFamily="34" charset="0"/>
                <a:ea typeface="Calibri" panose="020F0502020204030204" pitchFamily="34" charset="0"/>
                <a:cs typeface="Arial" panose="020B0604020202020204" pitchFamily="34" charset="0"/>
              </a:rPr>
              <a:t>By the end of this session, you will know where to get help with questions about plagiarism and referencing</a:t>
            </a:r>
          </a:p>
        </p:txBody>
      </p:sp>
      <p:sp>
        <p:nvSpPr>
          <p:cNvPr id="21" name="Slide Number Placeholder 10"/>
          <p:cNvSpPr>
            <a:spLocks noGrp="1"/>
          </p:cNvSpPr>
          <p:nvPr>
            <p:ph type="sldNum" sz="quarter" idx="12"/>
          </p:nvPr>
        </p:nvSpPr>
        <p:spPr>
          <a:xfrm>
            <a:off x="11482706" y="6364439"/>
            <a:ext cx="394648" cy="317405"/>
          </a:xfrm>
        </p:spPr>
        <p:txBody>
          <a:bodyPr/>
          <a:lstStyle/>
          <a:p>
            <a:fld id="{780C177A-0032-456E-B79F-4AC1AB2AD29B}" type="slidenum">
              <a:rPr lang="en-GB" smtClean="0"/>
              <a:t>2</a:t>
            </a:fld>
            <a:endParaRPr lang="en-GB" dirty="0"/>
          </a:p>
        </p:txBody>
      </p:sp>
      <p:sp>
        <p:nvSpPr>
          <p:cNvPr id="9" name="TextBox 8">
            <a:extLst>
              <a:ext uri="{FF2B5EF4-FFF2-40B4-BE49-F238E27FC236}">
                <a16:creationId xmlns:a16="http://schemas.microsoft.com/office/drawing/2014/main" id="{38453E99-BB91-479A-A508-56763554CD84}"/>
              </a:ext>
            </a:extLst>
          </p:cNvPr>
          <p:cNvSpPr txBox="1"/>
          <p:nvPr/>
        </p:nvSpPr>
        <p:spPr>
          <a:xfrm>
            <a:off x="7938052" y="1284850"/>
            <a:ext cx="3939302" cy="369332"/>
          </a:xfrm>
          <a:prstGeom prst="rect">
            <a:avLst/>
          </a:prstGeom>
          <a:noFill/>
        </p:spPr>
        <p:txBody>
          <a:bodyPr wrap="square" rtlCol="0">
            <a:spAutoFit/>
          </a:bodyPr>
          <a:lstStyle/>
          <a:p>
            <a:pPr algn="r"/>
            <a:r>
              <a:rPr lang="en-GB" i="1" dirty="0">
                <a:latin typeface="Arial" panose="020B0604020202020204" pitchFamily="34" charset="0"/>
                <a:cs typeface="Arial" panose="020B0604020202020204" pitchFamily="34" charset="0"/>
              </a:rPr>
              <a:t>Referencing and avoiding plagiarism</a:t>
            </a:r>
          </a:p>
        </p:txBody>
      </p:sp>
    </p:spTree>
    <p:extLst>
      <p:ext uri="{BB962C8B-B14F-4D97-AF65-F5344CB8AC3E}">
        <p14:creationId xmlns:p14="http://schemas.microsoft.com/office/powerpoint/2010/main" val="883382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20</a:t>
            </a:fld>
            <a:endParaRPr lang="en-GB">
              <a:solidFill>
                <a:schemeClr val="tx1"/>
              </a:solidFill>
            </a:endParaRPr>
          </a:p>
        </p:txBody>
      </p:sp>
      <p:sp>
        <p:nvSpPr>
          <p:cNvPr id="2" name="Rectangle 1"/>
          <p:cNvSpPr/>
          <p:nvPr/>
        </p:nvSpPr>
        <p:spPr>
          <a:xfrm>
            <a:off x="502125" y="1832035"/>
            <a:ext cx="9218924" cy="1938992"/>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Download EndNote desktop for free using the University forms </a:t>
            </a:r>
          </a:p>
          <a:p>
            <a:r>
              <a:rPr lang="en-GB" sz="2400"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hlinkClick r:id="rId3"/>
              </a:rPr>
              <a:t>www.ed.ac.uk/is/software</a:t>
            </a:r>
            <a:r>
              <a:rPr lang="en-GB" sz="2400" dirty="0">
                <a:latin typeface="Arial" panose="020B0604020202020204" pitchFamily="34" charset="0"/>
                <a:cs typeface="Arial" panose="020B0604020202020204" pitchFamily="34" charset="0"/>
              </a:rPr>
              <a:t> ]</a:t>
            </a:r>
          </a:p>
          <a:p>
            <a:pPr marL="174625"/>
            <a:endParaRPr lang="en-GB" sz="2400" dirty="0">
              <a:latin typeface="Arial" panose="020B0604020202020204" pitchFamily="34" charset="0"/>
              <a:cs typeface="Arial" panose="020B0604020202020204" pitchFamily="34" charset="0"/>
            </a:endParaRPr>
          </a:p>
          <a:p>
            <a:pPr marL="533400"/>
            <a:r>
              <a:rPr lang="en-GB" sz="2400" dirty="0">
                <a:latin typeface="Arial" panose="020B0604020202020204" pitchFamily="34" charset="0"/>
                <a:cs typeface="Arial" panose="020B0604020202020204" pitchFamily="34" charset="0"/>
              </a:rPr>
              <a:t>EndNote tutorials and support resources</a:t>
            </a:r>
          </a:p>
          <a:p>
            <a:pPr marL="533400"/>
            <a:r>
              <a:rPr lang="en-GB" sz="2200" dirty="0">
                <a:latin typeface="Arial" panose="020B0604020202020204" pitchFamily="34" charset="0"/>
                <a:cs typeface="Arial" panose="020B0604020202020204" pitchFamily="34" charset="0"/>
                <a:hlinkClick r:id="rId4"/>
              </a:rPr>
              <a:t>http://clarivate.libguides.com/endnote_training/home</a:t>
            </a:r>
            <a:r>
              <a:rPr lang="en-GB" sz="2200" dirty="0">
                <a:latin typeface="Arial" panose="020B0604020202020204" pitchFamily="34" charset="0"/>
                <a:cs typeface="Arial" panose="020B0604020202020204" pitchFamily="34" charset="0"/>
              </a:rPr>
              <a:t>  </a:t>
            </a:r>
          </a:p>
        </p:txBody>
      </p:sp>
      <p:sp>
        <p:nvSpPr>
          <p:cNvPr id="10" name="Rectangle 9"/>
          <p:cNvSpPr/>
          <p:nvPr/>
        </p:nvSpPr>
        <p:spPr>
          <a:xfrm>
            <a:off x="2702044" y="865915"/>
            <a:ext cx="6628739" cy="677108"/>
          </a:xfrm>
          <a:prstGeom prst="rect">
            <a:avLst/>
          </a:prstGeom>
        </p:spPr>
        <p:txBody>
          <a:bodyPr wrap="none">
            <a:spAutoFit/>
          </a:bodyPr>
          <a:lstStyle/>
          <a:p>
            <a:pPr algn="ctr"/>
            <a:r>
              <a:rPr lang="en-GB" sz="3800" dirty="0">
                <a:latin typeface="Arial" panose="020B0604020202020204" pitchFamily="34" charset="0"/>
                <a:cs typeface="Arial" panose="020B0604020202020204" pitchFamily="34" charset="0"/>
              </a:rPr>
              <a:t>EndNote desktop (and online)</a:t>
            </a:r>
          </a:p>
        </p:txBody>
      </p:sp>
      <p:pic>
        <p:nvPicPr>
          <p:cNvPr id="9" name="Picture 8">
            <a:hlinkClick r:id="rId5"/>
          </p:cNvPr>
          <p:cNvPicPr>
            <a:picLocks noChangeAspect="1"/>
          </p:cNvPicPr>
          <p:nvPr/>
        </p:nvPicPr>
        <p:blipFill>
          <a:blip r:embed="rId6"/>
          <a:stretch>
            <a:fillRect/>
          </a:stretch>
        </p:blipFill>
        <p:spPr>
          <a:xfrm>
            <a:off x="10366294" y="3212549"/>
            <a:ext cx="1309231" cy="824537"/>
          </a:xfrm>
          <a:prstGeom prst="rect">
            <a:avLst/>
          </a:prstGeom>
          <a:ln>
            <a:solidFill>
              <a:schemeClr val="tx1"/>
            </a:solidFill>
          </a:ln>
        </p:spPr>
      </p:pic>
      <p:sp>
        <p:nvSpPr>
          <p:cNvPr id="4" name="Rectangle 3"/>
          <p:cNvSpPr/>
          <p:nvPr/>
        </p:nvSpPr>
        <p:spPr>
          <a:xfrm>
            <a:off x="516475" y="4037086"/>
            <a:ext cx="10999880" cy="769441"/>
          </a:xfrm>
          <a:prstGeom prst="rect">
            <a:avLst/>
          </a:prstGeom>
        </p:spPr>
        <p:txBody>
          <a:bodyPr wrap="square">
            <a:spAutoFit/>
          </a:bodyPr>
          <a:lstStyle/>
          <a:p>
            <a:pPr marL="533400"/>
            <a:r>
              <a:rPr lang="en-GB" sz="2200" dirty="0">
                <a:latin typeface="Arial" panose="020B0604020202020204" pitchFamily="34" charset="0"/>
                <a:cs typeface="Arial" panose="020B0604020202020204" pitchFamily="34" charset="0"/>
              </a:rPr>
              <a:t>EndNote Online – how to register for the web-based version of EndNote: </a:t>
            </a:r>
          </a:p>
          <a:p>
            <a:pPr marL="533400"/>
            <a:r>
              <a:rPr lang="en-GB" sz="2200" dirty="0">
                <a:latin typeface="Arial" panose="020B0604020202020204" pitchFamily="34" charset="0"/>
                <a:cs typeface="Arial" panose="020B0604020202020204" pitchFamily="34" charset="0"/>
                <a:hlinkClick r:id="rId7"/>
              </a:rPr>
              <a:t>www.docs.is.ed.ac.uk/docs/Libraries/PDF/guideEndNoteWebregistering.pdf</a:t>
            </a:r>
            <a:r>
              <a:rPr lang="en-GB" sz="2200"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2" name="TextBox 11">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3" name="Straight Connector 12"/>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9E879D9-AF9C-4B13-BDC6-1967EE533B0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30808" y="1039683"/>
            <a:ext cx="2138946" cy="2138946"/>
          </a:xfrm>
          <a:prstGeom prst="rect">
            <a:avLst/>
          </a:prstGeom>
        </p:spPr>
      </p:pic>
      <p:sp>
        <p:nvSpPr>
          <p:cNvPr id="15" name="TextBox 14">
            <a:extLst>
              <a:ext uri="{FF2B5EF4-FFF2-40B4-BE49-F238E27FC236}">
                <a16:creationId xmlns:a16="http://schemas.microsoft.com/office/drawing/2014/main" id="{87835499-D399-43DF-BAA2-897B1C36DA74}"/>
              </a:ext>
            </a:extLst>
          </p:cNvPr>
          <p:cNvSpPr txBox="1"/>
          <p:nvPr/>
        </p:nvSpPr>
        <p:spPr>
          <a:xfrm>
            <a:off x="622852" y="5341512"/>
            <a:ext cx="11052673" cy="769441"/>
          </a:xfrm>
          <a:prstGeom prst="rect">
            <a:avLst/>
          </a:prstGeom>
          <a:noFill/>
        </p:spPr>
        <p:txBody>
          <a:bodyPr wrap="square">
            <a:spAutoFit/>
          </a:bodyPr>
          <a:lstStyle/>
          <a:p>
            <a:pPr algn="ctr"/>
            <a:r>
              <a:rPr lang="en-GB" sz="2200" dirty="0">
                <a:latin typeface="Arial" panose="020B0604020202020204" pitchFamily="34" charset="0"/>
                <a:cs typeface="Arial" panose="020B0604020202020204" pitchFamily="34" charset="0"/>
              </a:rPr>
              <a:t>Library's Referencing and Reference Management Guide:</a:t>
            </a:r>
          </a:p>
          <a:p>
            <a:pPr algn="ctr"/>
            <a:r>
              <a:rPr lang="en-GB" sz="2200" dirty="0">
                <a:latin typeface="Arial" panose="020B0604020202020204" pitchFamily="34" charset="0"/>
                <a:cs typeface="Arial" panose="020B0604020202020204" pitchFamily="34" charset="0"/>
                <a:hlinkClick r:id="rId10"/>
              </a:rPr>
              <a:t>https://edinburgh-uk.libguides.com/referencing</a:t>
            </a:r>
            <a:r>
              <a:rPr lang="en-GB" sz="2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62118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04699" y="3315729"/>
            <a:ext cx="5410200" cy="433248"/>
          </a:xfrm>
          <a:prstGeom prst="ellipse">
            <a:avLst/>
          </a:prstGeom>
          <a:noFill/>
          <a:ln w="19050">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Rectangle 5"/>
          <p:cNvSpPr/>
          <p:nvPr/>
        </p:nvSpPr>
        <p:spPr>
          <a:xfrm>
            <a:off x="452773" y="2093718"/>
            <a:ext cx="5514052" cy="1631216"/>
          </a:xfrm>
          <a:prstGeom prst="rect">
            <a:avLst/>
          </a:prstGeom>
        </p:spPr>
        <p:txBody>
          <a:bodyPr wrap="square">
            <a:spAutoFit/>
          </a:bodyPr>
          <a:lstStyle/>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Starting to use the library</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Your information landscape</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Finding and retrieval</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Managing information</a:t>
            </a:r>
          </a:p>
          <a:p>
            <a:pPr marL="800100" lvl="1"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Referencing and avoiding plagiarism</a:t>
            </a:r>
            <a:endParaRPr lang="en-GB" sz="24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stretch>
            <a:fillRect/>
          </a:stretch>
        </p:blipFill>
        <p:spPr>
          <a:xfrm>
            <a:off x="8658209" y="4562420"/>
            <a:ext cx="3096818" cy="1639491"/>
          </a:xfrm>
          <a:prstGeom prst="rect">
            <a:avLst/>
          </a:prstGeom>
          <a:ln>
            <a:solidFill>
              <a:srgbClr val="333333"/>
            </a:solidFill>
          </a:ln>
        </p:spPr>
      </p:pic>
      <p:sp>
        <p:nvSpPr>
          <p:cNvPr id="14" name="TextBox 13"/>
          <p:cNvSpPr txBox="1"/>
          <p:nvPr/>
        </p:nvSpPr>
        <p:spPr>
          <a:xfrm>
            <a:off x="299439" y="4376762"/>
            <a:ext cx="8131133" cy="830997"/>
          </a:xfrm>
          <a:prstGeom prst="rect">
            <a:avLst/>
          </a:prstGeom>
          <a:noFill/>
        </p:spPr>
        <p:txBody>
          <a:bodyPr wrap="square" rtlCol="0">
            <a:spAutoFit/>
          </a:bodyPr>
          <a:lstStyle/>
          <a:p>
            <a:pPr marL="3136900" indent="-3136900"/>
            <a:r>
              <a:rPr lang="en-GB" sz="2800" dirty="0">
                <a:latin typeface="Arial" panose="020B0604020202020204" pitchFamily="34" charset="0"/>
                <a:cs typeface="Arial" panose="020B0604020202020204" pitchFamily="34" charset="0"/>
              </a:rPr>
              <a:t>Academic Integrity: </a:t>
            </a:r>
            <a:r>
              <a:rPr lang="en-GB" sz="2000" dirty="0">
                <a:latin typeface="Arial" panose="020B0604020202020204" pitchFamily="34" charset="0"/>
                <a:cs typeface="Arial" panose="020B0604020202020204" pitchFamily="34" charset="0"/>
              </a:rPr>
              <a:t>An Open Educational Resource for CMVM students but suitable for all. </a:t>
            </a:r>
          </a:p>
        </p:txBody>
      </p:sp>
      <p:sp>
        <p:nvSpPr>
          <p:cNvPr id="18" name="Rectangle 17"/>
          <p:cNvSpPr/>
          <p:nvPr/>
        </p:nvSpPr>
        <p:spPr>
          <a:xfrm>
            <a:off x="534113" y="5352480"/>
            <a:ext cx="7984393" cy="1107996"/>
          </a:xfrm>
          <a:prstGeom prst="rect">
            <a:avLst/>
          </a:prstGeom>
        </p:spPr>
        <p:txBody>
          <a:bodyPr wrap="square">
            <a:spAutoFit/>
          </a:bodyPr>
          <a:lstStyle/>
          <a:p>
            <a:pPr marL="185738" lvl="0" indent="-177800" eaLnBrk="0" fontAlgn="base" hangingPunct="0">
              <a:spcBef>
                <a:spcPct val="0"/>
              </a:spcBef>
              <a:spcAft>
                <a:spcPct val="0"/>
              </a:spcAft>
              <a:buFontTx/>
              <a:buChar char="•"/>
              <a:tabLst>
                <a:tab pos="9690100" algn="l"/>
              </a:tabLst>
            </a:pPr>
            <a:r>
              <a:rPr lang="en-US" altLang="en-US" sz="2000" dirty="0">
                <a:latin typeface="Arial" panose="020B0604020202020204" pitchFamily="34" charset="0"/>
              </a:rPr>
              <a:t>Reduce the risk of unintentional plagiarism in future coursework. </a:t>
            </a:r>
          </a:p>
          <a:p>
            <a:pPr marL="185738" lvl="0" indent="-177800" eaLnBrk="0" fontAlgn="base" hangingPunct="0">
              <a:spcBef>
                <a:spcPct val="0"/>
              </a:spcBef>
              <a:spcAft>
                <a:spcPct val="0"/>
              </a:spcAft>
              <a:tabLst>
                <a:tab pos="9690100" algn="l"/>
              </a:tabLst>
            </a:pPr>
            <a:endParaRPr lang="en-US" altLang="en-US" sz="600" dirty="0">
              <a:latin typeface="Arial" panose="020B0604020202020204" pitchFamily="34" charset="0"/>
            </a:endParaRPr>
          </a:p>
          <a:p>
            <a:pPr marL="185738" lvl="0" indent="-177800" eaLnBrk="0" fontAlgn="base" hangingPunct="0">
              <a:spcBef>
                <a:spcPct val="0"/>
              </a:spcBef>
              <a:spcAft>
                <a:spcPct val="0"/>
              </a:spcAft>
              <a:buFontTx/>
              <a:buChar char="•"/>
              <a:tabLst>
                <a:tab pos="9690100" algn="l"/>
              </a:tabLst>
            </a:pPr>
            <a:r>
              <a:rPr lang="en-US" altLang="en-US" sz="2000" dirty="0">
                <a:latin typeface="Arial" panose="020B0604020202020204" pitchFamily="34" charset="0"/>
              </a:rPr>
              <a:t>Improve academic skills, leading towards better grades during studies </a:t>
            </a:r>
          </a:p>
        </p:txBody>
      </p:sp>
      <p:sp>
        <p:nvSpPr>
          <p:cNvPr id="19" name="Oval 18"/>
          <p:cNvSpPr/>
          <p:nvPr/>
        </p:nvSpPr>
        <p:spPr>
          <a:xfrm>
            <a:off x="9754114" y="5573922"/>
            <a:ext cx="1223060" cy="621625"/>
          </a:xfrm>
          <a:prstGeom prst="ellipse">
            <a:avLst/>
          </a:prstGeom>
          <a:noFill/>
          <a:ln w="19050">
            <a:solidFill>
              <a:srgbClr val="6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Rectangle 19"/>
          <p:cNvSpPr/>
          <p:nvPr/>
        </p:nvSpPr>
        <p:spPr>
          <a:xfrm>
            <a:off x="7665691" y="6293573"/>
            <a:ext cx="4390946" cy="369332"/>
          </a:xfrm>
          <a:prstGeom prst="rect">
            <a:avLst/>
          </a:prstGeom>
        </p:spPr>
        <p:txBody>
          <a:bodyPr wrap="none">
            <a:spAutoFit/>
          </a:bodyPr>
          <a:lstStyle/>
          <a:p>
            <a:r>
              <a:rPr lang="en-GB" dirty="0">
                <a:latin typeface="Arial" panose="020B0604020202020204" pitchFamily="34" charset="0"/>
                <a:cs typeface="Arial" panose="020B0604020202020204" pitchFamily="34" charset="0"/>
                <a:hlinkClick r:id="rId4"/>
              </a:rPr>
              <a:t>https://open.ed.ac.uk/academic-integrity</a:t>
            </a:r>
            <a:r>
              <a:rPr lang="en-GB" dirty="0">
                <a:latin typeface="Arial" panose="020B0604020202020204" pitchFamily="34" charset="0"/>
                <a:cs typeface="Arial" panose="020B0604020202020204" pitchFamily="34" charset="0"/>
              </a:rPr>
              <a:t> </a:t>
            </a:r>
          </a:p>
        </p:txBody>
      </p:sp>
      <p:sp>
        <p:nvSpPr>
          <p:cNvPr id="21" name="TextBox 20"/>
          <p:cNvSpPr txBox="1"/>
          <p:nvPr/>
        </p:nvSpPr>
        <p:spPr>
          <a:xfrm>
            <a:off x="8794834" y="3409572"/>
            <a:ext cx="3124264" cy="400110"/>
          </a:xfrm>
          <a:prstGeom prst="rect">
            <a:avLst/>
          </a:prstGeom>
          <a:noFill/>
        </p:spPr>
        <p:txBody>
          <a:bodyPr wrap="square" rtlCol="0">
            <a:spAutoFit/>
          </a:bodyPr>
          <a:lstStyle/>
          <a:p>
            <a:pPr algn="r"/>
            <a:r>
              <a:rPr lang="en-GB" sz="2000" dirty="0">
                <a:latin typeface="Arial" panose="020B0604020202020204" pitchFamily="34" charset="0"/>
                <a:cs typeface="Arial" panose="020B0604020202020204" pitchFamily="34" charset="0"/>
                <a:hlinkClick r:id="rId5"/>
              </a:rPr>
              <a:t>www.ed.ac.uk/is/libsmart</a:t>
            </a:r>
            <a:r>
              <a:rPr lang="en-GB" sz="2000" dirty="0">
                <a:latin typeface="Arial" panose="020B0604020202020204" pitchFamily="34" charset="0"/>
                <a:cs typeface="Arial" panose="020B0604020202020204" pitchFamily="34" charset="0"/>
              </a:rPr>
              <a:t> </a:t>
            </a:r>
          </a:p>
        </p:txBody>
      </p:sp>
      <p:sp>
        <p:nvSpPr>
          <p:cNvPr id="22" name="Rectangle 2"/>
          <p:cNvSpPr>
            <a:spLocks noChangeArrowheads="1"/>
          </p:cNvSpPr>
          <p:nvPr/>
        </p:nvSpPr>
        <p:spPr bwMode="auto">
          <a:xfrm>
            <a:off x="3434311" y="696661"/>
            <a:ext cx="4968875" cy="50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3800" dirty="0">
                <a:latin typeface="Arial" panose="020B0604020202020204" pitchFamily="34" charset="0"/>
                <a:cs typeface="Arial" panose="020B0604020202020204" pitchFamily="34" charset="0"/>
              </a:rPr>
              <a:t>Help</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2585" y="136232"/>
            <a:ext cx="432416" cy="432416"/>
          </a:xfrm>
          <a:prstGeom prst="rect">
            <a:avLst/>
          </a:prstGeom>
        </p:spPr>
      </p:pic>
      <p:sp>
        <p:nvSpPr>
          <p:cNvPr id="16" name="TextBox 15">
            <a:extLst>
              <a:ext uri="{FF2B5EF4-FFF2-40B4-BE49-F238E27FC236}">
                <a16:creationId xmlns:a16="http://schemas.microsoft.com/office/drawing/2014/main" id="{3FC682FF-6C18-4A15-ABD4-4E28D022B476}"/>
              </a:ext>
            </a:extLst>
          </p:cNvPr>
          <p:cNvSpPr txBox="1"/>
          <p:nvPr/>
        </p:nvSpPr>
        <p:spPr>
          <a:xfrm>
            <a:off x="755285" y="227915"/>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7" name="Straight Connector 16"/>
          <p:cNvCxnSpPr/>
          <p:nvPr/>
        </p:nvCxnSpPr>
        <p:spPr>
          <a:xfrm>
            <a:off x="202585" y="57899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7">
            <a:extLst>
              <a:ext uri="{28A0092B-C50C-407E-A947-70E740481C1C}">
                <a14:useLocalDpi xmlns:a14="http://schemas.microsoft.com/office/drawing/2010/main" val="0"/>
              </a:ext>
            </a:extLst>
          </a:blip>
          <a:srcRect l="20698" r="25"/>
          <a:stretch/>
        </p:blipFill>
        <p:spPr>
          <a:xfrm>
            <a:off x="6882665" y="2179157"/>
            <a:ext cx="4991357" cy="1206328"/>
          </a:xfrm>
          <a:prstGeom prst="rect">
            <a:avLst/>
          </a:prstGeom>
        </p:spPr>
      </p:pic>
      <p:sp>
        <p:nvSpPr>
          <p:cNvPr id="24" name="TextBox 23">
            <a:extLst>
              <a:ext uri="{FF2B5EF4-FFF2-40B4-BE49-F238E27FC236}">
                <a16:creationId xmlns:a16="http://schemas.microsoft.com/office/drawing/2014/main" id="{BA5E5704-F6C2-44EA-A994-E6255AAD37EC}"/>
              </a:ext>
            </a:extLst>
          </p:cNvPr>
          <p:cNvSpPr txBox="1"/>
          <p:nvPr/>
        </p:nvSpPr>
        <p:spPr>
          <a:xfrm>
            <a:off x="237743" y="1309154"/>
            <a:ext cx="11716513"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LibSmart – Auto-enrolled on course in </a:t>
            </a:r>
            <a:r>
              <a:rPr lang="en-GB" sz="2400" dirty="0" err="1">
                <a:latin typeface="Arial" panose="020B0604020202020204" pitchFamily="34" charset="0"/>
                <a:cs typeface="Arial" panose="020B0604020202020204" pitchFamily="34" charset="0"/>
              </a:rPr>
              <a:t>Learn’s</a:t>
            </a:r>
            <a:r>
              <a:rPr lang="en-GB" sz="2400" dirty="0">
                <a:latin typeface="Arial" panose="020B0604020202020204" pitchFamily="34" charset="0"/>
                <a:cs typeface="Arial" panose="020B0604020202020204" pitchFamily="34" charset="0"/>
              </a:rPr>
              <a:t> “Essentials” section</a:t>
            </a:r>
          </a:p>
        </p:txBody>
      </p:sp>
      <p:sp>
        <p:nvSpPr>
          <p:cNvPr id="25" name="Rectangle 24">
            <a:extLst>
              <a:ext uri="{FF2B5EF4-FFF2-40B4-BE49-F238E27FC236}">
                <a16:creationId xmlns:a16="http://schemas.microsoft.com/office/drawing/2014/main" id="{D55E0E22-DE26-467A-986E-3CE9B44F0A46}"/>
              </a:ext>
            </a:extLst>
          </p:cNvPr>
          <p:cNvSpPr/>
          <p:nvPr/>
        </p:nvSpPr>
        <p:spPr>
          <a:xfrm>
            <a:off x="320392" y="3748917"/>
            <a:ext cx="11633864" cy="369332"/>
          </a:xfrm>
          <a:prstGeom prst="rect">
            <a:avLst/>
          </a:prstGeom>
        </p:spPr>
        <p:txBody>
          <a:bodyPr wrap="square">
            <a:spAutoFit/>
          </a:bodyPr>
          <a:lstStyle/>
          <a:p>
            <a:pPr algn="r"/>
            <a:r>
              <a:rPr lang="en-GB" dirty="0">
                <a:latin typeface="Arial" panose="020B0604020202020204" pitchFamily="34" charset="0"/>
                <a:cs typeface="Arial" panose="020B0604020202020204" pitchFamily="34" charset="0"/>
              </a:rPr>
              <a:t>LibSmart II : Subject specific modules, </a:t>
            </a:r>
            <a:r>
              <a:rPr lang="en-GB" i="1"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a:t>
            </a:r>
            <a:r>
              <a:rPr lang="en-GB" i="1" dirty="0">
                <a:latin typeface="Arial" panose="020B0604020202020204" pitchFamily="34" charset="0"/>
                <a:cs typeface="Arial" panose="020B0604020202020204" pitchFamily="34" charset="0"/>
              </a:rPr>
              <a:t>Literature Searching for Systematic Reviews.</a:t>
            </a:r>
          </a:p>
        </p:txBody>
      </p:sp>
      <p:sp>
        <p:nvSpPr>
          <p:cNvPr id="26" name="Rectangle 25">
            <a:extLst>
              <a:ext uri="{FF2B5EF4-FFF2-40B4-BE49-F238E27FC236}">
                <a16:creationId xmlns:a16="http://schemas.microsoft.com/office/drawing/2014/main" id="{77C67318-3A37-4748-BAAC-A372B8AED74F}"/>
              </a:ext>
            </a:extLst>
          </p:cNvPr>
          <p:cNvSpPr/>
          <p:nvPr/>
        </p:nvSpPr>
        <p:spPr>
          <a:xfrm>
            <a:off x="235692" y="1747603"/>
            <a:ext cx="11574583" cy="369332"/>
          </a:xfrm>
          <a:prstGeom prst="rect">
            <a:avLst/>
          </a:prstGeom>
        </p:spPr>
        <p:txBody>
          <a:bodyPr wrap="square">
            <a:spAutoFit/>
          </a:bodyPr>
          <a:lstStyle/>
          <a:p>
            <a:pPr algn="just"/>
            <a:r>
              <a:rPr lang="en-GB" dirty="0">
                <a:latin typeface="Arial" panose="020B0604020202020204" pitchFamily="34" charset="0"/>
                <a:cs typeface="Arial" panose="020B0604020202020204" pitchFamily="34" charset="0"/>
              </a:rPr>
              <a:t>LibSmart I : Introduction to library resources and search strategies in a University of Edinburgh context.</a:t>
            </a:r>
          </a:p>
        </p:txBody>
      </p:sp>
    </p:spTree>
    <p:extLst>
      <p:ext uri="{BB962C8B-B14F-4D97-AF65-F5344CB8AC3E}">
        <p14:creationId xmlns:p14="http://schemas.microsoft.com/office/powerpoint/2010/main" val="2565901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67666" cy="467666"/>
          </a:xfrm>
          <a:prstGeom prst="rect">
            <a:avLst/>
          </a:prstGeom>
        </p:spPr>
      </p:pic>
      <p:sp>
        <p:nvSpPr>
          <p:cNvPr id="15" name="TextBox 14">
            <a:extLst>
              <a:ext uri="{FF2B5EF4-FFF2-40B4-BE49-F238E27FC236}">
                <a16:creationId xmlns:a16="http://schemas.microsoft.com/office/drawing/2014/main" id="{3FC682FF-6C18-4A15-ABD4-4E28D022B476}"/>
              </a:ext>
            </a:extLst>
          </p:cNvPr>
          <p:cNvSpPr txBox="1"/>
          <p:nvPr/>
        </p:nvSpPr>
        <p:spPr>
          <a:xfrm>
            <a:off x="670251" y="206326"/>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6" name="Straight Connector 15"/>
          <p:cNvCxnSpPr/>
          <p:nvPr/>
        </p:nvCxnSpPr>
        <p:spPr>
          <a:xfrm>
            <a:off x="202585" y="601228"/>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665528" y="6511636"/>
            <a:ext cx="436266" cy="227470"/>
          </a:xfrm>
        </p:spPr>
        <p:txBody>
          <a:bodyPr/>
          <a:lstStyle/>
          <a:p>
            <a:fld id="{780C177A-0032-456E-B79F-4AC1AB2AD29B}" type="slidenum">
              <a:rPr lang="en-GB" smtClean="0"/>
              <a:t>22</a:t>
            </a:fld>
            <a:endParaRPr lang="en-GB" dirty="0"/>
          </a:p>
        </p:txBody>
      </p:sp>
      <p:sp>
        <p:nvSpPr>
          <p:cNvPr id="17" name="Rectangle 16"/>
          <p:cNvSpPr/>
          <p:nvPr/>
        </p:nvSpPr>
        <p:spPr>
          <a:xfrm>
            <a:off x="234551" y="1381826"/>
            <a:ext cx="6915667" cy="707886"/>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Digital Skills and Training </a:t>
            </a:r>
          </a:p>
          <a:p>
            <a:pPr marL="3233738"/>
            <a:r>
              <a:rPr lang="en-GB" dirty="0">
                <a:latin typeface="Arial" panose="020B0604020202020204" pitchFamily="34" charset="0"/>
                <a:cs typeface="Arial" panose="020B0604020202020204" pitchFamily="34" charset="0"/>
                <a:hlinkClick r:id="rId4"/>
              </a:rPr>
              <a:t>www.ed.ac.uk/is/skills</a:t>
            </a:r>
            <a:endParaRPr lang="en-GB" dirty="0">
              <a:latin typeface="Arial" panose="020B0604020202020204" pitchFamily="34" charset="0"/>
              <a:cs typeface="Arial" panose="020B0604020202020204" pitchFamily="34" charset="0"/>
            </a:endParaRPr>
          </a:p>
        </p:txBody>
      </p:sp>
      <p:sp>
        <p:nvSpPr>
          <p:cNvPr id="6" name="Rectangle 5"/>
          <p:cNvSpPr/>
          <p:nvPr/>
        </p:nvSpPr>
        <p:spPr>
          <a:xfrm>
            <a:off x="840371" y="670729"/>
            <a:ext cx="10121796" cy="584775"/>
          </a:xfrm>
          <a:prstGeom prst="rect">
            <a:avLst/>
          </a:prstGeom>
        </p:spPr>
        <p:txBody>
          <a:bodyPr wrap="square">
            <a:spAutoFit/>
          </a:bodyPr>
          <a:lstStyle/>
          <a:p>
            <a:pPr algn="ctr"/>
            <a:r>
              <a:rPr lang="en-GB" sz="3200" dirty="0">
                <a:latin typeface="Arial" panose="020B0604020202020204" pitchFamily="34" charset="0"/>
                <a:cs typeface="Arial" panose="020B0604020202020204" pitchFamily="34" charset="0"/>
              </a:rPr>
              <a:t>Training for anyone</a:t>
            </a:r>
          </a:p>
        </p:txBody>
      </p:sp>
      <p:sp>
        <p:nvSpPr>
          <p:cNvPr id="18" name="Rectangle 17"/>
          <p:cNvSpPr/>
          <p:nvPr/>
        </p:nvSpPr>
        <p:spPr>
          <a:xfrm>
            <a:off x="9072895" y="2437576"/>
            <a:ext cx="2592633" cy="400110"/>
          </a:xfrm>
          <a:prstGeom prst="rect">
            <a:avLst/>
          </a:prstGeom>
        </p:spPr>
        <p:txBody>
          <a:bodyPr wrap="none">
            <a:spAutoFit/>
          </a:bodyPr>
          <a:lstStyle/>
          <a:p>
            <a:pPr algn="ctr"/>
            <a:r>
              <a:rPr lang="en-GB" sz="2000" dirty="0">
                <a:latin typeface="Arial" panose="020B0604020202020204" pitchFamily="34" charset="0"/>
                <a:cs typeface="Arial" panose="020B0604020202020204" pitchFamily="34" charset="0"/>
                <a:hlinkClick r:id="rId5"/>
              </a:rPr>
              <a:t>www.events.ed.ac.uk</a:t>
            </a:r>
            <a:endParaRPr lang="en-GB" sz="2000" dirty="0"/>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6"/>
          <a:srcRect r="6851" b="56819"/>
          <a:stretch/>
        </p:blipFill>
        <p:spPr>
          <a:xfrm>
            <a:off x="7059174" y="1473287"/>
            <a:ext cx="4608465" cy="907940"/>
          </a:xfrm>
          <a:prstGeom prst="rect">
            <a:avLst/>
          </a:prstGeom>
          <a:ln>
            <a:solidFill>
              <a:schemeClr val="tx1"/>
            </a:solidFill>
          </a:ln>
        </p:spPr>
      </p:pic>
      <p:sp>
        <p:nvSpPr>
          <p:cNvPr id="21" name="TextBox 20">
            <a:extLst>
              <a:ext uri="{FF2B5EF4-FFF2-40B4-BE49-F238E27FC236}">
                <a16:creationId xmlns:a16="http://schemas.microsoft.com/office/drawing/2014/main" id="{6163857B-AA1D-46A8-8AAC-18E4E8CE4C69}"/>
              </a:ext>
            </a:extLst>
          </p:cNvPr>
          <p:cNvSpPr txBox="1"/>
          <p:nvPr/>
        </p:nvSpPr>
        <p:spPr>
          <a:xfrm>
            <a:off x="234551" y="2133126"/>
            <a:ext cx="6915667" cy="430887"/>
          </a:xfrm>
          <a:prstGeom prst="rect">
            <a:avLst/>
          </a:prstGeom>
          <a:noFill/>
        </p:spPr>
        <p:txBody>
          <a:bodyPr wrap="square">
            <a:spAutoFit/>
          </a:bodyPr>
          <a:lstStyle/>
          <a:p>
            <a:r>
              <a:rPr lang="en-GB" sz="2200" dirty="0">
                <a:latin typeface="Arial" panose="020B0604020202020204" pitchFamily="34" charset="0"/>
                <a:cs typeface="Arial" panose="020B0604020202020204" pitchFamily="34" charset="0"/>
              </a:rPr>
              <a:t>Librarian consultation (one-to-one session)</a:t>
            </a:r>
          </a:p>
        </p:txBody>
      </p:sp>
      <p:sp>
        <p:nvSpPr>
          <p:cNvPr id="24" name="TextBox 23">
            <a:extLst>
              <a:ext uri="{FF2B5EF4-FFF2-40B4-BE49-F238E27FC236}">
                <a16:creationId xmlns:a16="http://schemas.microsoft.com/office/drawing/2014/main" id="{CD3E4EC9-72AE-4934-8B72-377028144E0E}"/>
              </a:ext>
            </a:extLst>
          </p:cNvPr>
          <p:cNvSpPr txBox="1"/>
          <p:nvPr/>
        </p:nvSpPr>
        <p:spPr>
          <a:xfrm>
            <a:off x="317815" y="4525078"/>
            <a:ext cx="8689424" cy="1107996"/>
          </a:xfrm>
          <a:prstGeom prst="rect">
            <a:avLst/>
          </a:prstGeom>
          <a:noFill/>
        </p:spPr>
        <p:txBody>
          <a:bodyPr wrap="square">
            <a:spAutoFit/>
          </a:bodyPr>
          <a:lstStyle/>
          <a:p>
            <a:pPr algn="just"/>
            <a:r>
              <a:rPr lang="en-GB" sz="2200" dirty="0">
                <a:latin typeface="Arial" panose="020B0604020202020204" pitchFamily="34" charset="0"/>
                <a:cs typeface="Arial" panose="020B0604020202020204" pitchFamily="34" charset="0"/>
              </a:rPr>
              <a:t>The Royal Literary Fund Fellowship (RLFF) scheme places professional writers in universities for consultation to foster good writing practice across all disciplines and media. </a:t>
            </a:r>
          </a:p>
        </p:txBody>
      </p:sp>
      <p:sp>
        <p:nvSpPr>
          <p:cNvPr id="26" name="TextBox 25">
            <a:extLst>
              <a:ext uri="{FF2B5EF4-FFF2-40B4-BE49-F238E27FC236}">
                <a16:creationId xmlns:a16="http://schemas.microsoft.com/office/drawing/2014/main" id="{42BD3EA2-EA16-4400-B95A-B68A87C3DA41}"/>
              </a:ext>
            </a:extLst>
          </p:cNvPr>
          <p:cNvSpPr txBox="1"/>
          <p:nvPr/>
        </p:nvSpPr>
        <p:spPr>
          <a:xfrm>
            <a:off x="6322590" y="5726856"/>
            <a:ext cx="5500609"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7"/>
              </a:rPr>
              <a:t>www.ed.ac.uk/library/academic-support-librarians/rlff</a:t>
            </a:r>
            <a:r>
              <a:rPr lang="en-GB" dirty="0">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4B9CBD47-24A5-482C-B965-196B79D02BE5}"/>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154677" y="4572744"/>
            <a:ext cx="2510851" cy="1012664"/>
          </a:xfrm>
          <a:prstGeom prst="rect">
            <a:avLst/>
          </a:prstGeom>
          <a:ln>
            <a:solidFill>
              <a:schemeClr val="tx1"/>
            </a:solidFill>
          </a:ln>
        </p:spPr>
      </p:pic>
      <p:pic>
        <p:nvPicPr>
          <p:cNvPr id="28" name="Picture 27">
            <a:hlinkClick r:id="rId9"/>
            <a:extLst>
              <a:ext uri="{FF2B5EF4-FFF2-40B4-BE49-F238E27FC236}">
                <a16:creationId xmlns:a16="http://schemas.microsoft.com/office/drawing/2014/main" id="{1A5CFBC0-33CB-4A34-8D28-A87ED3910424}"/>
              </a:ext>
            </a:extLst>
          </p:cNvPr>
          <p:cNvPicPr>
            <a:picLocks noChangeAspect="1"/>
          </p:cNvPicPr>
          <p:nvPr/>
        </p:nvPicPr>
        <p:blipFill rotWithShape="1">
          <a:blip r:embed="rId10"/>
          <a:srcRect t="16990" b="26697"/>
          <a:stretch/>
        </p:blipFill>
        <p:spPr>
          <a:xfrm>
            <a:off x="317815" y="2967334"/>
            <a:ext cx="2058081" cy="923331"/>
          </a:xfrm>
          <a:prstGeom prst="rect">
            <a:avLst/>
          </a:prstGeom>
          <a:ln>
            <a:solidFill>
              <a:schemeClr val="tx1"/>
            </a:solidFill>
          </a:ln>
        </p:spPr>
      </p:pic>
      <p:sp>
        <p:nvSpPr>
          <p:cNvPr id="29" name="TextBox 28">
            <a:extLst>
              <a:ext uri="{FF2B5EF4-FFF2-40B4-BE49-F238E27FC236}">
                <a16:creationId xmlns:a16="http://schemas.microsoft.com/office/drawing/2014/main" id="{C424D1AC-B65A-40E4-9A6D-B8B9C4F8867C}"/>
              </a:ext>
            </a:extLst>
          </p:cNvPr>
          <p:cNvSpPr txBox="1"/>
          <p:nvPr/>
        </p:nvSpPr>
        <p:spPr>
          <a:xfrm>
            <a:off x="5823098" y="3782915"/>
            <a:ext cx="6096000" cy="369332"/>
          </a:xfrm>
          <a:prstGeom prst="rect">
            <a:avLst/>
          </a:prstGeom>
          <a:noFill/>
        </p:spPr>
        <p:txBody>
          <a:bodyPr wrap="square">
            <a:spAutoFit/>
          </a:bodyPr>
          <a:lstStyle/>
          <a:p>
            <a:r>
              <a:rPr lang="en-GB" sz="1800" dirty="0">
                <a:latin typeface="Arial" panose="020B0604020202020204" pitchFamily="34" charset="0"/>
                <a:cs typeface="Arial" panose="020B0604020202020204" pitchFamily="34" charset="0"/>
                <a:hlinkClick r:id="rId11"/>
              </a:rPr>
              <a:t>www.ed.ac.uk/institute-academic-development/study-hub</a:t>
            </a:r>
            <a:r>
              <a:rPr lang="en-GB" sz="1800" dirty="0">
                <a:latin typeface="Arial" panose="020B0604020202020204" pitchFamily="34" charset="0"/>
                <a:cs typeface="Arial" panose="020B0604020202020204" pitchFamily="34" charset="0"/>
              </a:rPr>
              <a:t> </a:t>
            </a:r>
          </a:p>
        </p:txBody>
      </p:sp>
      <p:sp>
        <p:nvSpPr>
          <p:cNvPr id="30" name="TextBox 29">
            <a:extLst>
              <a:ext uri="{FF2B5EF4-FFF2-40B4-BE49-F238E27FC236}">
                <a16:creationId xmlns:a16="http://schemas.microsoft.com/office/drawing/2014/main" id="{E3CCCF0F-9C78-4DDF-8329-E65007CEF037}"/>
              </a:ext>
            </a:extLst>
          </p:cNvPr>
          <p:cNvSpPr txBox="1"/>
          <p:nvPr/>
        </p:nvSpPr>
        <p:spPr>
          <a:xfrm>
            <a:off x="2485367" y="3047934"/>
            <a:ext cx="9147615" cy="769441"/>
          </a:xfrm>
          <a:prstGeom prst="rect">
            <a:avLst/>
          </a:prstGeom>
          <a:noFill/>
        </p:spPr>
        <p:txBody>
          <a:bodyPr wrap="square">
            <a:spAutoFit/>
          </a:bodyPr>
          <a:lstStyle/>
          <a:p>
            <a:r>
              <a:rPr lang="en-GB" sz="2200" dirty="0">
                <a:latin typeface="Arial" panose="020B0604020202020204" pitchFamily="34" charset="0"/>
                <a:cs typeface="Arial" panose="020B0604020202020204" pitchFamily="34" charset="0"/>
              </a:rPr>
              <a:t>Institute for Academic Development’s Study Hub for resources to help with Academic writing, critical thinking and more </a:t>
            </a:r>
            <a:endParaRPr lang="en-GB" sz="2200" dirty="0"/>
          </a:p>
        </p:txBody>
      </p:sp>
    </p:spTree>
    <p:extLst>
      <p:ext uri="{BB962C8B-B14F-4D97-AF65-F5344CB8AC3E}">
        <p14:creationId xmlns:p14="http://schemas.microsoft.com/office/powerpoint/2010/main" val="408994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02585" y="696661"/>
            <a:ext cx="11671437" cy="50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GB" sz="3800" dirty="0">
                <a:latin typeface="Arial" panose="020B0604020202020204" pitchFamily="34" charset="0"/>
                <a:cs typeface="Arial" panose="020B0604020202020204" pitchFamily="34" charset="0"/>
              </a:rPr>
              <a:t>Library Help</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5" y="136232"/>
            <a:ext cx="432416" cy="432416"/>
          </a:xfrm>
          <a:prstGeom prst="rect">
            <a:avLst/>
          </a:prstGeom>
        </p:spPr>
      </p:pic>
      <p:sp>
        <p:nvSpPr>
          <p:cNvPr id="16" name="TextBox 15">
            <a:extLst>
              <a:ext uri="{FF2B5EF4-FFF2-40B4-BE49-F238E27FC236}">
                <a16:creationId xmlns:a16="http://schemas.microsoft.com/office/drawing/2014/main" id="{3FC682FF-6C18-4A15-ABD4-4E28D022B476}"/>
              </a:ext>
            </a:extLst>
          </p:cNvPr>
          <p:cNvSpPr txBox="1"/>
          <p:nvPr/>
        </p:nvSpPr>
        <p:spPr>
          <a:xfrm>
            <a:off x="755285" y="227915"/>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7" name="Straight Connector 16"/>
          <p:cNvCxnSpPr/>
          <p:nvPr/>
        </p:nvCxnSpPr>
        <p:spPr>
          <a:xfrm>
            <a:off x="202585" y="578996"/>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
        <p:nvSpPr>
          <p:cNvPr id="26" name="Rectangle 13">
            <a:extLst>
              <a:ext uri="{FF2B5EF4-FFF2-40B4-BE49-F238E27FC236}">
                <a16:creationId xmlns:a16="http://schemas.microsoft.com/office/drawing/2014/main" id="{05F68935-8C89-4C08-BB8A-480BCBD9365A}"/>
              </a:ext>
            </a:extLst>
          </p:cNvPr>
          <p:cNvSpPr>
            <a:spLocks noChangeAspect="1" noChangeArrowheads="1"/>
          </p:cNvSpPr>
          <p:nvPr/>
        </p:nvSpPr>
        <p:spPr bwMode="auto">
          <a:xfrm>
            <a:off x="240157" y="3916862"/>
            <a:ext cx="11633865" cy="891893"/>
          </a:xfrm>
          <a:prstGeom prst="rect">
            <a:avLst/>
          </a:prstGeom>
          <a:noFill/>
          <a:ln w="9525">
            <a:noFill/>
            <a:miter lim="800000"/>
            <a:headEnd/>
            <a:tailEnd/>
          </a:ln>
          <a:effectLst/>
        </p:spPr>
        <p:txBody>
          <a:bodyPr anchor="ctr"/>
          <a:lstStyle/>
          <a:p>
            <a:pPr algn="ctr"/>
            <a:r>
              <a:rPr lang="en-GB" sz="2400" dirty="0">
                <a:latin typeface="Arial" panose="020B0604020202020204" pitchFamily="34" charset="0"/>
                <a:cs typeface="Arial" panose="020B0604020202020204" pitchFamily="34" charset="0"/>
              </a:rPr>
              <a:t>Your Academic Support Librarian via the </a:t>
            </a:r>
            <a:r>
              <a:rPr lang="en-GB" sz="2400" dirty="0">
                <a:latin typeface="Arial" panose="020B0604020202020204" pitchFamily="34" charset="0"/>
                <a:ea typeface="ヒラギノ角ゴ Pro W3" charset="-128"/>
                <a:cs typeface="Arial" panose="020B0604020202020204" pitchFamily="34" charset="0"/>
              </a:rPr>
              <a:t>Library subject guides: </a:t>
            </a:r>
          </a:p>
          <a:p>
            <a:pPr algn="ctr"/>
            <a:r>
              <a:rPr lang="en-GB" sz="2400" dirty="0">
                <a:solidFill>
                  <a:srgbClr val="0563C1"/>
                </a:solidFill>
                <a:latin typeface="Arial" panose="020B0604020202020204" pitchFamily="34" charset="0"/>
                <a:ea typeface="ヒラギノ角ゴ Pro W3" charset="-128"/>
                <a:cs typeface="Arial" panose="020B0604020202020204" pitchFamily="34" charset="0"/>
                <a:hlinkClick r:id="rId4"/>
              </a:rPr>
              <a:t>www.ed.ac.uk/is/subject-guides</a:t>
            </a:r>
            <a:r>
              <a:rPr lang="en-GB" sz="2400" dirty="0">
                <a:latin typeface="Arial" panose="020B0604020202020204" pitchFamily="34" charset="0"/>
                <a:ea typeface="ヒラギノ角ゴ Pro W3" charset="-128"/>
                <a:cs typeface="Arial" panose="020B0604020202020204" pitchFamily="34" charset="0"/>
              </a:rPr>
              <a:t>  </a:t>
            </a:r>
          </a:p>
        </p:txBody>
      </p:sp>
      <p:pic>
        <p:nvPicPr>
          <p:cNvPr id="28" name="Picture 1">
            <a:extLst>
              <a:ext uri="{FF2B5EF4-FFF2-40B4-BE49-F238E27FC236}">
                <a16:creationId xmlns:a16="http://schemas.microsoft.com/office/drawing/2014/main" id="{D0857612-452A-4BAE-89B8-F8F23BB4BE50}"/>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611" r="30583"/>
          <a:stretch/>
        </p:blipFill>
        <p:spPr bwMode="auto">
          <a:xfrm>
            <a:off x="9629242" y="1643978"/>
            <a:ext cx="2129001" cy="85121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0A19BBFA-4C70-4502-99D5-51FEE8DB8887}"/>
              </a:ext>
            </a:extLst>
          </p:cNvPr>
          <p:cNvSpPr/>
          <p:nvPr/>
        </p:nvSpPr>
        <p:spPr>
          <a:xfrm>
            <a:off x="377200" y="1744063"/>
            <a:ext cx="8362811" cy="553998"/>
          </a:xfrm>
          <a:prstGeom prst="rect">
            <a:avLst/>
          </a:prstGeom>
        </p:spPr>
        <p:txBody>
          <a:bodyPr wrap="square">
            <a:spAutoFit/>
          </a:bodyPr>
          <a:lstStyle/>
          <a:p>
            <a:pPr eaLnBrk="0" hangingPunct="0">
              <a:tabLst>
                <a:tab pos="539750" algn="l"/>
              </a:tabLst>
            </a:pPr>
            <a:r>
              <a:rPr lang="en-GB" altLang="en-US" sz="2400" dirty="0">
                <a:latin typeface="Arial" panose="020B0604020202020204" pitchFamily="34" charset="0"/>
                <a:ea typeface="Times New Roman" pitchFamily="18" charset="0"/>
                <a:cs typeface="Arial" panose="020B0604020202020204" pitchFamily="34" charset="0"/>
              </a:rPr>
              <a:t>Staffed </a:t>
            </a:r>
            <a:r>
              <a:rPr lang="en-GB" altLang="en-US" sz="2400" dirty="0" err="1">
                <a:latin typeface="Arial" panose="020B0604020202020204" pitchFamily="34" charset="0"/>
                <a:ea typeface="Times New Roman" pitchFamily="18" charset="0"/>
                <a:cs typeface="Arial" panose="020B0604020202020204" pitchFamily="34" charset="0"/>
              </a:rPr>
              <a:t>EdHelpdesk</a:t>
            </a:r>
            <a:r>
              <a:rPr lang="en-GB" altLang="en-US" sz="2400" dirty="0">
                <a:latin typeface="Arial" panose="020B0604020202020204" pitchFamily="34" charset="0"/>
                <a:ea typeface="Times New Roman" pitchFamily="18" charset="0"/>
                <a:cs typeface="Arial" panose="020B0604020202020204" pitchFamily="34" charset="0"/>
              </a:rPr>
              <a:t> in each centrally run library </a:t>
            </a:r>
          </a:p>
          <a:p>
            <a:pPr marL="812800" indent="-285750" eaLnBrk="0" hangingPunct="0">
              <a:buFont typeface="Wingdings" panose="05000000000000000000" pitchFamily="2" charset="2"/>
              <a:buChar char="à"/>
              <a:tabLst>
                <a:tab pos="539750" algn="l"/>
              </a:tabLst>
            </a:pPr>
            <a:endParaRPr lang="en-GB" sz="600" dirty="0">
              <a:latin typeface="Arial" panose="020B0604020202020204" pitchFamily="34" charset="0"/>
              <a:cs typeface="Arial" panose="020B0604020202020204" pitchFamily="34" charset="0"/>
            </a:endParaRPr>
          </a:p>
        </p:txBody>
      </p:sp>
      <p:pic>
        <p:nvPicPr>
          <p:cNvPr id="31" name="Picture 30">
            <a:extLst>
              <a:ext uri="{FF2B5EF4-FFF2-40B4-BE49-F238E27FC236}">
                <a16:creationId xmlns:a16="http://schemas.microsoft.com/office/drawing/2014/main" id="{E47DAEB9-89BC-48AE-83F3-C8EC1BAC141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239876" y="2495192"/>
            <a:ext cx="551498" cy="1286829"/>
          </a:xfrm>
          <a:prstGeom prst="rect">
            <a:avLst/>
          </a:prstGeom>
        </p:spPr>
      </p:pic>
      <p:sp>
        <p:nvSpPr>
          <p:cNvPr id="32" name="Rectangle 31">
            <a:extLst>
              <a:ext uri="{FF2B5EF4-FFF2-40B4-BE49-F238E27FC236}">
                <a16:creationId xmlns:a16="http://schemas.microsoft.com/office/drawing/2014/main" id="{95181A1B-6DBA-438E-A1A1-DE7390A99E86}"/>
              </a:ext>
            </a:extLst>
          </p:cNvPr>
          <p:cNvSpPr/>
          <p:nvPr/>
        </p:nvSpPr>
        <p:spPr>
          <a:xfrm>
            <a:off x="400566" y="2719380"/>
            <a:ext cx="6893296" cy="830997"/>
          </a:xfrm>
          <a:prstGeom prst="rect">
            <a:avLst/>
          </a:prstGeom>
        </p:spPr>
        <p:txBody>
          <a:bodyPr wrap="square">
            <a:spAutoFit/>
          </a:bodyPr>
          <a:lstStyle/>
          <a:p>
            <a:pPr eaLnBrk="0" hangingPunct="0">
              <a:tabLst>
                <a:tab pos="539750" algn="l"/>
              </a:tabLst>
            </a:pPr>
            <a:r>
              <a:rPr lang="en-US" sz="2400" dirty="0" err="1">
                <a:latin typeface="Arial" panose="020B0604020202020204" pitchFamily="34" charset="0"/>
                <a:cs typeface="Arial" panose="020B0604020202020204" pitchFamily="34" charset="0"/>
              </a:rPr>
              <a:t>EdHelp</a:t>
            </a:r>
            <a:r>
              <a:rPr lang="en-US" sz="2400" dirty="0">
                <a:latin typeface="Arial" panose="020B0604020202020204" pitchFamily="34" charset="0"/>
                <a:cs typeface="Arial" panose="020B0604020202020204" pitchFamily="34" charset="0"/>
              </a:rPr>
              <a:t> - IT, Finance, Library and Student Admin</a:t>
            </a:r>
          </a:p>
          <a:p>
            <a:pPr eaLnBrk="0" hangingPunct="0">
              <a:tabLst>
                <a:tab pos="539750" algn="l"/>
              </a:tabLst>
            </a:pPr>
            <a:r>
              <a:rPr lang="en-US" sz="2400" dirty="0">
                <a:latin typeface="Arial" panose="020B0604020202020204" pitchFamily="34" charset="0"/>
                <a:cs typeface="Arial" panose="020B0604020202020204" pitchFamily="34" charset="0"/>
                <a:hlinkClick r:id="rId7"/>
              </a:rPr>
              <a:t>www.ed.ac.uk/edhelp</a:t>
            </a:r>
            <a:endParaRPr lang="en-GB" sz="2400" dirty="0"/>
          </a:p>
        </p:txBody>
      </p:sp>
      <p:sp>
        <p:nvSpPr>
          <p:cNvPr id="19" name="TextBox 18">
            <a:extLst>
              <a:ext uri="{FF2B5EF4-FFF2-40B4-BE49-F238E27FC236}">
                <a16:creationId xmlns:a16="http://schemas.microsoft.com/office/drawing/2014/main" id="{015BE78A-D53A-43D9-990D-1D4EC1149353}"/>
              </a:ext>
            </a:extLst>
          </p:cNvPr>
          <p:cNvSpPr txBox="1"/>
          <p:nvPr/>
        </p:nvSpPr>
        <p:spPr>
          <a:xfrm>
            <a:off x="6256905" y="5417762"/>
            <a:ext cx="5121914" cy="769441"/>
          </a:xfrm>
          <a:prstGeom prst="rect">
            <a:avLst/>
          </a:prstGeom>
          <a:noFill/>
        </p:spPr>
        <p:txBody>
          <a:bodyPr wrap="square" lIns="91440" tIns="45720" rIns="91440" bIns="45720" anchor="t">
            <a:spAutoFit/>
          </a:bodyPr>
          <a:lstStyle/>
          <a:p>
            <a:pPr algn="ctr"/>
            <a:r>
              <a:rPr lang="en-GB" sz="2200" dirty="0">
                <a:latin typeface="Arial"/>
                <a:cs typeface="Arial"/>
              </a:rPr>
              <a:t>Dissertation and Thesis Festival</a:t>
            </a:r>
            <a:endParaRPr lang="en-US"/>
          </a:p>
          <a:p>
            <a:pPr marL="174625" algn="ctr"/>
            <a:r>
              <a:rPr lang="en-GB" sz="2200" dirty="0">
                <a:latin typeface="Arial"/>
                <a:cs typeface="Arial"/>
                <a:hlinkClick r:id="rId8"/>
              </a:rPr>
              <a:t>edin.ac/dissertation-festival</a:t>
            </a:r>
            <a:r>
              <a:rPr lang="en-GB" sz="2200" dirty="0">
                <a:latin typeface="Arial"/>
                <a:cs typeface="Arial"/>
              </a:rPr>
              <a:t> </a:t>
            </a:r>
          </a:p>
        </p:txBody>
      </p:sp>
    </p:spTree>
    <p:extLst>
      <p:ext uri="{BB962C8B-B14F-4D97-AF65-F5344CB8AC3E}">
        <p14:creationId xmlns:p14="http://schemas.microsoft.com/office/powerpoint/2010/main" val="1576949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2450238" y="3605541"/>
            <a:ext cx="9455096" cy="1665853"/>
          </a:xfrm>
          <a:prstGeom prst="roundRect">
            <a:avLst/>
          </a:prstGeom>
          <a:solidFill>
            <a:schemeClr val="accent6">
              <a:lumMod val="20000"/>
              <a:lumOff val="80000"/>
            </a:schemeClr>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22" name="Rounded Rectangle 21"/>
          <p:cNvSpPr/>
          <p:nvPr/>
        </p:nvSpPr>
        <p:spPr>
          <a:xfrm>
            <a:off x="2450238" y="1559402"/>
            <a:ext cx="9455096" cy="1737251"/>
          </a:xfrm>
          <a:prstGeom prst="roundRect">
            <a:avLst/>
          </a:prstGeom>
          <a:solidFill>
            <a:schemeClr val="accent4">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 name="Slide Number Placeholder 2"/>
          <p:cNvSpPr>
            <a:spLocks noGrp="1"/>
          </p:cNvSpPr>
          <p:nvPr>
            <p:ph type="sldNum" sz="quarter" idx="12"/>
          </p:nvPr>
        </p:nvSpPr>
        <p:spPr>
          <a:xfrm>
            <a:off x="11599100" y="6295157"/>
            <a:ext cx="306233" cy="365125"/>
          </a:xfrm>
        </p:spPr>
        <p:txBody>
          <a:bodyPr/>
          <a:lstStyle/>
          <a:p>
            <a:fld id="{780C177A-0032-456E-B79F-4AC1AB2AD29B}" type="slidenum">
              <a:rPr lang="en-GB" smtClean="0">
                <a:solidFill>
                  <a:schemeClr val="tx1"/>
                </a:solidFill>
              </a:rPr>
              <a:t>3</a:t>
            </a:fld>
            <a:endParaRPr lang="en-GB">
              <a:solidFill>
                <a:schemeClr val="tx1"/>
              </a:solidFill>
            </a:endParaRPr>
          </a:p>
        </p:txBody>
      </p:sp>
      <p:sp>
        <p:nvSpPr>
          <p:cNvPr id="6" name="Rectangle 5"/>
          <p:cNvSpPr/>
          <p:nvPr/>
        </p:nvSpPr>
        <p:spPr>
          <a:xfrm>
            <a:off x="488515" y="5890841"/>
            <a:ext cx="11304091" cy="769441"/>
          </a:xfrm>
          <a:prstGeom prst="rect">
            <a:avLst/>
          </a:prstGeom>
        </p:spPr>
        <p:txBody>
          <a:bodyPr wrap="square">
            <a:spAutoFit/>
          </a:bodyPr>
          <a:lstStyle/>
          <a:p>
            <a:pPr algn="just"/>
            <a:r>
              <a:rPr lang="en-GB" sz="2200" dirty="0">
                <a:latin typeface="Arial" panose="020B0604020202020204" pitchFamily="34" charset="0"/>
                <a:cs typeface="Arial" panose="020B0604020202020204" pitchFamily="34" charset="0"/>
              </a:rPr>
              <a:t>Make sure you collect all the appropriate information about a source </a:t>
            </a:r>
            <a:r>
              <a:rPr lang="en-GB" sz="2200" i="1" dirty="0">
                <a:latin typeface="Arial" panose="020B0604020202020204" pitchFamily="34" charset="0"/>
                <a:cs typeface="Arial" panose="020B0604020202020204" pitchFamily="34" charset="0"/>
              </a:rPr>
              <a:t>at the time </a:t>
            </a:r>
            <a:r>
              <a:rPr lang="en-GB" sz="2200" dirty="0">
                <a:latin typeface="Arial" panose="020B0604020202020204" pitchFamily="34" charset="0"/>
                <a:cs typeface="Arial" panose="020B0604020202020204" pitchFamily="34" charset="0"/>
              </a:rPr>
              <a:t>you consult it. </a:t>
            </a:r>
          </a:p>
        </p:txBody>
      </p:sp>
      <p:sp>
        <p:nvSpPr>
          <p:cNvPr id="7" name="Rectangle 6"/>
          <p:cNvSpPr/>
          <p:nvPr/>
        </p:nvSpPr>
        <p:spPr>
          <a:xfrm>
            <a:off x="478934" y="5410195"/>
            <a:ext cx="9614221" cy="430887"/>
          </a:xfrm>
          <a:prstGeom prst="rect">
            <a:avLst/>
          </a:prstGeom>
        </p:spPr>
        <p:txBody>
          <a:bodyPr wrap="square">
            <a:spAutoFit/>
          </a:bodyPr>
          <a:lstStyle/>
          <a:p>
            <a:r>
              <a:rPr lang="en-GB" sz="2200" dirty="0">
                <a:latin typeface="Arial" panose="020B0604020202020204" pitchFamily="34" charset="0"/>
                <a:cs typeface="Arial" panose="020B0604020202020204" pitchFamily="34" charset="0"/>
              </a:rPr>
              <a:t>Be consistent in the way you present the information.</a:t>
            </a:r>
            <a:endParaRPr lang="en-US" sz="2200" dirty="0">
              <a:latin typeface="Arial" panose="020B0604020202020204" pitchFamily="34" charset="0"/>
              <a:cs typeface="Arial" panose="020B0604020202020204" pitchFamily="34" charset="0"/>
            </a:endParaRPr>
          </a:p>
        </p:txBody>
      </p:sp>
      <p:sp>
        <p:nvSpPr>
          <p:cNvPr id="9" name="Title 1"/>
          <p:cNvSpPr>
            <a:spLocks noGrp="1"/>
          </p:cNvSpPr>
          <p:nvPr>
            <p:ph type="title"/>
          </p:nvPr>
        </p:nvSpPr>
        <p:spPr>
          <a:xfrm>
            <a:off x="4347845" y="839698"/>
            <a:ext cx="3415447" cy="601808"/>
          </a:xfrm>
        </p:spPr>
        <p:txBody>
          <a:bodyPr>
            <a:noAutofit/>
          </a:bodyPr>
          <a:lstStyle/>
          <a:p>
            <a:pPr algn="ctr"/>
            <a:r>
              <a:rPr lang="en-GB" sz="3600" dirty="0">
                <a:latin typeface="Arial" panose="020B0604020202020204" pitchFamily="34" charset="0"/>
                <a:ea typeface="Source Sans Pro" panose="020B0503030403020204" pitchFamily="34" charset="0"/>
                <a:cs typeface="Arial" panose="020B0604020202020204" pitchFamily="34" charset="0"/>
              </a:rPr>
              <a:t>Referencing</a:t>
            </a:r>
          </a:p>
        </p:txBody>
      </p:sp>
      <p:sp>
        <p:nvSpPr>
          <p:cNvPr id="11" name="Rounded Rectangle 10"/>
          <p:cNvSpPr/>
          <p:nvPr/>
        </p:nvSpPr>
        <p:spPr>
          <a:xfrm>
            <a:off x="488515" y="1617647"/>
            <a:ext cx="1530026" cy="659960"/>
          </a:xfrm>
          <a:prstGeom prst="roundRect">
            <a:avLst/>
          </a:prstGeom>
          <a:solidFill>
            <a:schemeClr val="accent4">
              <a:lumMod val="60000"/>
              <a:lumOff val="4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 name="TextBox 1"/>
          <p:cNvSpPr txBox="1"/>
          <p:nvPr/>
        </p:nvSpPr>
        <p:spPr>
          <a:xfrm>
            <a:off x="596140" y="1678981"/>
            <a:ext cx="1422400"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Why?</a:t>
            </a:r>
          </a:p>
        </p:txBody>
      </p:sp>
      <p:sp>
        <p:nvSpPr>
          <p:cNvPr id="4" name="Rectangle 3"/>
          <p:cNvSpPr/>
          <p:nvPr/>
        </p:nvSpPr>
        <p:spPr>
          <a:xfrm>
            <a:off x="2277265" y="1624100"/>
            <a:ext cx="9759602" cy="1569660"/>
          </a:xfrm>
          <a:prstGeom prst="rect">
            <a:avLst/>
          </a:prstGeom>
        </p:spPr>
        <p:txBody>
          <a:bodyPr wrap="square">
            <a:spAutoFit/>
          </a:bodyPr>
          <a:lstStyle/>
          <a:p>
            <a:pPr marL="342900" indent="-165100" algn="just">
              <a:buFont typeface="Arial" panose="020B0604020202020204" pitchFamily="34" charset="0"/>
              <a:buChar char="•"/>
              <a:defRPr/>
            </a:pPr>
            <a:r>
              <a:rPr lang="en-US" sz="2400" dirty="0">
                <a:latin typeface="Arial" panose="020B0604020202020204" pitchFamily="34" charset="0"/>
                <a:cs typeface="Arial" panose="020B0604020202020204" pitchFamily="34" charset="0"/>
              </a:rPr>
              <a:t>Acknowledge the ideas &amp; work of others.</a:t>
            </a:r>
          </a:p>
          <a:p>
            <a:pPr marL="342900" lvl="0" indent="-165100" algn="just">
              <a:buFont typeface="Arial" panose="020B0604020202020204" pitchFamily="34" charset="0"/>
              <a:buChar char="•"/>
              <a:defRPr/>
            </a:pPr>
            <a:r>
              <a:rPr lang="en-US" sz="2400" dirty="0">
                <a:latin typeface="Arial" panose="020B0604020202020204" pitchFamily="34" charset="0"/>
                <a:cs typeface="Arial" panose="020B0604020202020204" pitchFamily="34" charset="0"/>
              </a:rPr>
              <a:t>Show you have read “key” work(s) in your area.</a:t>
            </a:r>
          </a:p>
          <a:p>
            <a:pPr marL="342900" lvl="0" indent="-165100" algn="just">
              <a:buFont typeface="Arial" panose="020B0604020202020204" pitchFamily="34" charset="0"/>
              <a:buChar char="•"/>
              <a:defRPr/>
            </a:pPr>
            <a:r>
              <a:rPr lang="en-US" sz="2400" dirty="0">
                <a:latin typeface="Arial" panose="020B0604020202020204" pitchFamily="34" charset="0"/>
                <a:cs typeface="Arial" panose="020B0604020202020204" pitchFamily="34" charset="0"/>
              </a:rPr>
              <a:t>Let your readers follow your thought processes and their influences.</a:t>
            </a:r>
          </a:p>
          <a:p>
            <a:pPr marL="342900" lvl="0" indent="-165100" algn="just">
              <a:buFont typeface="Arial" panose="020B0604020202020204" pitchFamily="34" charset="0"/>
              <a:buChar char="•"/>
              <a:defRPr/>
            </a:pPr>
            <a:r>
              <a:rPr lang="en-US" sz="2400" dirty="0">
                <a:latin typeface="Arial" panose="020B0604020202020204" pitchFamily="34" charset="0"/>
                <a:cs typeface="Arial" panose="020B0604020202020204" pitchFamily="34" charset="0"/>
              </a:rPr>
              <a:t>Avoid plagiarism.</a:t>
            </a:r>
          </a:p>
        </p:txBody>
      </p:sp>
      <p:sp>
        <p:nvSpPr>
          <p:cNvPr id="13" name="Rectangle 12"/>
          <p:cNvSpPr/>
          <p:nvPr/>
        </p:nvSpPr>
        <p:spPr>
          <a:xfrm>
            <a:off x="2499586" y="3716671"/>
            <a:ext cx="9419989" cy="1569660"/>
          </a:xfrm>
          <a:prstGeom prst="rect">
            <a:avLst/>
          </a:prstGeom>
        </p:spPr>
        <p:txBody>
          <a:bodyPr wrap="square">
            <a:spAutoFit/>
          </a:bodyPr>
          <a:lstStyle/>
          <a:p>
            <a:pPr marL="355600" lvl="0" indent="-355600" algn="just"/>
            <a:r>
              <a:rPr lang="en-US" sz="2400" b="1" dirty="0" err="1">
                <a:latin typeface="Arial" panose="020B0604020202020204" pitchFamily="34" charset="0"/>
                <a:cs typeface="Arial" panose="020B0604020202020204" pitchFamily="34" charset="0"/>
              </a:rPr>
              <a:t>i</a:t>
            </a:r>
            <a:r>
              <a:rPr lang="en-US" sz="2400" b="1" dirty="0">
                <a:latin typeface="Arial" panose="020B0604020202020204" pitchFamily="34" charset="0"/>
                <a:cs typeface="Arial" panose="020B0604020202020204" pitchFamily="34" charset="0"/>
              </a:rPr>
              <a:t>) Appropriate attribution - </a:t>
            </a:r>
            <a:r>
              <a:rPr lang="en-GB" sz="2400" dirty="0">
                <a:latin typeface="Arial" panose="020B0604020202020204" pitchFamily="34" charset="0"/>
                <a:cs typeface="Arial" panose="020B0604020202020204" pitchFamily="34" charset="0"/>
              </a:rPr>
              <a:t>you must reference the sources from which you take ideas, words or research.</a:t>
            </a:r>
            <a:endParaRPr lang="en-US" sz="2400" dirty="0">
              <a:latin typeface="Arial" panose="020B0604020202020204" pitchFamily="34" charset="0"/>
              <a:cs typeface="Arial" panose="020B0604020202020204" pitchFamily="34" charset="0"/>
            </a:endParaRPr>
          </a:p>
          <a:p>
            <a:pPr marL="355600" lvl="0" indent="-355600" algn="just"/>
            <a:r>
              <a:rPr lang="en-US" sz="2400" b="1" dirty="0">
                <a:latin typeface="Arial" panose="020B0604020202020204" pitchFamily="34" charset="0"/>
                <a:cs typeface="Arial" panose="020B0604020202020204" pitchFamily="34" charset="0"/>
              </a:rPr>
              <a:t>ii) Accurate presentation - </a:t>
            </a:r>
            <a:r>
              <a:rPr lang="en-US" sz="2400" dirty="0">
                <a:latin typeface="Arial" panose="020B0604020202020204" pitchFamily="34" charset="0"/>
                <a:cs typeface="Arial" panose="020B0604020202020204" pitchFamily="34" charset="0"/>
              </a:rPr>
              <a:t>readers should be able to find the sources you give - </a:t>
            </a:r>
            <a:r>
              <a:rPr lang="en-GB" sz="2400" dirty="0">
                <a:latin typeface="Arial" panose="020B0604020202020204" pitchFamily="34" charset="0"/>
                <a:cs typeface="Arial" panose="020B0604020202020204" pitchFamily="34" charset="0"/>
              </a:rPr>
              <a:t>include all the details about a source</a:t>
            </a:r>
            <a:endParaRPr lang="en-US" sz="2400" dirty="0">
              <a:latin typeface="Arial" panose="020B0604020202020204" pitchFamily="34" charset="0"/>
              <a:cs typeface="Arial" panose="020B0604020202020204" pitchFamily="34" charset="0"/>
            </a:endParaRPr>
          </a:p>
        </p:txBody>
      </p:sp>
      <p:sp>
        <p:nvSpPr>
          <p:cNvPr id="20" name="Rounded Rectangle 19"/>
          <p:cNvSpPr/>
          <p:nvPr/>
        </p:nvSpPr>
        <p:spPr>
          <a:xfrm>
            <a:off x="488515" y="3617809"/>
            <a:ext cx="1530026" cy="702768"/>
          </a:xfrm>
          <a:prstGeom prst="roundRect">
            <a:avLst/>
          </a:prstGeom>
          <a:solidFill>
            <a:srgbClr val="92D050"/>
          </a:solidFill>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21" name="TextBox 20"/>
          <p:cNvSpPr txBox="1"/>
          <p:nvPr/>
        </p:nvSpPr>
        <p:spPr>
          <a:xfrm>
            <a:off x="596140" y="3723534"/>
            <a:ext cx="1422400" cy="584775"/>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How?</a:t>
            </a:r>
          </a:p>
        </p:txBody>
      </p:sp>
      <p:sp>
        <p:nvSpPr>
          <p:cNvPr id="23" name="Rectangle 22"/>
          <p:cNvSpPr/>
          <p:nvPr/>
        </p:nvSpPr>
        <p:spPr>
          <a:xfrm>
            <a:off x="1682679" y="2440365"/>
            <a:ext cx="594586" cy="461665"/>
          </a:xfrm>
          <a:prstGeom prst="rect">
            <a:avLst/>
          </a:prstGeom>
        </p:spPr>
        <p:txBody>
          <a:bodyPr wrap="none">
            <a:spAutoFit/>
          </a:bodyPr>
          <a:lstStyle/>
          <a:p>
            <a:pPr>
              <a:defRPr/>
            </a:pPr>
            <a:r>
              <a:rPr lang="en-US" sz="2400" dirty="0">
                <a:latin typeface="Arial" panose="020B0604020202020204" pitchFamily="34" charset="0"/>
                <a:cs typeface="Arial" panose="020B0604020202020204" pitchFamily="34" charset="0"/>
              </a:rPr>
              <a:t>To </a:t>
            </a:r>
          </a:p>
        </p:txBody>
      </p:sp>
      <p:sp>
        <p:nvSpPr>
          <p:cNvPr id="24" name="Rectangle 23"/>
          <p:cNvSpPr/>
          <p:nvPr/>
        </p:nvSpPr>
        <p:spPr>
          <a:xfrm>
            <a:off x="842257" y="4483527"/>
            <a:ext cx="1435008" cy="461665"/>
          </a:xfrm>
          <a:prstGeom prst="rect">
            <a:avLst/>
          </a:prstGeom>
        </p:spPr>
        <p:txBody>
          <a:bodyPr wrap="none">
            <a:spAutoFit/>
          </a:bodyPr>
          <a:lstStyle/>
          <a:p>
            <a:pPr lvl="0"/>
            <a:r>
              <a:rPr lang="en-US" sz="2400" dirty="0">
                <a:latin typeface="Arial" panose="020B0604020202020204" pitchFamily="34" charset="0"/>
                <a:cs typeface="Arial" panose="020B0604020202020204" pitchFamily="34" charset="0"/>
              </a:rPr>
              <a:t>By giving</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26" name="TextBox 25">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27" name="Straight Connector 26"/>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93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581357" y="6381016"/>
            <a:ext cx="389381" cy="306700"/>
          </a:xfrm>
        </p:spPr>
        <p:txBody>
          <a:bodyPr/>
          <a:lstStyle/>
          <a:p>
            <a:fld id="{780C177A-0032-456E-B79F-4AC1AB2AD29B}" type="slidenum">
              <a:rPr lang="en-GB" smtClean="0">
                <a:solidFill>
                  <a:schemeClr val="tx1"/>
                </a:solidFill>
              </a:rPr>
              <a:t>4</a:t>
            </a:fld>
            <a:endParaRPr lang="en-GB" dirty="0">
              <a:solidFill>
                <a:schemeClr val="tx1"/>
              </a:solidFill>
            </a:endParaRPr>
          </a:p>
        </p:txBody>
      </p:sp>
      <p:sp>
        <p:nvSpPr>
          <p:cNvPr id="10" name="Title 1"/>
          <p:cNvSpPr>
            <a:spLocks noGrp="1"/>
          </p:cNvSpPr>
          <p:nvPr>
            <p:ph type="title"/>
          </p:nvPr>
        </p:nvSpPr>
        <p:spPr>
          <a:xfrm>
            <a:off x="2317417" y="839014"/>
            <a:ext cx="8065836" cy="729574"/>
          </a:xfrm>
        </p:spPr>
        <p:txBody>
          <a:bodyPr>
            <a:normAutofit/>
          </a:bodyPr>
          <a:lstStyle/>
          <a:p>
            <a:pPr algn="ctr"/>
            <a:r>
              <a:rPr lang="en-GB" sz="4000" dirty="0">
                <a:latin typeface="Arial" panose="020B0604020202020204" pitchFamily="34" charset="0"/>
                <a:cs typeface="Arial" panose="020B0604020202020204" pitchFamily="34" charset="0"/>
              </a:rPr>
              <a:t>Plagiarism – know your enemy</a:t>
            </a:r>
          </a:p>
        </p:txBody>
      </p:sp>
      <p:pic>
        <p:nvPicPr>
          <p:cNvPr id="12" name="Content Placeholder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9642" y="2512420"/>
            <a:ext cx="1932956" cy="1382994"/>
          </a:xfrm>
          <a:prstGeom prst="rect">
            <a:avLst/>
          </a:prstGeom>
        </p:spPr>
      </p:pic>
      <p:sp>
        <p:nvSpPr>
          <p:cNvPr id="13" name="TextBox 12"/>
          <p:cNvSpPr txBox="1"/>
          <p:nvPr/>
        </p:nvSpPr>
        <p:spPr>
          <a:xfrm>
            <a:off x="368850" y="2591629"/>
            <a:ext cx="9168851" cy="1138773"/>
          </a:xfrm>
          <a:prstGeom prst="rect">
            <a:avLst/>
          </a:prstGeom>
          <a:noFill/>
        </p:spPr>
        <p:txBody>
          <a:bodyPr wrap="square" rtlCol="0">
            <a:spAutoFit/>
          </a:bodyPr>
          <a:lstStyle/>
          <a:p>
            <a:pPr algn="just"/>
            <a:r>
              <a:rPr lang="en-GB" sz="2400" i="1" dirty="0">
                <a:latin typeface="Arial" panose="020B0604020202020204" pitchFamily="34" charset="0"/>
                <a:cs typeface="Arial" panose="020B0604020202020204" pitchFamily="34" charset="0"/>
              </a:rPr>
              <a:t>How can you avoid plagiarism? </a:t>
            </a:r>
            <a:r>
              <a:rPr lang="en-GB" sz="2200" dirty="0">
                <a:latin typeface="Arial" panose="020B0604020202020204" pitchFamily="34" charset="0"/>
                <a:cs typeface="Arial" panose="020B0604020202020204" pitchFamily="34" charset="0"/>
              </a:rPr>
              <a:t>H</a:t>
            </a:r>
            <a:r>
              <a:rPr lang="en-GB" sz="2200" dirty="0">
                <a:latin typeface="Arial" panose="020B0604020202020204" pitchFamily="34" charset="0"/>
                <a:ea typeface="Calibri" panose="020F0502020204030204" pitchFamily="34" charset="0"/>
                <a:cs typeface="Arial" panose="020B0604020202020204" pitchFamily="34" charset="0"/>
              </a:rPr>
              <a:t>ighlights different forms of plagiarism, how to avoid them, detection and what happens when work is considered to include plagiarised material. </a:t>
            </a:r>
          </a:p>
        </p:txBody>
      </p:sp>
      <p:sp>
        <p:nvSpPr>
          <p:cNvPr id="17" name="Rectangle 16"/>
          <p:cNvSpPr/>
          <p:nvPr/>
        </p:nvSpPr>
        <p:spPr>
          <a:xfrm>
            <a:off x="368850" y="1566093"/>
            <a:ext cx="11333748" cy="83099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You must reference other people’s work appropriately when writing – this is vital! Plagiarism, however unintentional, is taken very seriously.</a:t>
            </a:r>
          </a:p>
        </p:txBody>
      </p:sp>
      <p:sp>
        <p:nvSpPr>
          <p:cNvPr id="4" name="Rectangle 3"/>
          <p:cNvSpPr/>
          <p:nvPr/>
        </p:nvSpPr>
        <p:spPr>
          <a:xfrm>
            <a:off x="3630863" y="3626906"/>
            <a:ext cx="6138779" cy="307777"/>
          </a:xfrm>
          <a:prstGeom prst="rect">
            <a:avLst/>
          </a:prstGeom>
        </p:spPr>
        <p:txBody>
          <a:bodyPr wrap="square">
            <a:spAutoFit/>
          </a:bodyPr>
          <a:lstStyle/>
          <a:p>
            <a:pPr algn="r"/>
            <a:r>
              <a:rPr lang="en-GB" altLang="en-US" sz="1400" dirty="0">
                <a:latin typeface="Arial" panose="020B0604020202020204" pitchFamily="34" charset="0"/>
                <a:cs typeface="Arial" panose="020B0604020202020204" pitchFamily="34" charset="0"/>
                <a:hlinkClick r:id="rId3"/>
              </a:rPr>
              <a:t>http://vimeo.com/110597639</a:t>
            </a:r>
            <a:r>
              <a:rPr lang="en-GB" altLang="en-US" sz="1400" dirty="0">
                <a:latin typeface="Arial" panose="020B0604020202020204" pitchFamily="34" charset="0"/>
                <a:cs typeface="Arial" panose="020B0604020202020204" pitchFamily="34" charset="0"/>
              </a:rPr>
              <a:t> - </a:t>
            </a:r>
            <a:r>
              <a:rPr lang="en-GB" sz="1200" dirty="0">
                <a:latin typeface="Arial" panose="020B0604020202020204" pitchFamily="34" charset="0"/>
                <a:cs typeface="Arial" panose="020B0604020202020204" pitchFamily="34" charset="0"/>
              </a:rPr>
              <a:t>[2014, </a:t>
            </a:r>
            <a:r>
              <a:rPr lang="en-GB" sz="1200" dirty="0" err="1">
                <a:latin typeface="Arial" panose="020B0604020202020204" pitchFamily="34" charset="0"/>
                <a:ea typeface="Calibri" panose="020F0502020204030204" pitchFamily="34" charset="0"/>
                <a:cs typeface="Arial" panose="020B0604020202020204" pitchFamily="34" charset="0"/>
              </a:rPr>
              <a:t>UoEdinburgh’s</a:t>
            </a:r>
            <a:r>
              <a:rPr lang="en-GB" sz="1200" dirty="0">
                <a:latin typeface="Arial" panose="020B0604020202020204" pitchFamily="34" charset="0"/>
                <a:ea typeface="Calibri" panose="020F0502020204030204" pitchFamily="34" charset="0"/>
                <a:cs typeface="Arial" panose="020B0604020202020204" pitchFamily="34" charset="0"/>
              </a:rPr>
              <a:t> CAHSS </a:t>
            </a:r>
            <a:r>
              <a:rPr lang="en-GB" sz="1200" dirty="0" err="1">
                <a:latin typeface="Arial" panose="020B0604020202020204" pitchFamily="34" charset="0"/>
                <a:ea typeface="Calibri" panose="020F0502020204030204" pitchFamily="34" charset="0"/>
                <a:cs typeface="Arial" panose="020B0604020202020204" pitchFamily="34" charset="0"/>
              </a:rPr>
              <a:t>Webteam</a:t>
            </a:r>
            <a:r>
              <a:rPr lang="en-GB" sz="1200" dirty="0">
                <a:latin typeface="Arial" panose="020B0604020202020204" pitchFamily="34" charset="0"/>
                <a:ea typeface="Calibri" panose="020F050202020403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5" name="Rectangle 4"/>
          <p:cNvSpPr/>
          <p:nvPr/>
        </p:nvSpPr>
        <p:spPr>
          <a:xfrm>
            <a:off x="368850" y="4004587"/>
            <a:ext cx="9063908" cy="849784"/>
          </a:xfrm>
          <a:prstGeom prst="rect">
            <a:avLst/>
          </a:prstGeom>
        </p:spPr>
        <p:txBody>
          <a:bodyPr wrap="square">
            <a:spAutoFit/>
          </a:bodyPr>
          <a:lstStyle/>
          <a:p>
            <a:pPr marR="345440" algn="just">
              <a:lnSpc>
                <a:spcPct val="107000"/>
              </a:lnSpc>
              <a:spcAft>
                <a:spcPts val="0"/>
              </a:spcAft>
            </a:pPr>
            <a:r>
              <a:rPr lang="en-GB" sz="2400" i="1" dirty="0">
                <a:latin typeface="Arial" panose="020B0604020202020204" pitchFamily="34" charset="0"/>
                <a:ea typeface="Calibri" panose="020F0502020204030204" pitchFamily="34" charset="0"/>
                <a:cs typeface="Arial" panose="020B0604020202020204" pitchFamily="34" charset="0"/>
              </a:rPr>
              <a:t>What is plagiarism? </a:t>
            </a:r>
            <a:r>
              <a:rPr lang="en-GB" sz="2200" dirty="0">
                <a:latin typeface="Arial" panose="020B0604020202020204" pitchFamily="34" charset="0"/>
                <a:ea typeface="Calibri" panose="020F0502020204030204" pitchFamily="34" charset="0"/>
                <a:cs typeface="Arial" panose="020B0604020202020204" pitchFamily="34" charset="0"/>
              </a:rPr>
              <a:t>from the Library subscription resource </a:t>
            </a:r>
          </a:p>
          <a:p>
            <a:pPr marR="345440" algn="just">
              <a:lnSpc>
                <a:spcPct val="107000"/>
              </a:lnSpc>
              <a:spcAft>
                <a:spcPts val="0"/>
              </a:spcAft>
            </a:pPr>
            <a:r>
              <a:rPr lang="en-GB" sz="2200" i="1" dirty="0">
                <a:latin typeface="Arial" panose="020B0604020202020204" pitchFamily="34" charset="0"/>
                <a:ea typeface="Calibri" panose="020F0502020204030204" pitchFamily="34" charset="0"/>
                <a:cs typeface="Arial" panose="020B0604020202020204" pitchFamily="34" charset="0"/>
              </a:rPr>
              <a:t>Cite Them Right</a:t>
            </a:r>
            <a:r>
              <a:rPr lang="en-GB" sz="2200" dirty="0">
                <a:latin typeface="Arial" panose="020B0604020202020204" pitchFamily="34" charset="0"/>
                <a:ea typeface="Calibri" panose="020F0502020204030204" pitchFamily="34" charset="0"/>
                <a:cs typeface="Arial" panose="020B0604020202020204" pitchFamily="34" charset="0"/>
              </a:rPr>
              <a:t>. Contains non-video content as well</a:t>
            </a:r>
          </a:p>
        </p:txBody>
      </p:sp>
      <p:pic>
        <p:nvPicPr>
          <p:cNvPr id="6" name="Picture 5">
            <a:hlinkClick r:id="rId5"/>
          </p:cNvPr>
          <p:cNvPicPr>
            <a:picLocks noChangeAspect="1"/>
          </p:cNvPicPr>
          <p:nvPr/>
        </p:nvPicPr>
        <p:blipFill>
          <a:blip r:embed="rId6"/>
          <a:stretch>
            <a:fillRect/>
          </a:stretch>
        </p:blipFill>
        <p:spPr>
          <a:xfrm>
            <a:off x="9769642" y="4115499"/>
            <a:ext cx="2099424" cy="1201256"/>
          </a:xfrm>
          <a:prstGeom prst="rect">
            <a:avLst/>
          </a:prstGeom>
        </p:spPr>
      </p:pic>
      <p:sp>
        <p:nvSpPr>
          <p:cNvPr id="7" name="Rectangle 6"/>
          <p:cNvSpPr/>
          <p:nvPr/>
        </p:nvSpPr>
        <p:spPr>
          <a:xfrm>
            <a:off x="890770" y="4854371"/>
            <a:ext cx="8889081" cy="311239"/>
          </a:xfrm>
          <a:prstGeom prst="rect">
            <a:avLst/>
          </a:prstGeom>
        </p:spPr>
        <p:txBody>
          <a:bodyPr wrap="square">
            <a:spAutoFit/>
          </a:bodyPr>
          <a:lstStyle/>
          <a:p>
            <a:pPr marR="345440" algn="r">
              <a:lnSpc>
                <a:spcPct val="107000"/>
              </a:lnSpc>
              <a:spcAft>
                <a:spcPts val="0"/>
              </a:spcAft>
            </a:pPr>
            <a:r>
              <a:rPr lang="en-GB" sz="1400" dirty="0">
                <a:hlinkClick r:id="rId7"/>
              </a:rPr>
              <a:t>https://discovered.ed.ac.uk/permalink/44UOE_INST/7g3mt6/alma9921368313502466</a:t>
            </a:r>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a:hlinkClick r:id="rId8"/>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73111" y="5478415"/>
            <a:ext cx="1808246" cy="1022975"/>
          </a:xfrm>
          <a:prstGeom prst="rect">
            <a:avLst/>
          </a:prstGeom>
        </p:spPr>
      </p:pic>
      <p:sp>
        <p:nvSpPr>
          <p:cNvPr id="9" name="Rectangle 8"/>
          <p:cNvSpPr/>
          <p:nvPr/>
        </p:nvSpPr>
        <p:spPr>
          <a:xfrm>
            <a:off x="706354" y="6195812"/>
            <a:ext cx="8839200" cy="307777"/>
          </a:xfrm>
          <a:prstGeom prst="rect">
            <a:avLst/>
          </a:prstGeom>
        </p:spPr>
        <p:txBody>
          <a:bodyPr wrap="square">
            <a:spAutoFit/>
          </a:bodyPr>
          <a:lstStyle/>
          <a:p>
            <a:pPr algn="r"/>
            <a:r>
              <a:rPr lang="en-GB" sz="1400" dirty="0">
                <a:latin typeface="Arial" panose="020B0604020202020204" pitchFamily="34" charset="0"/>
                <a:cs typeface="Arial" panose="020B0604020202020204" pitchFamily="34" charset="0"/>
                <a:hlinkClick r:id="rId10"/>
              </a:rPr>
              <a:t>www.ed.ac.uk/institute-academic-development/undergraduate/good-practice</a:t>
            </a:r>
            <a:r>
              <a:rPr lang="en-GB" sz="1400" dirty="0">
                <a:latin typeface="Arial" panose="020B0604020202020204" pitchFamily="34" charset="0"/>
                <a:cs typeface="Arial" panose="020B0604020202020204" pitchFamily="34" charset="0"/>
              </a:rPr>
              <a:t> </a:t>
            </a:r>
          </a:p>
        </p:txBody>
      </p:sp>
      <p:sp>
        <p:nvSpPr>
          <p:cNvPr id="19" name="Rectangle 18"/>
          <p:cNvSpPr/>
          <p:nvPr/>
        </p:nvSpPr>
        <p:spPr>
          <a:xfrm>
            <a:off x="400693" y="5457672"/>
            <a:ext cx="9368949" cy="80021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IAD’s </a:t>
            </a:r>
            <a:r>
              <a:rPr lang="en-GB" sz="2400" i="1" dirty="0">
                <a:latin typeface="Arial" panose="020B0604020202020204" pitchFamily="34" charset="0"/>
                <a:cs typeface="Arial" panose="020B0604020202020204" pitchFamily="34" charset="0"/>
              </a:rPr>
              <a:t>Good academic practice </a:t>
            </a:r>
            <a:r>
              <a:rPr lang="en-GB" sz="2200" dirty="0">
                <a:latin typeface="Arial" panose="020B0604020202020204" pitchFamily="34" charset="0"/>
                <a:cs typeface="Arial" panose="020B0604020202020204" pitchFamily="34" charset="0"/>
              </a:rPr>
              <a:t>- Guidance and factsheets on good academic practice, including referencing and avoiding plagiarism. </a:t>
            </a:r>
          </a:p>
        </p:txBody>
      </p:sp>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20" name="TextBox 19">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21" name="Straight Connector 20"/>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6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5</a:t>
            </a:fld>
            <a:endParaRPr lang="en-GB" dirty="0">
              <a:solidFill>
                <a:schemeClr val="tx1"/>
              </a:solidFill>
            </a:endParaRPr>
          </a:p>
        </p:txBody>
      </p:sp>
      <p:sp>
        <p:nvSpPr>
          <p:cNvPr id="6" name="Title 1"/>
          <p:cNvSpPr>
            <a:spLocks noGrp="1"/>
          </p:cNvSpPr>
          <p:nvPr>
            <p:ph type="title"/>
          </p:nvPr>
        </p:nvSpPr>
        <p:spPr>
          <a:xfrm>
            <a:off x="2602284" y="815727"/>
            <a:ext cx="6760847" cy="686706"/>
          </a:xfrm>
        </p:spPr>
        <p:txBody>
          <a:bodyPr>
            <a:normAutofit/>
          </a:bodyPr>
          <a:lstStyle/>
          <a:p>
            <a:pPr algn="ctr"/>
            <a:r>
              <a:rPr lang="en-GB" sz="3600" dirty="0">
                <a:latin typeface="Arial" panose="020B0604020202020204" pitchFamily="34" charset="0"/>
                <a:cs typeface="Arial" panose="020B0604020202020204" pitchFamily="34" charset="0"/>
              </a:rPr>
              <a:t>How might you plagiarise?</a:t>
            </a:r>
          </a:p>
        </p:txBody>
      </p:sp>
      <p:sp>
        <p:nvSpPr>
          <p:cNvPr id="7" name="Content Placeholder 2"/>
          <p:cNvSpPr>
            <a:spLocks noGrp="1"/>
          </p:cNvSpPr>
          <p:nvPr>
            <p:ph sz="half" idx="1"/>
          </p:nvPr>
        </p:nvSpPr>
        <p:spPr>
          <a:xfrm>
            <a:off x="286088" y="1658622"/>
            <a:ext cx="9696112" cy="3654963"/>
          </a:xfrm>
        </p:spPr>
        <p:txBody>
          <a:bodyPr>
            <a:noAutofit/>
          </a:bodyPr>
          <a:lstStyle/>
          <a:p>
            <a:pPr>
              <a:spcBef>
                <a:spcPts val="300"/>
              </a:spcBef>
            </a:pPr>
            <a:r>
              <a:rPr lang="en-GB" sz="2400" dirty="0">
                <a:latin typeface="Arial" panose="020B0604020202020204" pitchFamily="34" charset="0"/>
                <a:cs typeface="Arial" panose="020B0604020202020204" pitchFamily="34" charset="0"/>
              </a:rPr>
              <a:t>Miss out, give an inaccurate or badly place a citation</a:t>
            </a:r>
          </a:p>
          <a:p>
            <a:pPr>
              <a:spcBef>
                <a:spcPts val="300"/>
              </a:spcBef>
            </a:pPr>
            <a:endParaRPr lang="en-GB" sz="800" dirty="0">
              <a:latin typeface="Arial" panose="020B0604020202020204" pitchFamily="34" charset="0"/>
              <a:cs typeface="Arial" panose="020B0604020202020204" pitchFamily="34" charset="0"/>
            </a:endParaRPr>
          </a:p>
          <a:p>
            <a:pPr>
              <a:spcBef>
                <a:spcPts val="300"/>
              </a:spcBef>
            </a:pPr>
            <a:r>
              <a:rPr lang="en-GB" sz="2400" dirty="0">
                <a:latin typeface="Arial" panose="020B0604020202020204" pitchFamily="34" charset="0"/>
                <a:cs typeface="Arial" panose="020B0604020202020204" pitchFamily="34" charset="0"/>
              </a:rPr>
              <a:t>Paraphrase poorly </a:t>
            </a:r>
          </a:p>
          <a:p>
            <a:pPr marL="457200" lvl="1" indent="0">
              <a:spcBef>
                <a:spcPts val="300"/>
              </a:spcBef>
              <a:buNone/>
            </a:pPr>
            <a:r>
              <a:rPr lang="en-GB" sz="2200" i="1" dirty="0" err="1">
                <a:latin typeface="Arial" panose="020B0604020202020204" pitchFamily="34" charset="0"/>
                <a:cs typeface="Arial" panose="020B0604020202020204" pitchFamily="34" charset="0"/>
              </a:rPr>
              <a:t>eg</a:t>
            </a:r>
            <a:r>
              <a:rPr lang="en-GB" sz="2200" dirty="0">
                <a:latin typeface="Arial" panose="020B0604020202020204" pitchFamily="34" charset="0"/>
                <a:cs typeface="Arial" panose="020B0604020202020204" pitchFamily="34" charset="0"/>
              </a:rPr>
              <a:t> just change a couple of words rather than saying it in your own words</a:t>
            </a:r>
          </a:p>
          <a:p>
            <a:pPr>
              <a:spcBef>
                <a:spcPts val="300"/>
              </a:spcBef>
            </a:pPr>
            <a:endParaRPr lang="en-GB" sz="800" dirty="0">
              <a:latin typeface="Arial" panose="020B0604020202020204" pitchFamily="34" charset="0"/>
              <a:cs typeface="Arial" panose="020B0604020202020204" pitchFamily="34" charset="0"/>
            </a:endParaRPr>
          </a:p>
          <a:p>
            <a:pPr>
              <a:spcBef>
                <a:spcPts val="300"/>
              </a:spcBef>
            </a:pPr>
            <a:r>
              <a:rPr lang="en-GB" sz="2400" dirty="0">
                <a:latin typeface="Arial" panose="020B0604020202020204" pitchFamily="34" charset="0"/>
                <a:cs typeface="Arial" panose="020B0604020202020204" pitchFamily="34" charset="0"/>
              </a:rPr>
              <a:t>Not attribute </a:t>
            </a:r>
          </a:p>
          <a:p>
            <a:pPr marL="457200" lvl="1" indent="0">
              <a:spcBef>
                <a:spcPts val="300"/>
              </a:spcBef>
              <a:buNone/>
            </a:pPr>
            <a:r>
              <a:rPr lang="en-GB" sz="2200" i="1" dirty="0">
                <a:latin typeface="Arial" panose="020B0604020202020204" pitchFamily="34" charset="0"/>
                <a:cs typeface="Arial" panose="020B0604020202020204" pitchFamily="34" charset="0"/>
              </a:rPr>
              <a:t>including</a:t>
            </a:r>
            <a:r>
              <a:rPr lang="en-GB" sz="2200" dirty="0">
                <a:latin typeface="Arial" panose="020B0604020202020204" pitchFamily="34" charset="0"/>
                <a:cs typeface="Arial" panose="020B0604020202020204" pitchFamily="34" charset="0"/>
              </a:rPr>
              <a:t>, images, photos, diagrams, tables</a:t>
            </a:r>
          </a:p>
          <a:p>
            <a:pPr marL="457200" lvl="1" indent="0">
              <a:spcBef>
                <a:spcPts val="300"/>
              </a:spcBef>
              <a:buNone/>
            </a:pPr>
            <a:endParaRPr lang="en-GB" sz="800" dirty="0">
              <a:latin typeface="Arial" panose="020B0604020202020204" pitchFamily="34" charset="0"/>
              <a:cs typeface="Arial" panose="020B0604020202020204" pitchFamily="34" charset="0"/>
            </a:endParaRPr>
          </a:p>
          <a:p>
            <a:pPr>
              <a:spcBef>
                <a:spcPts val="300"/>
              </a:spcBef>
            </a:pPr>
            <a:r>
              <a:rPr lang="en-GB" sz="2400" dirty="0">
                <a:latin typeface="Arial" panose="020B0604020202020204" pitchFamily="34" charset="0"/>
                <a:cs typeface="Arial" panose="020B0604020202020204" pitchFamily="34" charset="0"/>
              </a:rPr>
              <a:t>Self-plagiarism</a:t>
            </a:r>
          </a:p>
          <a:p>
            <a:pPr marL="457200" lvl="1" indent="0">
              <a:spcBef>
                <a:spcPts val="300"/>
              </a:spcBef>
              <a:buNone/>
            </a:pPr>
            <a:r>
              <a:rPr lang="en-GB" sz="2200" i="1" dirty="0" err="1">
                <a:latin typeface="Arial" panose="020B0604020202020204" pitchFamily="34" charset="0"/>
                <a:cs typeface="Arial" panose="020B0604020202020204" pitchFamily="34" charset="0"/>
              </a:rPr>
              <a:t>ie</a:t>
            </a:r>
            <a:r>
              <a:rPr lang="en-GB" sz="2200" dirty="0">
                <a:latin typeface="Arial" panose="020B0604020202020204" pitchFamily="34" charset="0"/>
                <a:cs typeface="Arial" panose="020B0604020202020204" pitchFamily="34" charset="0"/>
              </a:rPr>
              <a:t> submitting the same work for credit twice at the same or different institutions</a:t>
            </a:r>
          </a:p>
          <a:p>
            <a:pPr>
              <a:spcBef>
                <a:spcPts val="300"/>
              </a:spcBef>
            </a:pPr>
            <a:endParaRPr lang="en-GB" sz="2800" dirty="0">
              <a:latin typeface="Arial" panose="020B0604020202020204" pitchFamily="34" charset="0"/>
              <a:cs typeface="Arial" panose="020B0604020202020204" pitchFamily="34" charset="0"/>
            </a:endParaRPr>
          </a:p>
          <a:p>
            <a:pPr>
              <a:spcBef>
                <a:spcPts val="300"/>
              </a:spcBef>
            </a:pPr>
            <a:endParaRPr lang="en-GB" sz="2800" dirty="0">
              <a:latin typeface="Arial" panose="020B0604020202020204" pitchFamily="34" charset="0"/>
              <a:cs typeface="Arial" panose="020B0604020202020204" pitchFamily="34" charset="0"/>
            </a:endParaRPr>
          </a:p>
        </p:txBody>
      </p:sp>
      <p:sp>
        <p:nvSpPr>
          <p:cNvPr id="9" name="Rectangle 8"/>
          <p:cNvSpPr/>
          <p:nvPr/>
        </p:nvSpPr>
        <p:spPr>
          <a:xfrm>
            <a:off x="9910063" y="4494764"/>
            <a:ext cx="1954960" cy="477655"/>
          </a:xfrm>
          <a:prstGeom prst="rect">
            <a:avLst/>
          </a:prstGeom>
        </p:spPr>
        <p:txBody>
          <a:bodyPr wrap="square">
            <a:spAutoFit/>
          </a:bodyPr>
          <a:lstStyle/>
          <a:p>
            <a:pPr algn="ctr"/>
            <a:r>
              <a:rPr lang="en-GB" sz="1200" dirty="0">
                <a:latin typeface="Arial" panose="020B0604020202020204" pitchFamily="34" charset="0"/>
                <a:cs typeface="Arial" panose="020B0604020202020204" pitchFamily="34" charset="0"/>
              </a:rPr>
              <a:t>Image by </a:t>
            </a:r>
            <a:r>
              <a:rPr lang="en-GB" sz="1200" u="sng" dirty="0" err="1">
                <a:latin typeface="Arial" panose="020B0604020202020204" pitchFamily="34" charset="0"/>
                <a:cs typeface="Arial" panose="020B0604020202020204" pitchFamily="34" charset="0"/>
                <a:hlinkClick r:id="rId3"/>
              </a:rPr>
              <a:t>OpenClipart</a:t>
            </a:r>
            <a:r>
              <a:rPr lang="en-GB" sz="1200" u="sng" dirty="0">
                <a:latin typeface="Arial" panose="020B0604020202020204" pitchFamily="34" charset="0"/>
                <a:cs typeface="Arial" panose="020B0604020202020204" pitchFamily="34" charset="0"/>
                <a:hlinkClick r:id="rId3"/>
              </a:rPr>
              <a:t>-Vectors</a:t>
            </a:r>
            <a:r>
              <a:rPr lang="en-GB" sz="1200" dirty="0">
                <a:latin typeface="Arial" panose="020B0604020202020204" pitchFamily="34" charset="0"/>
                <a:cs typeface="Arial" panose="020B0604020202020204" pitchFamily="34" charset="0"/>
              </a:rPr>
              <a:t> from </a:t>
            </a:r>
            <a:r>
              <a:rPr lang="en-GB" sz="1200" u="sng" dirty="0" err="1">
                <a:latin typeface="Arial" panose="020B0604020202020204" pitchFamily="34" charset="0"/>
                <a:cs typeface="Arial" panose="020B0604020202020204" pitchFamily="34" charset="0"/>
                <a:hlinkClick r:id="rId4"/>
              </a:rPr>
              <a:t>Pixabay</a:t>
            </a:r>
            <a:r>
              <a:rPr lang="en-GB" sz="1200" dirty="0">
                <a:latin typeface="Arial" panose="020B0604020202020204" pitchFamily="34" charset="0"/>
                <a:cs typeface="Arial" panose="020B0604020202020204" pitchFamily="34" charset="0"/>
              </a:rPr>
              <a:t>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507686">
            <a:off x="9465873" y="3442904"/>
            <a:ext cx="1332994" cy="96673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085913">
            <a:off x="10576128" y="3203048"/>
            <a:ext cx="1015222" cy="1269337"/>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12632">
            <a:off x="10446424" y="2517661"/>
            <a:ext cx="1015222" cy="126933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84921" y="1897603"/>
            <a:ext cx="1332994" cy="96673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154637">
            <a:off x="9802759" y="1395214"/>
            <a:ext cx="1015222" cy="1269337"/>
          </a:xfrm>
          <a:prstGeom prst="rect">
            <a:avLst/>
          </a:prstGeom>
        </p:spPr>
      </p:pic>
      <p:sp>
        <p:nvSpPr>
          <p:cNvPr id="2" name="Rectangle 1"/>
          <p:cNvSpPr/>
          <p:nvPr/>
        </p:nvSpPr>
        <p:spPr>
          <a:xfrm>
            <a:off x="437684" y="5313585"/>
            <a:ext cx="11147343" cy="83099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Plagiarism software - Many areas of the University use </a:t>
            </a:r>
            <a:r>
              <a:rPr lang="en-GB" sz="2400" i="1" dirty="0" err="1">
                <a:latin typeface="Arial" panose="020B0604020202020204" pitchFamily="34" charset="0"/>
                <a:cs typeface="Arial" panose="020B0604020202020204" pitchFamily="34" charset="0"/>
              </a:rPr>
              <a:t>Turnitin</a:t>
            </a:r>
            <a:r>
              <a:rPr lang="en-GB" sz="2400" dirty="0">
                <a:latin typeface="Arial" panose="020B0604020202020204" pitchFamily="34" charset="0"/>
                <a:cs typeface="Arial" panose="020B0604020202020204" pitchFamily="34" charset="0"/>
              </a:rPr>
              <a:t> plagiarism detection software to assist in detecting possible cases of plagiarism.</a:t>
            </a:r>
          </a:p>
        </p:txBody>
      </p:sp>
      <p:sp>
        <p:nvSpPr>
          <p:cNvPr id="4" name="Rectangle 3"/>
          <p:cNvSpPr/>
          <p:nvPr/>
        </p:nvSpPr>
        <p:spPr>
          <a:xfrm>
            <a:off x="437684" y="6185100"/>
            <a:ext cx="10646056" cy="369332"/>
          </a:xfrm>
          <a:prstGeom prst="rect">
            <a:avLst/>
          </a:prstGeom>
        </p:spPr>
        <p:txBody>
          <a:bodyPr wrap="square">
            <a:spAutoFit/>
          </a:bodyPr>
          <a:lstStyle/>
          <a:p>
            <a:r>
              <a:rPr lang="en-GB" dirty="0">
                <a:latin typeface="Arial" panose="020B0604020202020204" pitchFamily="34" charset="0"/>
                <a:cs typeface="Arial" panose="020B0604020202020204" pitchFamily="34" charset="0"/>
                <a:hlinkClick r:id="rId7"/>
              </a:rPr>
              <a:t>www.ed.ac.uk/information-services/learning-technology/assessment/assignments/turnitin</a:t>
            </a:r>
            <a:r>
              <a:rPr lang="en-GB" dirty="0">
                <a:latin typeface="Arial" panose="020B0604020202020204" pitchFamily="34" charset="0"/>
                <a:cs typeface="Arial" panose="020B0604020202020204" pitchFamily="34" charset="0"/>
              </a:rPr>
              <a:t> </a:t>
            </a: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9" name="TextBox 18">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20" name="Straight Connector 19"/>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93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6</a:t>
            </a:fld>
            <a:endParaRPr lang="en-GB" dirty="0">
              <a:solidFill>
                <a:schemeClr val="tx1"/>
              </a:solidFill>
            </a:endParaRPr>
          </a:p>
        </p:txBody>
      </p:sp>
      <p:sp>
        <p:nvSpPr>
          <p:cNvPr id="10" name="Title 1"/>
          <p:cNvSpPr>
            <a:spLocks noGrp="1"/>
          </p:cNvSpPr>
          <p:nvPr>
            <p:ph type="title"/>
          </p:nvPr>
        </p:nvSpPr>
        <p:spPr>
          <a:xfrm>
            <a:off x="1768642" y="816482"/>
            <a:ext cx="8783051" cy="729574"/>
          </a:xfrm>
        </p:spPr>
        <p:txBody>
          <a:bodyPr>
            <a:normAutofit/>
          </a:bodyPr>
          <a:lstStyle/>
          <a:p>
            <a:pPr algn="ctr"/>
            <a:r>
              <a:rPr lang="en-GB" sz="3600" dirty="0">
                <a:latin typeface="Arial" panose="020B0604020202020204" pitchFamily="34" charset="0"/>
                <a:cs typeface="Arial" panose="020B0604020202020204" pitchFamily="34" charset="0"/>
              </a:rPr>
              <a:t>Plagiarism – University information</a:t>
            </a:r>
          </a:p>
        </p:txBody>
      </p:sp>
      <p:sp>
        <p:nvSpPr>
          <p:cNvPr id="19" name="Rectangle 18"/>
          <p:cNvSpPr/>
          <p:nvPr/>
        </p:nvSpPr>
        <p:spPr>
          <a:xfrm>
            <a:off x="284968" y="1836214"/>
            <a:ext cx="9341631" cy="1936492"/>
          </a:xfrm>
          <a:prstGeom prst="rect">
            <a:avLst/>
          </a:prstGeom>
        </p:spPr>
        <p:txBody>
          <a:bodyPr wrap="square">
            <a:spAutoFit/>
          </a:bodyPr>
          <a:lstStyle/>
          <a:p>
            <a:pPr marR="344805" algn="just">
              <a:lnSpc>
                <a:spcPct val="107000"/>
              </a:lnSpc>
              <a:spcAft>
                <a:spcPts val="0"/>
              </a:spcAft>
            </a:pPr>
            <a:r>
              <a:rPr lang="en-GB" sz="2400" dirty="0">
                <a:latin typeface="Arial" panose="020B0604020202020204" pitchFamily="34" charset="0"/>
                <a:ea typeface="Calibri" panose="020F0502020204030204" pitchFamily="34" charset="0"/>
                <a:cs typeface="Arial" panose="020B0604020202020204" pitchFamily="34" charset="0"/>
              </a:rPr>
              <a:t>Information for students - how the University defines academic misconduct, including plagiarism, and how it deals with suspected cases:</a:t>
            </a:r>
          </a:p>
          <a:p>
            <a:pPr marR="344805" lvl="1" algn="just">
              <a:lnSpc>
                <a:spcPct val="107000"/>
              </a:lnSpc>
            </a:pPr>
            <a:r>
              <a:rPr lang="en-GB" sz="2000" u="sng" dirty="0">
                <a:latin typeface="Arial" panose="020B0604020202020204" pitchFamily="34" charset="0"/>
                <a:ea typeface="Calibri" panose="020F0502020204030204" pitchFamily="34" charset="0"/>
                <a:cs typeface="Arial" panose="020B0604020202020204" pitchFamily="34" charset="0"/>
                <a:hlinkClick r:id="rId3"/>
              </a:rPr>
              <a:t>www.ed.ac.uk/academic-services/students/conduct/academic-misconduct/what-is-academic-misconduct</a:t>
            </a:r>
            <a:endParaRPr lang="en-GB" sz="2000"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4"/>
          <a:stretch>
            <a:fillRect/>
          </a:stretch>
        </p:blipFill>
        <p:spPr>
          <a:xfrm>
            <a:off x="9626600" y="2023511"/>
            <a:ext cx="2152036" cy="1690568"/>
          </a:xfrm>
          <a:prstGeom prst="rect">
            <a:avLst/>
          </a:prstGeom>
        </p:spPr>
      </p:pic>
      <p:pic>
        <p:nvPicPr>
          <p:cNvPr id="8" name="Picture 7"/>
          <p:cNvPicPr>
            <a:picLocks noChangeAspect="1"/>
          </p:cNvPicPr>
          <p:nvPr/>
        </p:nvPicPr>
        <p:blipFill>
          <a:blip r:embed="rId5"/>
          <a:stretch>
            <a:fillRect/>
          </a:stretch>
        </p:blipFill>
        <p:spPr>
          <a:xfrm>
            <a:off x="9654561" y="4225031"/>
            <a:ext cx="2085975" cy="1276350"/>
          </a:xfrm>
          <a:prstGeom prst="rect">
            <a:avLst/>
          </a:prstGeom>
        </p:spPr>
      </p:pic>
      <p:sp>
        <p:nvSpPr>
          <p:cNvPr id="9" name="Rectangle 8"/>
          <p:cNvSpPr/>
          <p:nvPr/>
        </p:nvSpPr>
        <p:spPr>
          <a:xfrm>
            <a:off x="198704" y="4225031"/>
            <a:ext cx="9340860" cy="1936492"/>
          </a:xfrm>
          <a:prstGeom prst="rect">
            <a:avLst/>
          </a:prstGeom>
        </p:spPr>
        <p:txBody>
          <a:bodyPr wrap="square">
            <a:spAutoFit/>
          </a:bodyPr>
          <a:lstStyle/>
          <a:p>
            <a:pPr marR="344805" algn="just">
              <a:lnSpc>
                <a:spcPct val="107000"/>
              </a:lnSpc>
              <a:spcAft>
                <a:spcPts val="0"/>
              </a:spcAft>
            </a:pPr>
            <a:r>
              <a:rPr lang="en-GB" sz="2400" i="1" dirty="0">
                <a:latin typeface="Arial" panose="020B0604020202020204" pitchFamily="34" charset="0"/>
                <a:ea typeface="Calibri" panose="020F0502020204030204" pitchFamily="34" charset="0"/>
                <a:cs typeface="Arial" panose="020B0604020202020204" pitchFamily="34" charset="0"/>
              </a:rPr>
              <a:t>Academic Misconduct</a:t>
            </a:r>
            <a:r>
              <a:rPr lang="en-GB" sz="2400" dirty="0">
                <a:latin typeface="Arial" panose="020B0604020202020204" pitchFamily="34" charset="0"/>
                <a:ea typeface="Calibri" panose="020F0502020204030204" pitchFamily="34" charset="0"/>
                <a:cs typeface="Arial" panose="020B0604020202020204" pitchFamily="34" charset="0"/>
              </a:rPr>
              <a:t> section of The Students’ Association Advice and Support area</a:t>
            </a:r>
            <a:r>
              <a:rPr lang="en-GB" sz="2400" i="1" dirty="0">
                <a:latin typeface="Arial" panose="020B0604020202020204" pitchFamily="34" charset="0"/>
                <a:ea typeface="Calibri" panose="020F0502020204030204" pitchFamily="34" charset="0"/>
                <a:cs typeface="Arial" panose="020B0604020202020204" pitchFamily="34" charset="0"/>
              </a:rPr>
              <a:t> </a:t>
            </a:r>
            <a:r>
              <a:rPr lang="en-GB" sz="2400" dirty="0">
                <a:latin typeface="Arial" panose="020B0604020202020204" pitchFamily="34" charset="0"/>
                <a:ea typeface="Calibri" panose="020F0502020204030204" pitchFamily="34" charset="0"/>
                <a:cs typeface="Arial" panose="020B0604020202020204" pitchFamily="34" charset="0"/>
              </a:rPr>
              <a:t>– includes information about help available for students accused of plagiarism:</a:t>
            </a:r>
          </a:p>
          <a:p>
            <a:pPr marR="344805" lvl="1" algn="just">
              <a:lnSpc>
                <a:spcPct val="107000"/>
              </a:lnSpc>
            </a:pPr>
            <a:r>
              <a:rPr lang="en-GB" sz="2000" u="sng" dirty="0">
                <a:latin typeface="Arial" panose="020B0604020202020204" pitchFamily="34" charset="0"/>
                <a:ea typeface="Calibri" panose="020F0502020204030204" pitchFamily="34" charset="0"/>
                <a:cs typeface="Arial" panose="020B0604020202020204" pitchFamily="34" charset="0"/>
                <a:hlinkClick r:id="rId6"/>
              </a:rPr>
              <a:t>www.eusa.ed.ac.uk/adviceplace/academic/misconduct/academicmisconduct</a:t>
            </a:r>
            <a:r>
              <a:rPr lang="en-GB" sz="2000" u="sng" dirty="0">
                <a:latin typeface="Arial" panose="020B0604020202020204" pitchFamily="34" charset="0"/>
                <a:ea typeface="Calibri" panose="020F0502020204030204" pitchFamily="34" charset="0"/>
                <a:cs typeface="Arial" panose="020B0604020202020204" pitchFamily="34" charset="0"/>
              </a:rPr>
              <a:t> </a:t>
            </a:r>
            <a:endParaRPr lang="en-GB" sz="2000" dirty="0">
              <a:latin typeface="Arial" panose="020B0604020202020204" pitchFamily="34" charset="0"/>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2" name="TextBox 11">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3" name="Straight Connector 12"/>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9995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solidFill>
                  <a:schemeClr val="tx1"/>
                </a:solidFill>
              </a:rPr>
              <a:t>7</a:t>
            </a:fld>
            <a:endParaRPr lang="en-GB">
              <a:solidFill>
                <a:schemeClr val="tx1"/>
              </a:solidFill>
            </a:endParaRPr>
          </a:p>
        </p:txBody>
      </p:sp>
      <p:sp>
        <p:nvSpPr>
          <p:cNvPr id="6" name="Title 1"/>
          <p:cNvSpPr>
            <a:spLocks noGrp="1"/>
          </p:cNvSpPr>
          <p:nvPr>
            <p:ph type="title"/>
          </p:nvPr>
        </p:nvSpPr>
        <p:spPr>
          <a:xfrm>
            <a:off x="3967553" y="989258"/>
            <a:ext cx="3892495" cy="827001"/>
          </a:xfrm>
        </p:spPr>
        <p:txBody>
          <a:bodyPr>
            <a:normAutofit/>
          </a:bodyPr>
          <a:lstStyle/>
          <a:p>
            <a:pPr algn="ctr"/>
            <a:r>
              <a:rPr lang="en-GB" sz="3800" dirty="0">
                <a:latin typeface="Arial" panose="020B0604020202020204" pitchFamily="34" charset="0"/>
                <a:cs typeface="Arial" panose="020B0604020202020204" pitchFamily="34" charset="0"/>
              </a:rPr>
              <a:t>Referencing</a:t>
            </a:r>
          </a:p>
        </p:txBody>
      </p:sp>
      <p:sp>
        <p:nvSpPr>
          <p:cNvPr id="7" name="Content Placeholder 2"/>
          <p:cNvSpPr>
            <a:spLocks noGrp="1"/>
          </p:cNvSpPr>
          <p:nvPr>
            <p:ph idx="1"/>
          </p:nvPr>
        </p:nvSpPr>
        <p:spPr>
          <a:xfrm>
            <a:off x="458814" y="1799364"/>
            <a:ext cx="11115203" cy="1863637"/>
          </a:xfrm>
        </p:spPr>
        <p:txBody>
          <a:bodyPr>
            <a:normAutofit/>
          </a:bodyPr>
          <a:lstStyle/>
          <a:p>
            <a:pPr marL="0" indent="0">
              <a:spcBef>
                <a:spcPts val="0"/>
              </a:spcBef>
              <a:buNone/>
            </a:pPr>
            <a:r>
              <a:rPr lang="en-GB" b="1" dirty="0">
                <a:latin typeface="Arial" panose="020B0604020202020204" pitchFamily="34" charset="0"/>
                <a:cs typeface="Arial" panose="020B0604020202020204" pitchFamily="34" charset="0"/>
              </a:rPr>
              <a:t>In-text citation</a:t>
            </a:r>
          </a:p>
          <a:p>
            <a:pPr marL="0" indent="0">
              <a:spcBef>
                <a:spcPts val="0"/>
              </a:spcBef>
              <a:buNone/>
            </a:pPr>
            <a:endParaRPr lang="en-GB" sz="1050" b="1" dirty="0">
              <a:latin typeface="Arial" panose="020B0604020202020204" pitchFamily="34" charset="0"/>
              <a:cs typeface="Arial" panose="020B0604020202020204" pitchFamily="34" charset="0"/>
            </a:endParaRPr>
          </a:p>
          <a:p>
            <a:pPr marL="265113" indent="1588" algn="just">
              <a:lnSpc>
                <a:spcPct val="110000"/>
              </a:lnSpc>
              <a:spcBef>
                <a:spcPts val="0"/>
              </a:spcBef>
              <a:buNone/>
            </a:pPr>
            <a:r>
              <a:rPr lang="en-GB" sz="2400" dirty="0">
                <a:latin typeface="Arial" panose="020B0604020202020204" pitchFamily="34" charset="0"/>
                <a:cs typeface="Arial" panose="020B0604020202020204" pitchFamily="34" charset="0"/>
              </a:rPr>
              <a:t>A brief reference appearing at the point in your text where you are referring to someone else's work. The citation comes immediately after the quote, summary, diagram or image. </a:t>
            </a:r>
            <a:endParaRPr lang="en-GB"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36381" y="3976595"/>
            <a:ext cx="4839913" cy="121292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6063524" y="3900441"/>
            <a:ext cx="5094152" cy="1293938"/>
          </a:xfrm>
          <a:prstGeom prst="rect">
            <a:avLst/>
          </a:prstGeom>
          <a:ln>
            <a:solidFill>
              <a:schemeClr val="tx1"/>
            </a:solidFill>
          </a:ln>
        </p:spPr>
      </p:pic>
      <p:sp>
        <p:nvSpPr>
          <p:cNvPr id="10" name="Content Placeholder 2"/>
          <p:cNvSpPr txBox="1">
            <a:spLocks/>
          </p:cNvSpPr>
          <p:nvPr/>
        </p:nvSpPr>
        <p:spPr>
          <a:xfrm>
            <a:off x="458814" y="5503111"/>
            <a:ext cx="11115203" cy="848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2400" dirty="0">
                <a:latin typeface="Arial" panose="020B0604020202020204" pitchFamily="34" charset="0"/>
                <a:cs typeface="Arial" panose="020B0604020202020204" pitchFamily="34" charset="0"/>
              </a:rPr>
              <a:t>The in-text citation refers readers to the details of the reference in a reference list or bibliography for them to look up themselves</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2" name="TextBox 11">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3" name="Straight Connector 12"/>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40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C177A-0032-456E-B79F-4AC1AB2AD29B}" type="slidenum">
              <a:rPr lang="en-GB" smtClean="0"/>
              <a:t>8</a:t>
            </a:fld>
            <a:endParaRPr lang="en-GB" dirty="0"/>
          </a:p>
        </p:txBody>
      </p:sp>
      <p:sp>
        <p:nvSpPr>
          <p:cNvPr id="6" name="Title 1"/>
          <p:cNvSpPr>
            <a:spLocks noGrp="1"/>
          </p:cNvSpPr>
          <p:nvPr>
            <p:ph type="title"/>
          </p:nvPr>
        </p:nvSpPr>
        <p:spPr>
          <a:xfrm>
            <a:off x="1235815" y="1111883"/>
            <a:ext cx="9561201" cy="990600"/>
          </a:xfrm>
        </p:spPr>
        <p:txBody>
          <a:bodyPr>
            <a:normAutofit/>
          </a:bodyPr>
          <a:lstStyle/>
          <a:p>
            <a:pPr algn="l"/>
            <a:r>
              <a:rPr lang="en-GB" sz="4400" b="1" dirty="0">
                <a:solidFill>
                  <a:srgbClr val="00B050"/>
                </a:solidFill>
                <a:latin typeface="Arial" panose="020B0604020202020204" pitchFamily="34" charset="0"/>
                <a:cs typeface="Arial" panose="020B0604020202020204" pitchFamily="34" charset="0"/>
              </a:rPr>
              <a:t>Bibliographies</a:t>
            </a:r>
            <a:r>
              <a:rPr lang="en-GB" sz="4400" b="1" dirty="0">
                <a:solidFill>
                  <a:schemeClr val="tx2">
                    <a:lumMod val="75000"/>
                  </a:schemeClr>
                </a:solidFill>
                <a:latin typeface="Arial" panose="020B0604020202020204" pitchFamily="34" charset="0"/>
                <a:cs typeface="Arial" panose="020B0604020202020204" pitchFamily="34" charset="0"/>
              </a:rPr>
              <a:t>   </a:t>
            </a:r>
            <a:r>
              <a:rPr lang="en-GB" sz="2800" i="1" dirty="0">
                <a:solidFill>
                  <a:schemeClr val="tx2">
                    <a:lumMod val="75000"/>
                  </a:schemeClr>
                </a:solidFill>
                <a:latin typeface="Arial" panose="020B0604020202020204" pitchFamily="34" charset="0"/>
                <a:cs typeface="Arial" panose="020B0604020202020204" pitchFamily="34" charset="0"/>
              </a:rPr>
              <a:t>V </a:t>
            </a:r>
            <a:r>
              <a:rPr lang="en-GB" sz="4400" b="1" dirty="0">
                <a:solidFill>
                  <a:schemeClr val="tx2">
                    <a:lumMod val="75000"/>
                  </a:schemeClr>
                </a:solidFill>
                <a:latin typeface="Arial" panose="020B0604020202020204" pitchFamily="34" charset="0"/>
                <a:cs typeface="Arial" panose="020B0604020202020204" pitchFamily="34" charset="0"/>
              </a:rPr>
              <a:t>  </a:t>
            </a:r>
            <a:r>
              <a:rPr lang="en-GB" sz="4400" b="1" dirty="0">
                <a:solidFill>
                  <a:schemeClr val="accent4">
                    <a:lumMod val="75000"/>
                  </a:schemeClr>
                </a:solidFill>
                <a:latin typeface="Arial" panose="020B0604020202020204" pitchFamily="34" charset="0"/>
                <a:cs typeface="Arial" panose="020B0604020202020204" pitchFamily="34" charset="0"/>
              </a:rPr>
              <a:t>Reference lists</a:t>
            </a:r>
          </a:p>
        </p:txBody>
      </p:sp>
      <p:sp>
        <p:nvSpPr>
          <p:cNvPr id="7" name="Content Placeholder 2"/>
          <p:cNvSpPr>
            <a:spLocks noGrp="1"/>
          </p:cNvSpPr>
          <p:nvPr>
            <p:ph sz="half" idx="1"/>
          </p:nvPr>
        </p:nvSpPr>
        <p:spPr>
          <a:xfrm>
            <a:off x="1017328" y="2574758"/>
            <a:ext cx="4517600" cy="2006266"/>
          </a:xfrm>
        </p:spPr>
        <p:txBody>
          <a:bodyPr>
            <a:normAutofit/>
          </a:bodyPr>
          <a:lstStyle/>
          <a:p>
            <a:pPr marL="180975" indent="0" algn="ctr">
              <a:lnSpc>
                <a:spcPct val="120000"/>
              </a:lnSpc>
              <a:spcBef>
                <a:spcPts val="0"/>
              </a:spcBef>
              <a:buNone/>
            </a:pPr>
            <a:r>
              <a:rPr lang="en-GB" sz="2400" dirty="0">
                <a:solidFill>
                  <a:srgbClr val="00B050"/>
                </a:solidFill>
                <a:latin typeface="Arial" panose="020B0604020202020204" pitchFamily="34" charset="0"/>
                <a:cs typeface="Arial" panose="020B0604020202020204" pitchFamily="34" charset="0"/>
              </a:rPr>
              <a:t>Usually a full list of all the sources consulted, with enough detail to enable the reader to find those sources</a:t>
            </a:r>
            <a:endParaRPr lang="en-GB" sz="2400" b="1" dirty="0">
              <a:solidFill>
                <a:schemeClr val="tx2">
                  <a:lumMod val="75000"/>
                </a:schemeClr>
              </a:solidFill>
              <a:latin typeface="Arial" panose="020B0604020202020204" pitchFamily="34" charset="0"/>
              <a:cs typeface="Arial" panose="020B0604020202020204" pitchFamily="34" charset="0"/>
            </a:endParaRPr>
          </a:p>
          <a:p>
            <a:pPr marL="0" indent="0" algn="ctr">
              <a:lnSpc>
                <a:spcPct val="150000"/>
              </a:lnSpc>
              <a:buNone/>
            </a:pPr>
            <a:endParaRPr lang="en-GB" sz="2400" b="1" dirty="0">
              <a:solidFill>
                <a:schemeClr val="tx2">
                  <a:lumMod val="75000"/>
                </a:schemeClr>
              </a:solidFill>
              <a:latin typeface="Arial" panose="020B0604020202020204" pitchFamily="34" charset="0"/>
              <a:cs typeface="Arial" panose="020B0604020202020204" pitchFamily="34" charset="0"/>
            </a:endParaRPr>
          </a:p>
          <a:p>
            <a:pPr marL="0" indent="0" algn="ctr">
              <a:lnSpc>
                <a:spcPct val="150000"/>
              </a:lnSpc>
              <a:buNone/>
            </a:pPr>
            <a:endParaRPr lang="en-GB" sz="2400" b="1" dirty="0">
              <a:solidFill>
                <a:schemeClr val="tx2">
                  <a:lumMod val="75000"/>
                </a:schemeClr>
              </a:solidFill>
              <a:latin typeface="Arial" panose="020B0604020202020204" pitchFamily="34" charset="0"/>
              <a:cs typeface="Arial" panose="020B0604020202020204" pitchFamily="34" charset="0"/>
            </a:endParaRPr>
          </a:p>
          <a:p>
            <a:pPr marL="0" indent="0" algn="ctr">
              <a:lnSpc>
                <a:spcPct val="150000"/>
              </a:lnSpc>
              <a:buNone/>
            </a:pPr>
            <a:endParaRPr lang="en-GB" sz="2400" b="1" dirty="0">
              <a:solidFill>
                <a:schemeClr val="tx2">
                  <a:lumMod val="75000"/>
                </a:schemeClr>
              </a:solidFill>
              <a:latin typeface="Arial" panose="020B0604020202020204" pitchFamily="34" charset="0"/>
              <a:cs typeface="Arial" panose="020B0604020202020204" pitchFamily="34" charset="0"/>
            </a:endParaRPr>
          </a:p>
          <a:p>
            <a:pPr marL="0" indent="0" algn="ctr">
              <a:lnSpc>
                <a:spcPct val="150000"/>
              </a:lnSpc>
              <a:buNone/>
            </a:pPr>
            <a:endParaRPr lang="en-GB" sz="2400" b="1" dirty="0">
              <a:solidFill>
                <a:schemeClr val="tx2">
                  <a:lumMod val="75000"/>
                </a:schemeClr>
              </a:solidFill>
              <a:latin typeface="Arial" panose="020B0604020202020204" pitchFamily="34" charset="0"/>
              <a:cs typeface="Arial" panose="020B0604020202020204" pitchFamily="34" charset="0"/>
            </a:endParaRPr>
          </a:p>
          <a:p>
            <a:pPr marL="0" indent="0" algn="ctr">
              <a:lnSpc>
                <a:spcPct val="150000"/>
              </a:lnSpc>
              <a:buNone/>
            </a:pPr>
            <a:endParaRPr lang="en-GB" sz="2400" b="1" dirty="0">
              <a:solidFill>
                <a:schemeClr val="tx2">
                  <a:lumMod val="75000"/>
                </a:schemeClr>
              </a:solidFill>
              <a:latin typeface="Arial" panose="020B0604020202020204" pitchFamily="34" charset="0"/>
              <a:cs typeface="Arial" panose="020B0604020202020204" pitchFamily="34" charset="0"/>
            </a:endParaRPr>
          </a:p>
          <a:p>
            <a:pPr marL="0" indent="0" algn="ctr">
              <a:lnSpc>
                <a:spcPct val="150000"/>
              </a:lnSpc>
              <a:buNone/>
            </a:pPr>
            <a:endParaRPr lang="en-GB" sz="2400" b="1" dirty="0">
              <a:solidFill>
                <a:schemeClr val="tx2">
                  <a:lumMod val="75000"/>
                </a:schemeClr>
              </a:solidFill>
              <a:latin typeface="Arial" panose="020B0604020202020204" pitchFamily="34" charset="0"/>
              <a:cs typeface="Arial" panose="020B0604020202020204" pitchFamily="34" charset="0"/>
            </a:endParaRPr>
          </a:p>
          <a:p>
            <a:pPr marL="0" indent="0" algn="ctr">
              <a:lnSpc>
                <a:spcPct val="150000"/>
              </a:lnSpc>
              <a:buNone/>
            </a:pPr>
            <a:endParaRPr lang="en-GB" sz="2400" b="1" dirty="0">
              <a:solidFill>
                <a:schemeClr val="tx2">
                  <a:lumMod val="75000"/>
                </a:schemeClr>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6268912" y="2805501"/>
            <a:ext cx="4082126" cy="12509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0" algn="ctr">
              <a:spcBef>
                <a:spcPts val="0"/>
              </a:spcBef>
              <a:buFont typeface="Arial" panose="020B0604020202020204" pitchFamily="34" charset="0"/>
              <a:buNone/>
            </a:pPr>
            <a:r>
              <a:rPr lang="en-GB" sz="3500" dirty="0">
                <a:solidFill>
                  <a:schemeClr val="accent4">
                    <a:lumMod val="75000"/>
                  </a:schemeClr>
                </a:solidFill>
                <a:latin typeface="Arial" panose="020B0604020202020204" pitchFamily="34" charset="0"/>
                <a:cs typeface="Arial" panose="020B0604020202020204" pitchFamily="34" charset="0"/>
              </a:rPr>
              <a:t>The works cited in the text</a:t>
            </a:r>
          </a:p>
          <a:p>
            <a:pPr algn="ctr"/>
            <a:endParaRPr lang="en-GB" dirty="0">
              <a:latin typeface="Arial" panose="020B0604020202020204" pitchFamily="34" charset="0"/>
              <a:cs typeface="Arial" panose="020B0604020202020204" pitchFamily="34" charset="0"/>
            </a:endParaRPr>
          </a:p>
        </p:txBody>
      </p:sp>
      <p:sp>
        <p:nvSpPr>
          <p:cNvPr id="9" name="TextBox 8"/>
          <p:cNvSpPr txBox="1"/>
          <p:nvPr/>
        </p:nvSpPr>
        <p:spPr>
          <a:xfrm>
            <a:off x="1077082" y="5009615"/>
            <a:ext cx="9878665" cy="1384995"/>
          </a:xfrm>
          <a:prstGeom prst="rect">
            <a:avLst/>
          </a:prstGeom>
          <a:noFill/>
        </p:spPr>
        <p:txBody>
          <a:bodyPr wrap="square" rtlCol="0">
            <a:spAutoFit/>
          </a:bodyPr>
          <a:lstStyle/>
          <a:p>
            <a:pPr marL="180975" indent="0" algn="ctr">
              <a:spcBef>
                <a:spcPts val="0"/>
              </a:spcBef>
              <a:buNone/>
            </a:pPr>
            <a:r>
              <a:rPr lang="en-GB" sz="2800" dirty="0">
                <a:latin typeface="Arial" panose="020B0604020202020204" pitchFamily="34" charset="0"/>
                <a:cs typeface="Arial" panose="020B0604020202020204" pitchFamily="34" charset="0"/>
              </a:rPr>
              <a:t>Different referencing styles have different requirements </a:t>
            </a:r>
          </a:p>
          <a:p>
            <a:pPr marL="2333625" indent="-514350">
              <a:spcBef>
                <a:spcPts val="0"/>
              </a:spcBef>
              <a:buAutoNum type="arabicPeriod"/>
            </a:pPr>
            <a:r>
              <a:rPr lang="en-GB" sz="2800" dirty="0">
                <a:effectLst/>
                <a:latin typeface="Arial" panose="020B0604020202020204" pitchFamily="34" charset="0"/>
                <a:cs typeface="Arial" panose="020B0604020202020204" pitchFamily="34" charset="0"/>
              </a:rPr>
              <a:t>Check</a:t>
            </a:r>
          </a:p>
          <a:p>
            <a:pPr marL="2333625" indent="-514350">
              <a:spcBef>
                <a:spcPts val="0"/>
              </a:spcBef>
              <a:buAutoNum type="arabicPeriod"/>
            </a:pPr>
            <a:r>
              <a:rPr lang="en-GB" sz="2800" dirty="0">
                <a:effectLst/>
                <a:latin typeface="Arial" panose="020B0604020202020204" pitchFamily="34" charset="0"/>
                <a:cs typeface="Arial" panose="020B0604020202020204" pitchFamily="34" charset="0"/>
              </a:rPr>
              <a:t>Be consistent</a:t>
            </a:r>
          </a:p>
        </p:txBody>
      </p:sp>
      <p:cxnSp>
        <p:nvCxnSpPr>
          <p:cNvPr id="4" name="Straight Connector 3"/>
          <p:cNvCxnSpPr/>
          <p:nvPr/>
        </p:nvCxnSpPr>
        <p:spPr>
          <a:xfrm flipH="1">
            <a:off x="5821244" y="2540031"/>
            <a:ext cx="12031" cy="2069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84" y="136231"/>
            <a:ext cx="552701" cy="552701"/>
          </a:xfrm>
          <a:prstGeom prst="rect">
            <a:avLst/>
          </a:prstGeom>
        </p:spPr>
      </p:pic>
      <p:sp>
        <p:nvSpPr>
          <p:cNvPr id="12" name="TextBox 11">
            <a:extLst>
              <a:ext uri="{FF2B5EF4-FFF2-40B4-BE49-F238E27FC236}">
                <a16:creationId xmlns:a16="http://schemas.microsoft.com/office/drawing/2014/main" id="{3FC682FF-6C18-4A15-ABD4-4E28D022B476}"/>
              </a:ext>
            </a:extLst>
          </p:cNvPr>
          <p:cNvSpPr txBox="1"/>
          <p:nvPr/>
        </p:nvSpPr>
        <p:spPr>
          <a:xfrm>
            <a:off x="755285" y="227915"/>
            <a:ext cx="919709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Library Academic Support Team</a:t>
            </a:r>
          </a:p>
        </p:txBody>
      </p:sp>
      <p:cxnSp>
        <p:nvCxnSpPr>
          <p:cNvPr id="13" name="Straight Connector 12"/>
          <p:cNvCxnSpPr/>
          <p:nvPr/>
        </p:nvCxnSpPr>
        <p:spPr>
          <a:xfrm>
            <a:off x="202584" y="688932"/>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04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354893" y="5198302"/>
            <a:ext cx="8253884" cy="651454"/>
          </a:xfrm>
          <a:prstGeom prst="roundRect">
            <a:avLst/>
          </a:prstGeom>
          <a:solidFill>
            <a:schemeClr val="accent4">
              <a:lumMod val="20000"/>
              <a:lumOff val="8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Content Placeholder 2"/>
          <p:cNvSpPr>
            <a:spLocks noGrp="1"/>
          </p:cNvSpPr>
          <p:nvPr>
            <p:ph idx="1"/>
          </p:nvPr>
        </p:nvSpPr>
        <p:spPr>
          <a:xfrm>
            <a:off x="427989" y="1361342"/>
            <a:ext cx="11637706" cy="4951776"/>
          </a:xfrm>
        </p:spPr>
        <p:txBody>
          <a:bodyPr>
            <a:noAutofit/>
          </a:bodyPr>
          <a:lstStyle/>
          <a:p>
            <a:pPr marL="0" indent="0">
              <a:buNone/>
            </a:pPr>
            <a:r>
              <a:rPr lang="en-GB" sz="2400" dirty="0">
                <a:latin typeface="Arial" panose="020B0604020202020204" pitchFamily="34" charset="0"/>
                <a:cs typeface="Arial" panose="020B0604020202020204" pitchFamily="34" charset="0"/>
              </a:rPr>
              <a:t>Within the body of your own text you can:</a:t>
            </a:r>
            <a:br>
              <a:rPr lang="en-GB" sz="24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a:p>
            <a:pPr marL="627063" indent="-266700">
              <a:spcBef>
                <a:spcPts val="0"/>
              </a:spcBef>
            </a:pPr>
            <a:r>
              <a:rPr lang="en-GB" sz="2400" b="1" dirty="0">
                <a:latin typeface="Arial" panose="020B0604020202020204" pitchFamily="34" charset="0"/>
                <a:cs typeface="Arial" panose="020B0604020202020204" pitchFamily="34" charset="0"/>
              </a:rPr>
              <a:t>paraphrase</a:t>
            </a:r>
            <a:r>
              <a:rPr lang="en-GB" sz="2400" dirty="0">
                <a:latin typeface="Arial" panose="020B0604020202020204" pitchFamily="34" charset="0"/>
                <a:cs typeface="Arial" panose="020B0604020202020204" pitchFamily="34" charset="0"/>
              </a:rPr>
              <a:t> - restate someone else's thoughts or ideas in your own words.</a:t>
            </a:r>
          </a:p>
          <a:p>
            <a:pPr marL="627063" indent="-263525"/>
            <a:r>
              <a:rPr lang="en-GB" sz="2400" b="1" dirty="0">
                <a:latin typeface="Arial" panose="020B0604020202020204" pitchFamily="34" charset="0"/>
                <a:cs typeface="Arial" panose="020B0604020202020204" pitchFamily="34" charset="0"/>
              </a:rPr>
              <a:t>summarise</a:t>
            </a:r>
            <a:r>
              <a:rPr lang="en-GB" sz="2400" dirty="0">
                <a:latin typeface="Arial" panose="020B0604020202020204" pitchFamily="34" charset="0"/>
                <a:cs typeface="Arial" panose="020B0604020202020204" pitchFamily="34" charset="0"/>
              </a:rPr>
              <a:t> – condense the main points of someone else's ideas or work, leaving out the details.</a:t>
            </a:r>
          </a:p>
          <a:p>
            <a:pPr marL="627063" indent="-266700"/>
            <a:r>
              <a:rPr lang="en-GB" sz="2400" b="1" dirty="0">
                <a:latin typeface="Arial" panose="020B0604020202020204" pitchFamily="34" charset="0"/>
                <a:cs typeface="Arial" panose="020B0604020202020204" pitchFamily="34" charset="0"/>
              </a:rPr>
              <a:t>directly quote</a:t>
            </a:r>
            <a:r>
              <a:rPr lang="en-GB" sz="2400" dirty="0">
                <a:latin typeface="Arial" panose="020B0604020202020204" pitchFamily="34" charset="0"/>
                <a:cs typeface="Arial" panose="020B0604020202020204" pitchFamily="34" charset="0"/>
              </a:rPr>
              <a:t> – present the words used by an author in their original order &amp; spelling.</a:t>
            </a:r>
          </a:p>
          <a:p>
            <a:pPr marL="989013" lvl="1" indent="0">
              <a:buNone/>
            </a:pPr>
            <a:r>
              <a:rPr lang="en-GB" dirty="0">
                <a:latin typeface="Arial" panose="020B0604020202020204" pitchFamily="34" charset="0"/>
                <a:cs typeface="Arial" panose="020B0604020202020204" pitchFamily="34" charset="0"/>
              </a:rPr>
              <a:t>Short quote (up to three lines/40 words MHRA): “use quotation marks”</a:t>
            </a:r>
          </a:p>
          <a:p>
            <a:pPr marL="992188" lvl="1" indent="0">
              <a:buNone/>
            </a:pPr>
            <a:r>
              <a:rPr lang="en-GB" dirty="0">
                <a:latin typeface="Arial" panose="020B0604020202020204" pitchFamily="34" charset="0"/>
                <a:cs typeface="Arial" panose="020B0604020202020204" pitchFamily="34" charset="0"/>
              </a:rPr>
              <a:t>Long quote: start as a separate paragraph, indented (no quotation marks)</a:t>
            </a:r>
          </a:p>
          <a:p>
            <a:pPr marL="534988" indent="0">
              <a:buNone/>
            </a:pPr>
            <a:endParaRPr lang="en-GB" sz="400" dirty="0">
              <a:latin typeface="Arial" panose="020B0604020202020204" pitchFamily="34" charset="0"/>
              <a:cs typeface="Arial" panose="020B0604020202020204" pitchFamily="34" charset="0"/>
            </a:endParaRPr>
          </a:p>
          <a:p>
            <a:pPr marL="627063" indent="-266700">
              <a:spcBef>
                <a:spcPts val="0"/>
              </a:spcBef>
            </a:pPr>
            <a:r>
              <a:rPr lang="en-GB" sz="2400" b="1" dirty="0">
                <a:latin typeface="Arial" panose="020B0604020202020204" pitchFamily="34" charset="0"/>
                <a:cs typeface="Arial" panose="020B0604020202020204" pitchFamily="34" charset="0"/>
              </a:rPr>
              <a:t>copy</a:t>
            </a:r>
            <a:r>
              <a:rPr lang="en-GB" sz="2400" dirty="0">
                <a:latin typeface="Arial" panose="020B0604020202020204" pitchFamily="34" charset="0"/>
                <a:cs typeface="Arial" panose="020B0604020202020204" pitchFamily="34" charset="0"/>
              </a:rPr>
              <a:t> – present, with or without editing, another’s figures, tables or structure. </a:t>
            </a:r>
            <a:br>
              <a:rPr lang="en-GB" sz="28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pPr marL="174625" indent="0" algn="ctr">
              <a:spcBef>
                <a:spcPts val="0"/>
              </a:spcBef>
              <a:buNone/>
            </a:pPr>
            <a:r>
              <a:rPr lang="en-GB" sz="2800" dirty="0">
                <a:latin typeface="Arial" panose="020B0604020202020204" pitchFamily="34" charset="0"/>
                <a:cs typeface="Arial" panose="020B0604020202020204" pitchFamily="34" charset="0"/>
              </a:rPr>
              <a:t>IF the source is acknowledged !</a:t>
            </a:r>
          </a:p>
          <a:p>
            <a:pPr marL="0" indent="0">
              <a:buNone/>
            </a:pPr>
            <a:endParaRPr lang="en-GB" sz="900" dirty="0">
              <a:latin typeface="Arial" panose="020B0604020202020204" pitchFamily="34" charset="0"/>
              <a:cs typeface="Arial" panose="020B0604020202020204" pitchFamily="34" charset="0"/>
            </a:endParaRPr>
          </a:p>
          <a:p>
            <a:pPr marL="0" indent="0" algn="r">
              <a:lnSpc>
                <a:spcPct val="100000"/>
              </a:lnSpc>
              <a:spcBef>
                <a:spcPts val="0"/>
              </a:spcBef>
              <a:buNone/>
            </a:pPr>
            <a:r>
              <a:rPr lang="en-GB" sz="1600" b="1" dirty="0">
                <a:latin typeface="Arial" panose="020B0604020202020204" pitchFamily="34" charset="0"/>
                <a:cs typeface="Arial" panose="020B0604020202020204" pitchFamily="34" charset="0"/>
              </a:rPr>
              <a:t>Taken from </a:t>
            </a:r>
            <a:r>
              <a:rPr lang="en-GB" sz="1600" dirty="0">
                <a:latin typeface="Arial" panose="020B0604020202020204" pitchFamily="34" charset="0"/>
                <a:cs typeface="Arial" panose="020B0604020202020204" pitchFamily="34" charset="0"/>
                <a:hlinkClick r:id="rId3"/>
              </a:rPr>
              <a:t>Cite Them Right</a:t>
            </a:r>
            <a:r>
              <a:rPr lang="en-GB" sz="1600" dirty="0">
                <a:latin typeface="Arial" panose="020B0604020202020204" pitchFamily="34" charset="0"/>
                <a:cs typeface="Arial" panose="020B0604020202020204" pitchFamily="34" charset="0"/>
              </a:rPr>
              <a:t>: </a:t>
            </a:r>
            <a:r>
              <a:rPr lang="en-GB" sz="1600" i="1" dirty="0">
                <a:latin typeface="Arial" panose="020B0604020202020204" pitchFamily="34" charset="0"/>
                <a:cs typeface="Arial" panose="020B0604020202020204" pitchFamily="34" charset="0"/>
              </a:rPr>
              <a:t>Glossary</a:t>
            </a:r>
            <a:r>
              <a:rPr lang="en-GB" sz="1600" dirty="0">
                <a:latin typeface="Arial" panose="020B0604020202020204" pitchFamily="34" charset="0"/>
                <a:cs typeface="Arial" panose="020B0604020202020204" pitchFamily="34" charset="0"/>
              </a:rPr>
              <a:t> and Tutorials</a:t>
            </a:r>
            <a:endParaRPr lang="en-GB" sz="1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11353799" y="6492875"/>
            <a:ext cx="463463" cy="365125"/>
          </a:xfrm>
        </p:spPr>
        <p:txBody>
          <a:bodyPr/>
          <a:lstStyle/>
          <a:p>
            <a:fld id="{780C177A-0032-456E-B79F-4AC1AB2AD29B}" type="slidenum">
              <a:rPr lang="en-GB" smtClean="0"/>
              <a:t>9</a:t>
            </a:fld>
            <a:endParaRPr lang="en-GB" dirty="0"/>
          </a:p>
        </p:txBody>
      </p:sp>
      <p:sp>
        <p:nvSpPr>
          <p:cNvPr id="6" name="Title 1"/>
          <p:cNvSpPr>
            <a:spLocks noGrp="1"/>
          </p:cNvSpPr>
          <p:nvPr>
            <p:ph type="title"/>
          </p:nvPr>
        </p:nvSpPr>
        <p:spPr>
          <a:xfrm>
            <a:off x="1512903" y="641628"/>
            <a:ext cx="9095874" cy="573397"/>
          </a:xfrm>
        </p:spPr>
        <p:txBody>
          <a:bodyPr>
            <a:normAutofit fontScale="90000"/>
          </a:bodyPr>
          <a:lstStyle/>
          <a:p>
            <a:pPr algn="ctr"/>
            <a:r>
              <a:rPr lang="en-GB" sz="3600" dirty="0">
                <a:latin typeface="Arial" panose="020B0604020202020204" pitchFamily="34" charset="0"/>
                <a:cs typeface="Arial" panose="020B0604020202020204" pitchFamily="34" charset="0"/>
              </a:rPr>
              <a:t>Writing about someone else’s work</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584" y="136231"/>
            <a:ext cx="448769" cy="448769"/>
          </a:xfrm>
          <a:prstGeom prst="rect">
            <a:avLst/>
          </a:prstGeom>
        </p:spPr>
      </p:pic>
      <p:sp>
        <p:nvSpPr>
          <p:cNvPr id="9" name="TextBox 8">
            <a:extLst>
              <a:ext uri="{FF2B5EF4-FFF2-40B4-BE49-F238E27FC236}">
                <a16:creationId xmlns:a16="http://schemas.microsoft.com/office/drawing/2014/main" id="{3FC682FF-6C18-4A15-ABD4-4E28D022B476}"/>
              </a:ext>
            </a:extLst>
          </p:cNvPr>
          <p:cNvSpPr txBox="1"/>
          <p:nvPr/>
        </p:nvSpPr>
        <p:spPr>
          <a:xfrm>
            <a:off x="755285" y="227915"/>
            <a:ext cx="9197094"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Library Academic Support Team</a:t>
            </a:r>
          </a:p>
        </p:txBody>
      </p:sp>
      <p:cxnSp>
        <p:nvCxnSpPr>
          <p:cNvPr id="10" name="Straight Connector 9"/>
          <p:cNvCxnSpPr/>
          <p:nvPr/>
        </p:nvCxnSpPr>
        <p:spPr>
          <a:xfrm>
            <a:off x="202584" y="604048"/>
            <a:ext cx="11716513" cy="0"/>
          </a:xfrm>
          <a:prstGeom prst="line">
            <a:avLst/>
          </a:prstGeom>
          <a:ln w="28575">
            <a:solidFill>
              <a:srgbClr val="69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304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CF67D92CB1F44DB28C2D83471FC062" ma:contentTypeVersion="18" ma:contentTypeDescription="Create a new document." ma:contentTypeScope="" ma:versionID="6459f186e19da0aef0148af2cdc93d34">
  <xsd:schema xmlns:xsd="http://www.w3.org/2001/XMLSchema" xmlns:xs="http://www.w3.org/2001/XMLSchema" xmlns:p="http://schemas.microsoft.com/office/2006/metadata/properties" xmlns:ns2="8fb7119e-831b-4203-9e69-6525ea818a0e" xmlns:ns3="4fc81726-a38c-4c18-91aa-888b6374bcdf" targetNamespace="http://schemas.microsoft.com/office/2006/metadata/properties" ma:root="true" ma:fieldsID="b7744b817d9a7c6d9db509e9f0e6c732" ns2:_="" ns3:_="">
    <xsd:import namespace="8fb7119e-831b-4203-9e69-6525ea818a0e"/>
    <xsd:import namespace="4fc81726-a38c-4c18-91aa-888b6374bcd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b7119e-831b-4203-9e69-6525ea818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54eff52-6b6d-4e5f-a3b0-187f185b1db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c81726-a38c-4c18-91aa-888b6374bc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4182f66-6579-4b1b-9d92-db6ee80d4cac}" ma:internalName="TaxCatchAll" ma:showField="CatchAllData" ma:web="4fc81726-a38c-4c18-91aa-888b6374bc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b7119e-831b-4203-9e69-6525ea818a0e">
      <Terms xmlns="http://schemas.microsoft.com/office/infopath/2007/PartnerControls"/>
    </lcf76f155ced4ddcb4097134ff3c332f>
    <TaxCatchAll xmlns="4fc81726-a38c-4c18-91aa-888b6374bcd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54C158-DA9D-49C9-98D7-A5B59A8AB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b7119e-831b-4203-9e69-6525ea818a0e"/>
    <ds:schemaRef ds:uri="4fc81726-a38c-4c18-91aa-888b6374bc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EAD679-3499-4606-A9E4-07CEC98C95C8}">
  <ds:schemaRefs>
    <ds:schemaRef ds:uri="http://schemas.openxmlformats.org/package/2006/metadata/core-properties"/>
    <ds:schemaRef ds:uri="http://purl.org/dc/elements/1.1/"/>
    <ds:schemaRef ds:uri="http://www.w3.org/XML/1998/namespace"/>
    <ds:schemaRef ds:uri="http://schemas.microsoft.com/office/2006/documentManagement/types"/>
    <ds:schemaRef ds:uri="4fc81726-a38c-4c18-91aa-888b6374bcdf"/>
    <ds:schemaRef ds:uri="http://schemas.microsoft.com/office/2006/metadata/properties"/>
    <ds:schemaRef ds:uri="http://purl.org/dc/dcmitype/"/>
    <ds:schemaRef ds:uri="http://schemas.microsoft.com/office/infopath/2007/PartnerControls"/>
    <ds:schemaRef ds:uri="8fb7119e-831b-4203-9e69-6525ea818a0e"/>
    <ds:schemaRef ds:uri="http://purl.org/dc/terms/"/>
  </ds:schemaRefs>
</ds:datastoreItem>
</file>

<file path=customXml/itemProps3.xml><?xml version="1.0" encoding="utf-8"?>
<ds:datastoreItem xmlns:ds="http://schemas.openxmlformats.org/officeDocument/2006/customXml" ds:itemID="{986722A9-12F8-435A-BD30-7882216C4F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1675</TotalTime>
  <Words>2141</Words>
  <Application>Microsoft Office PowerPoint</Application>
  <PresentationFormat>Widescreen</PresentationFormat>
  <Paragraphs>271</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Source Sans Pro</vt:lpstr>
      <vt:lpstr>Times New Roman</vt:lpstr>
      <vt:lpstr>Wingdings</vt:lpstr>
      <vt:lpstr>Office Theme</vt:lpstr>
      <vt:lpstr>PowerPoint Presentation</vt:lpstr>
      <vt:lpstr>Learning outcomes and objectives</vt:lpstr>
      <vt:lpstr>Referencing</vt:lpstr>
      <vt:lpstr>Plagiarism – know your enemy</vt:lpstr>
      <vt:lpstr>How might you plagiarise?</vt:lpstr>
      <vt:lpstr>Plagiarism – University information</vt:lpstr>
      <vt:lpstr>Referencing</vt:lpstr>
      <vt:lpstr>Bibliographies   V   Reference lists</vt:lpstr>
      <vt:lpstr>Writing about someone else’s work</vt:lpstr>
      <vt:lpstr>Writing about someone else’s work</vt:lpstr>
      <vt:lpstr>Writing about someone else’s work</vt:lpstr>
      <vt:lpstr>Referencing Styles</vt:lpstr>
      <vt:lpstr>PowerPoint Presentation</vt:lpstr>
      <vt:lpstr>Not sure how to reference something?</vt:lpstr>
      <vt:lpstr>Computer/AI generated content</vt:lpstr>
      <vt:lpstr>Recording strategies</vt:lpstr>
      <vt:lpstr>PowerPoint Presentation</vt:lpstr>
      <vt:lpstr>How can Referencing software help?</vt:lpstr>
      <vt:lpstr>Reference management software – which one?</vt:lpstr>
      <vt:lpstr>PowerPoint Presentation</vt:lpstr>
      <vt:lpstr>PowerPoint Presentation</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Duncan</dc:creator>
  <cp:lastModifiedBy>Rowena Stewart</cp:lastModifiedBy>
  <cp:revision>187</cp:revision>
  <cp:lastPrinted>2024-01-17T09:15:54Z</cp:lastPrinted>
  <dcterms:created xsi:type="dcterms:W3CDTF">2017-09-20T13:58:12Z</dcterms:created>
  <dcterms:modified xsi:type="dcterms:W3CDTF">2025-01-09T16:20:26Z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0x01010069CF67D92CB1F44DB28C2D83471FC062</vt:lpwstr>
  </property>
  <property fmtid="{D5CDD505-2E9C-101B-9397-08002B2CF9AE}" pid="3" name="MediaServiceImageTags">
    <vt:lpwstr/>
  </property>
</Properties>
</file>