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667" r:id="rId5"/>
    <p:sldId id="652" r:id="rId6"/>
    <p:sldId id="664" r:id="rId7"/>
    <p:sldId id="654" r:id="rId8"/>
    <p:sldId id="676" r:id="rId9"/>
    <p:sldId id="677" r:id="rId10"/>
    <p:sldId id="656" r:id="rId11"/>
    <p:sldId id="679" r:id="rId12"/>
    <p:sldId id="680" r:id="rId13"/>
    <p:sldId id="665" r:id="rId14"/>
    <p:sldId id="662" r:id="rId15"/>
    <p:sldId id="683" r:id="rId16"/>
    <p:sldId id="684" r:id="rId17"/>
    <p:sldId id="750" r:id="rId18"/>
    <p:sldId id="685" r:id="rId19"/>
    <p:sldId id="686" r:id="rId20"/>
    <p:sldId id="687" r:id="rId21"/>
    <p:sldId id="663" r:id="rId22"/>
    <p:sldId id="6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0FF"/>
    <a:srgbClr val="FF00FF"/>
    <a:srgbClr val="D50032"/>
    <a:srgbClr val="333333"/>
    <a:srgbClr val="F5F5F5"/>
    <a:srgbClr val="004F71"/>
    <a:srgbClr val="E8E8E8"/>
    <a:srgbClr val="FFFFFF"/>
    <a:srgbClr val="487A7B"/>
    <a:srgbClr val="003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3" autoAdjust="0"/>
    <p:restoredTop sz="90714" autoAdjust="0"/>
  </p:normalViewPr>
  <p:slideViewPr>
    <p:cSldViewPr snapToGrid="0">
      <p:cViewPr varScale="1">
        <p:scale>
          <a:sx n="78" d="100"/>
          <a:sy n="78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EA75-8066-4A20-A4B1-7955E1A05CCC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9343-169F-440C-ACAA-79963A2F5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5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FC72-7A43-4A2F-B385-2BD3C852517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B964-298A-415D-9488-38014DCE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823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LIVE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65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LIVE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1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54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78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847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39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05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3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39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1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3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1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63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0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5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6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7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8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3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4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4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0C64-6E7A-44C7-B959-31944DBE1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is/subject-guid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docs.is.ed.ac.uk/docs/Libraries/Presentations/LibraryBitesizeGoogle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scholar.google.com/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irdiron.com/downloadnomad/#choose-browser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news.google.com/newspaper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ed.ac.uk/is/libsmart" TargetMode="External"/><Relationship Id="rId5" Type="http://schemas.openxmlformats.org/officeDocument/2006/relationships/hyperlink" Target="https://edinburgh-uk.libguides.com/newspapers-magazines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scholar.google.com/intl/en/scholar/help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upport.google.com/websearch/answer/2466433" TargetMode="External"/><Relationship Id="rId5" Type="http://schemas.openxmlformats.org/officeDocument/2006/relationships/hyperlink" Target="https://support.google.com/websearch" TargetMode="External"/><Relationship Id="rId4" Type="http://schemas.openxmlformats.org/officeDocument/2006/relationships/hyperlink" Target="https://www.google.com/search/howsearchworks/how-search-work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.ac.uk/is/subject-guides" TargetMode="External"/><Relationship Id="rId3" Type="http://schemas.openxmlformats.org/officeDocument/2006/relationships/hyperlink" Target="http://discovered.ed.ac.uk/" TargetMode="External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hyperlink" Target="http://www.ed.ac.uk/is/databases-subjects" TargetMode="External"/><Relationship Id="rId9" Type="http://schemas.openxmlformats.org/officeDocument/2006/relationships/hyperlink" Target="https://edinburgh-uk.libguides.com/Literature_searchi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vents.ed.ac.uk/" TargetMode="External"/><Relationship Id="rId3" Type="http://schemas.openxmlformats.org/officeDocument/2006/relationships/hyperlink" Target="http://www.ed.ac.uk/is/ASL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hyperlink" Target="http://www.ed.ac.uk/is/subject-guid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google.com/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books.google.co.uk/" TargetMode="External"/><Relationship Id="rId7" Type="http://schemas.openxmlformats.org/officeDocument/2006/relationships/hyperlink" Target="https://www.google.com/videohp" TargetMode="External"/><Relationship Id="rId12" Type="http://schemas.openxmlformats.org/officeDocument/2006/relationships/hyperlink" Target="https://scholar.googl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google.co.uk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ed.ac.uk/information-services/research-support/research-data-service/during/discover-and-re-use-data" TargetMode="External"/><Relationship Id="rId10" Type="http://schemas.openxmlformats.org/officeDocument/2006/relationships/hyperlink" Target="http://www.google.co.uk/" TargetMode="External"/><Relationship Id="rId4" Type="http://schemas.openxmlformats.org/officeDocument/2006/relationships/hyperlink" Target="https://datasetsearch.research.google.com/" TargetMode="External"/><Relationship Id="rId9" Type="http://schemas.openxmlformats.org/officeDocument/2006/relationships/hyperlink" Target="https://www.ed.ac.uk/is/subject-guid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google.co.uk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1535007" y="321620"/>
            <a:ext cx="9197094" cy="753942"/>
            <a:chOff x="4817278" y="128355"/>
            <a:chExt cx="10410309" cy="10021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8" y="128355"/>
              <a:ext cx="1041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6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8" y="853521"/>
              <a:ext cx="8936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801004" y="5845794"/>
            <a:ext cx="3090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Academic Support Librarians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www.ed.ac.uk/is/subject-guides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47908" y="5178659"/>
            <a:ext cx="895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Oct24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728" y="5990828"/>
            <a:ext cx="76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presentation: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http://www.docs.is.ed.ac.uk/docs/Libraries/Presentations/LibraryBitesizeGoogle.pptx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9987" t="15919" b="1"/>
          <a:stretch/>
        </p:blipFill>
        <p:spPr>
          <a:xfrm>
            <a:off x="7374014" y="427431"/>
            <a:ext cx="4306016" cy="400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8" y="247218"/>
            <a:ext cx="1023255" cy="1023255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76678" y="1510064"/>
            <a:ext cx="10519190" cy="24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Library </a:t>
            </a:r>
            <a:r>
              <a:rPr lang="en-GB" sz="4000" dirty="0" err="1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Bitesize</a:t>
            </a:r>
            <a:endParaRPr lang="en-GB" sz="4000" dirty="0">
              <a:solidFill>
                <a:srgbClr val="333333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600" dirty="0">
              <a:solidFill>
                <a:srgbClr val="333333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714375" indent="0">
              <a:buNone/>
            </a:pPr>
            <a:r>
              <a:rPr lang="en-GB" sz="4800" dirty="0">
                <a:solidFill>
                  <a:srgbClr val="333333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Using Google and Google Scholar for finding academic literature</a:t>
            </a:r>
          </a:p>
        </p:txBody>
      </p:sp>
    </p:spTree>
    <p:extLst>
      <p:ext uri="{BB962C8B-B14F-4D97-AF65-F5344CB8AC3E}">
        <p14:creationId xmlns:p14="http://schemas.microsoft.com/office/powerpoint/2010/main" val="108090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189" y="833070"/>
            <a:ext cx="9039095" cy="5641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283901" y="2638925"/>
            <a:ext cx="1853852" cy="311515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37753" y="3783585"/>
            <a:ext cx="853868" cy="245699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05726" y="4948989"/>
            <a:ext cx="288758" cy="240632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2611" y="1715596"/>
            <a:ext cx="2812176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See what has cited article since publication or see related articles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137753" y="2223428"/>
            <a:ext cx="1714858" cy="46332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67495" y="3664212"/>
            <a:ext cx="1668379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Duplicates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7027715" y="3864267"/>
            <a:ext cx="1439780" cy="6634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8687" y="4748463"/>
            <a:ext cx="2807367" cy="163121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Examples of how to reference article and options for downloading to EndNote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51921" y="5189622"/>
            <a:ext cx="753805" cy="33688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319397" y="6071902"/>
            <a:ext cx="4899316" cy="12473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" y="84450"/>
            <a:ext cx="461016" cy="4610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13721" y="176133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52705" y="56937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18713" y="4997275"/>
            <a:ext cx="3450773" cy="147732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multiple citations to EndNote, </a:t>
            </a:r>
            <a:r>
              <a:rPr lang="en-I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n-I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clicking the star icon and then going to My Library. You need to be signed in with a Google account.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012062" y="637148"/>
            <a:ext cx="845127" cy="748307"/>
          </a:xfrm>
          <a:prstGeom prst="rightArrow">
            <a:avLst/>
          </a:prstGeom>
          <a:solidFill>
            <a:srgbClr val="6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4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584" y="780616"/>
            <a:ext cx="11691184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Google Scholar - Advanced 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97" y="1698033"/>
            <a:ext cx="2548760" cy="3969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205345" y="1849685"/>
            <a:ext cx="743487" cy="464024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2196" r="5011" b="6832"/>
          <a:stretch/>
        </p:blipFill>
        <p:spPr>
          <a:xfrm>
            <a:off x="5098472" y="1482435"/>
            <a:ext cx="6511637" cy="48906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7255" y="5972173"/>
            <a:ext cx="474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https://scholar.google.com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9" y="136232"/>
            <a:ext cx="459606" cy="459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7255" y="66272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32909" y="4655127"/>
            <a:ext cx="1389766" cy="0"/>
          </a:xfrm>
          <a:prstGeom prst="straightConnector1">
            <a:avLst/>
          </a:prstGeom>
          <a:ln w="285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7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7" y="1324842"/>
            <a:ext cx="5640632" cy="4257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6" y="136231"/>
            <a:ext cx="446809" cy="446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4" y="583040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27913" y="751671"/>
            <a:ext cx="11691184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Google Scholar - Advanced Search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477" y="2535690"/>
            <a:ext cx="4153446" cy="633663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45963" y="3689856"/>
            <a:ext cx="2000130" cy="271846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8476" y="4886323"/>
            <a:ext cx="3649309" cy="447471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3138" y="6257511"/>
            <a:ext cx="9257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Includes work cited in the work of others but which Google Scholar has not found online.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945" y="1845358"/>
            <a:ext cx="7031276" cy="43845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5792243" y="5486400"/>
            <a:ext cx="0" cy="864296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9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02584" y="817298"/>
            <a:ext cx="11716513" cy="665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Google Scholar – full text via the University Library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8" y="2336256"/>
            <a:ext cx="2238687" cy="3486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72" y="1525376"/>
            <a:ext cx="6351535" cy="3563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62" y="4358415"/>
            <a:ext cx="7104501" cy="22092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630195" y="2494837"/>
            <a:ext cx="682306" cy="347217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34281" y="2965622"/>
            <a:ext cx="1819781" cy="2497408"/>
          </a:xfrm>
          <a:prstGeom prst="straightConnector1">
            <a:avLst/>
          </a:prstGeom>
          <a:ln w="285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551991" y="3968420"/>
            <a:ext cx="2953669" cy="232877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05660" y="4201298"/>
            <a:ext cx="1293248" cy="284205"/>
          </a:xfrm>
          <a:prstGeom prst="straightConnector1">
            <a:avLst/>
          </a:prstGeom>
          <a:ln w="285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505660" y="4201297"/>
            <a:ext cx="1293248" cy="1392793"/>
          </a:xfrm>
          <a:prstGeom prst="straightConnector1">
            <a:avLst/>
          </a:prstGeom>
          <a:ln w="285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94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580F27-CB0A-4474-86B5-E5BCE20D1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71" y="1638469"/>
            <a:ext cx="3950880" cy="4328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84186" y="809209"/>
            <a:ext cx="11234911" cy="624634"/>
          </a:xfrm>
        </p:spPr>
        <p:txBody>
          <a:bodyPr>
            <a:no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LibKey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Nomad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40716" y="6356351"/>
            <a:ext cx="413084" cy="298340"/>
          </a:xfrm>
        </p:spPr>
        <p:txBody>
          <a:bodyPr/>
          <a:lstStyle/>
          <a:p>
            <a:fld id="{780C177A-0032-456E-B79F-4AC1AB2AD29B}" type="slidenum">
              <a:rPr lang="en-GB" smtClean="0"/>
              <a:t>14</a:t>
            </a:fld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78BF78-C855-498C-8B6B-909F0492AD0B}"/>
              </a:ext>
            </a:extLst>
          </p:cNvPr>
          <p:cNvSpPr txBox="1"/>
          <p:nvPr/>
        </p:nvSpPr>
        <p:spPr>
          <a:xfrm>
            <a:off x="467162" y="1862160"/>
            <a:ext cx="62278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the quick link button appear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you are on sites recognised to be available to University of Edinburgh staff and students.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sometimes help overcome temporary authentication issues </a:t>
            </a:r>
            <a:endParaRPr lang="en-GB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FA7575-C28E-42F0-A93E-9397F7367DAB}"/>
              </a:ext>
            </a:extLst>
          </p:cNvPr>
          <p:cNvCxnSpPr>
            <a:cxnSpLocks/>
          </p:cNvCxnSpPr>
          <p:nvPr/>
        </p:nvCxnSpPr>
        <p:spPr>
          <a:xfrm>
            <a:off x="6598508" y="4337222"/>
            <a:ext cx="1149178" cy="879229"/>
          </a:xfrm>
          <a:prstGeom prst="straightConnector1">
            <a:avLst/>
          </a:prstGeom>
          <a:ln w="412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6AEA0D-1087-48DD-9E81-070B777AFE64}"/>
              </a:ext>
            </a:extLst>
          </p:cNvPr>
          <p:cNvSpPr txBox="1"/>
          <p:nvPr/>
        </p:nvSpPr>
        <p:spPr>
          <a:xfrm>
            <a:off x="321276" y="5383189"/>
            <a:ext cx="695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Download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LibKey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Nomad Browser Extension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3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02583" y="780616"/>
            <a:ext cx="11716513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Google News Archive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934" y="1522049"/>
            <a:ext cx="676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locate an article from a news(paper) website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Advanced Search domain option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632" y="2919105"/>
            <a:ext cx="352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archive material, try: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https://news.google.com/newspapers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77" y="2733753"/>
            <a:ext cx="7415048" cy="3677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03" y="1604127"/>
            <a:ext cx="4058216" cy="6668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19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02583" y="935216"/>
            <a:ext cx="11716513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Newspaper 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025" y="1733018"/>
            <a:ext cx="59884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Library subject guide: </a:t>
            </a:r>
          </a:p>
          <a:p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Newspapers, magazines and other news sources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20989"/>
          <a:stretch/>
        </p:blipFill>
        <p:spPr>
          <a:xfrm>
            <a:off x="6586006" y="1794333"/>
            <a:ext cx="5234235" cy="1613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03506" y="3097642"/>
            <a:ext cx="618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https://edinburgh-uk.libguides.com/newspapers-magazines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934" y="3989771"/>
            <a:ext cx="657321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LibSmart II course on Learn with modules which include:</a:t>
            </a:r>
          </a:p>
          <a:p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57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Digital news sources.</a:t>
            </a:r>
          </a:p>
          <a:p>
            <a:pPr marL="342900" indent="-157163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Digital primary sources and digital scholarship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94004" y="5742057"/>
            <a:ext cx="3818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www.ed.ac.uk/is/libsmart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06" y="4084163"/>
            <a:ext cx="5234235" cy="14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56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08613" y="935216"/>
            <a:ext cx="11710484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More Google help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914" y="1853853"/>
            <a:ext cx="11437183" cy="4289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search works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https://www.google.com/search/howsearchworks/how-search-works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100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Help topics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https://support.google.com/websearch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100000"/>
              </a:lnSpc>
              <a:spcBef>
                <a:spcPts val="0"/>
              </a:spcBef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Refine web searches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https://support.google.com/websearch/answer/2466433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Google Scholar Help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http://scholar.google.com/intl/en/scholar/help.html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96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34" y="1799105"/>
            <a:ext cx="10501720" cy="135008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DiscoverEd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http://discovered.ed.ac.uk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databases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www.ed.ac.uk/is/databases-subjects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2584" y="931023"/>
            <a:ext cx="11716512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Finding academic literature - sources and help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22454" b="11310"/>
          <a:stretch/>
        </p:blipFill>
        <p:spPr>
          <a:xfrm>
            <a:off x="1074976" y="4639469"/>
            <a:ext cx="6617444" cy="1441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9" b="21683"/>
          <a:stretch/>
        </p:blipFill>
        <p:spPr>
          <a:xfrm>
            <a:off x="8036575" y="4810990"/>
            <a:ext cx="3278906" cy="1154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78934" y="3426093"/>
            <a:ext cx="91970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Library Subject Guides -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www.ed.ac.uk/is/subject-guides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en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Literature Searching Resources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4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17190" y="903121"/>
            <a:ext cx="4968875" cy="65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</a:p>
        </p:txBody>
      </p:sp>
      <p:sp>
        <p:nvSpPr>
          <p:cNvPr id="11" name="Rectangle 13"/>
          <p:cNvSpPr>
            <a:spLocks noChangeAspect="1" noChangeArrowheads="1"/>
          </p:cNvSpPr>
          <p:nvPr/>
        </p:nvSpPr>
        <p:spPr bwMode="auto">
          <a:xfrm>
            <a:off x="473335" y="1767413"/>
            <a:ext cx="9745356" cy="1374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Your Academic Support Librarian: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www.ed.ac.uk/is/ASL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1421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Library subject guides: </a:t>
            </a:r>
            <a:r>
              <a:rPr lang="en-GB" sz="2800" dirty="0">
                <a:solidFill>
                  <a:srgbClr val="1421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  <a:hlinkClick r:id="rId4"/>
              </a:rPr>
              <a:t>www.ed.ac.uk/is/subject-guides</a:t>
            </a:r>
            <a:endParaRPr lang="en-GB" sz="2800" dirty="0">
              <a:solidFill>
                <a:srgbClr val="142148"/>
              </a:solidFill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pic>
        <p:nvPicPr>
          <p:cNvPr id="20" name="Picture 19" title="Here to Help 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3966"/>
          <a:stretch/>
        </p:blipFill>
        <p:spPr>
          <a:xfrm>
            <a:off x="9647427" y="1410844"/>
            <a:ext cx="2024803" cy="2088069"/>
          </a:xfrm>
          <a:prstGeom prst="rect">
            <a:avLst/>
          </a:prstGeom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5363" y="6352110"/>
            <a:ext cx="493734" cy="294971"/>
          </a:xfrm>
        </p:spPr>
        <p:txBody>
          <a:bodyPr/>
          <a:lstStyle/>
          <a:p>
            <a:r>
              <a:rPr lang="en-GB" dirty="0"/>
              <a:t> </a:t>
            </a:r>
            <a:fld id="{780C177A-0032-456E-B79F-4AC1AB2AD29B}" type="slidenum">
              <a:rPr lang="en-GB" smtClean="0"/>
              <a:t>19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t="-172" b="1051"/>
          <a:stretch/>
        </p:blipFill>
        <p:spPr>
          <a:xfrm>
            <a:off x="5044023" y="3356534"/>
            <a:ext cx="4199775" cy="2891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837867" y="4540664"/>
            <a:ext cx="380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www.events.ed.ac.uk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751" y="3959216"/>
            <a:ext cx="412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Literature search clinics</a:t>
            </a:r>
          </a:p>
        </p:txBody>
      </p:sp>
    </p:spTree>
    <p:extLst>
      <p:ext uri="{BB962C8B-B14F-4D97-AF65-F5344CB8AC3E}">
        <p14:creationId xmlns:p14="http://schemas.microsoft.com/office/powerpoint/2010/main" val="274826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85" y="992811"/>
            <a:ext cx="8058515" cy="670625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Learning outcomes and objectives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55285" y="1967317"/>
            <a:ext cx="8475212" cy="43469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end of this session, you should be able to: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ways of performing more specific and advanced searches using Google/Google Scholar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 how to set up Google Scholar to quickly access online full text material available at the Library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 where to look for other relevant databases for your research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r="26528"/>
          <a:stretch>
            <a:fillRect/>
          </a:stretch>
        </p:blipFill>
        <p:spPr>
          <a:xfrm>
            <a:off x="9423400" y="2099777"/>
            <a:ext cx="2232794" cy="3495354"/>
          </a:xfrm>
        </p:spPr>
      </p:pic>
    </p:spTree>
    <p:extLst>
      <p:ext uri="{BB962C8B-B14F-4D97-AF65-F5344CB8AC3E}">
        <p14:creationId xmlns:p14="http://schemas.microsoft.com/office/powerpoint/2010/main" val="378161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562" y="2077777"/>
            <a:ext cx="4757937" cy="205438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Easy to use.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Very large.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Powerful search algorithms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Easily accessible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832" y="1393306"/>
            <a:ext cx="6496197" cy="3419994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Caveats…</a:t>
            </a:r>
          </a:p>
          <a:p>
            <a:pPr marL="0" indent="0"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Content searched and prioritising unknown.</a:t>
            </a:r>
          </a:p>
          <a:p>
            <a:pPr marL="35560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…but not searching entire internet.</a:t>
            </a:r>
          </a:p>
          <a:p>
            <a:pPr marL="355600"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Searches are difficult to replicate and export.</a:t>
            </a:r>
          </a:p>
          <a:p>
            <a:pPr marL="355600"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previous searches influence results.</a:t>
            </a:r>
          </a:p>
          <a:p>
            <a:pPr marL="355600"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Difficult to see what is accessible legally (and what is not).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525" y="946308"/>
            <a:ext cx="5040012" cy="6253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Why use Google?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285" y="5183658"/>
            <a:ext cx="106098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 how you know what you can read via Library (print or online)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Abstracting &amp; Indexing databases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 use for literature reviews, systematic reviews, researching a topic, etc.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1562" y="4506835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Google is not a one stop shop </a:t>
            </a:r>
          </a:p>
        </p:txBody>
      </p:sp>
    </p:spTree>
    <p:extLst>
      <p:ext uri="{BB962C8B-B14F-4D97-AF65-F5344CB8AC3E}">
        <p14:creationId xmlns:p14="http://schemas.microsoft.com/office/powerpoint/2010/main" val="133693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08959"/>
              </p:ext>
            </p:extLst>
          </p:nvPr>
        </p:nvGraphicFramePr>
        <p:xfrm>
          <a:off x="755285" y="2402505"/>
          <a:ext cx="1034610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442">
                  <a:extLst>
                    <a:ext uri="{9D8B030D-6E8A-4147-A177-3AD203B41FA5}">
                      <a16:colId xmlns:a16="http://schemas.microsoft.com/office/drawing/2014/main" val="3587231754"/>
                    </a:ext>
                  </a:extLst>
                </a:gridCol>
                <a:gridCol w="8794660">
                  <a:extLst>
                    <a:ext uri="{9D8B030D-6E8A-4147-A177-3AD203B41FA5}">
                      <a16:colId xmlns:a16="http://schemas.microsoft.com/office/drawing/2014/main" val="2106974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https://books.google.co.uk/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good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previews sometimes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42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https://datasetsearch.research.google.com/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7719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but see </a:t>
                      </a:r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Find and reuse data</a:t>
                      </a:r>
                      <a:endParaRPr lang="en-GB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30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https://images.google.co.uk/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25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www.google.com/videohp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39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https://news.google.com/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502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628650" indent="0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but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see 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Library subject guides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442913" indent="0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966636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77" y="1540739"/>
            <a:ext cx="6650472" cy="59948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General web search: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www.google.co.uk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603" y="837767"/>
            <a:ext cx="11716513" cy="6395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Google comes in different flavours…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10780" r="3237" b="8400"/>
          <a:stretch/>
        </p:blipFill>
        <p:spPr>
          <a:xfrm>
            <a:off x="7588576" y="4389978"/>
            <a:ext cx="4326540" cy="1400433"/>
          </a:xfrm>
          <a:prstGeom prst="rect">
            <a:avLst/>
          </a:prstGeom>
          <a:ln>
            <a:solidFill>
              <a:srgbClr val="69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53832" y="5815880"/>
            <a:ext cx="474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https://scholar.google.co.uk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9" y="136232"/>
            <a:ext cx="461016" cy="461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8603" y="717507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57362" y="5902904"/>
            <a:ext cx="431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Highlighting Google Scholar…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285" y="3654493"/>
            <a:ext cx="5831253" cy="1978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5285" y="2306036"/>
            <a:ext cx="10531840" cy="13484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7" y="136232"/>
            <a:ext cx="430238" cy="430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4" y="56646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959" y="670691"/>
            <a:ext cx="11623761" cy="652029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General searching tips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3775" y="1322720"/>
            <a:ext cx="11258945" cy="529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Search tools/engines/platforms </a:t>
            </a:r>
          </a:p>
          <a:p>
            <a:pPr marL="720725" indent="-2778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Offer similar features &amp; functions. </a:t>
            </a:r>
          </a:p>
          <a:p>
            <a:pPr marL="720725" indent="-2778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Use Helps and Advanced menus to check.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Give some thought to search strategy.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What…do you want to read?...is appropriate to use?...are the best sources?</a:t>
            </a:r>
          </a:p>
          <a:p>
            <a:pPr marL="457200" indent="-2778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Get words and phrases which describe the concepts you need to read about.</a:t>
            </a:r>
          </a:p>
          <a:p>
            <a:pPr marL="720725" lvl="1" indent="-2762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some alternatives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synonyms, variant terminology &amp; spellings, abbreviations,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725" lvl="1" indent="-2762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Start specific and broaden out as necessary.</a:t>
            </a:r>
          </a:p>
        </p:txBody>
      </p:sp>
    </p:spTree>
    <p:extLst>
      <p:ext uri="{BB962C8B-B14F-4D97-AF65-F5344CB8AC3E}">
        <p14:creationId xmlns:p14="http://schemas.microsoft.com/office/powerpoint/2010/main" val="246460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569844" y="1548050"/>
            <a:ext cx="10932152" cy="5082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Phrase searching - “Second World War”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Stemming in operation -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finds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dietary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diets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Combining search terms - Boolean operators: AND, OR and NOT (-)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refine options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date, licencing (images), review articles, patents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possible use Advanced Search.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Search in a specific site. </a:t>
            </a:r>
          </a:p>
          <a:p>
            <a:pPr marL="1171575" lvl="1" indent="-45720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site:” in front of site or domain, e.g. </a:t>
            </a:r>
          </a:p>
          <a:p>
            <a:pPr marL="3233738" lvl="1">
              <a:lnSpc>
                <a:spcPct val="120000"/>
              </a:lnSpc>
              <a:spcBef>
                <a:spcPts val="0"/>
              </a:spcBef>
              <a:tabLst>
                <a:tab pos="3233738" algn="l"/>
              </a:tabLst>
            </a:pP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site:who.int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 refugees</a:t>
            </a:r>
          </a:p>
          <a:p>
            <a:pPr marL="3233738" lvl="4">
              <a:lnSpc>
                <a:spcPct val="120000"/>
              </a:lnSpc>
              <a:spcBef>
                <a:spcPts val="0"/>
              </a:spcBef>
            </a:pP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site:un.org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 calories</a:t>
            </a:r>
          </a:p>
          <a:p>
            <a:pPr marL="1000125" lvl="1" indent="-28575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“Cited by” and “Related articles” links - helps broaden your search.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2584" y="843531"/>
            <a:ext cx="11716513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Google Search tips</a:t>
            </a:r>
          </a:p>
        </p:txBody>
      </p:sp>
      <p:pic>
        <p:nvPicPr>
          <p:cNvPr id="11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32581" r="26528" b="13117"/>
          <a:stretch/>
        </p:blipFill>
        <p:spPr>
          <a:xfrm>
            <a:off x="10058399" y="1052653"/>
            <a:ext cx="1679121" cy="1427401"/>
          </a:xfrm>
        </p:spPr>
      </p:pic>
    </p:spTree>
    <p:extLst>
      <p:ext uri="{BB962C8B-B14F-4D97-AF65-F5344CB8AC3E}">
        <p14:creationId xmlns:p14="http://schemas.microsoft.com/office/powerpoint/2010/main" val="173728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584" y="836347"/>
            <a:ext cx="11716512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Combining search terms/keywords – </a:t>
            </a:r>
            <a:r>
              <a:rPr lang="en-GB" sz="3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“Boolean operators”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289" y="1527903"/>
            <a:ext cx="1965434" cy="138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933" y="1774187"/>
            <a:ext cx="913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 all keywords must be included in search results.</a:t>
            </a:r>
          </a:p>
          <a:p>
            <a:pPr lvl="1"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Google assumes AND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0658" y="2035065"/>
            <a:ext cx="31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56665" y="2012517"/>
            <a:ext cx="36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352" y="3090275"/>
            <a:ext cx="900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 at least one keyword must be included in search results.</a:t>
            </a:r>
          </a:p>
          <a:p>
            <a:pPr marL="803275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Used for synonyms, e.g. teenager OR adolescent OR… </a:t>
            </a:r>
          </a:p>
          <a:p>
            <a:pPr marL="539750"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 Google - type OR in upper case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42" y="2980336"/>
            <a:ext cx="1978052" cy="14735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92710" y="3532461"/>
            <a:ext cx="31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49562" y="3532461"/>
            <a:ext cx="36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713" y="4588022"/>
            <a:ext cx="901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 excludes from results those with the given keyword(s)</a:t>
            </a:r>
          </a:p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 Google put “-” in front of the word to exclude</a:t>
            </a:r>
          </a:p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e.g. jaguar speed -car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72" y="4414977"/>
            <a:ext cx="2176773" cy="1678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34129" y="5069595"/>
            <a:ext cx="31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79896" y="5069595"/>
            <a:ext cx="36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9072" y="6130724"/>
            <a:ext cx="9664096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Google’s Advanced Search options can be useful to use instead.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52701" cy="5527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227915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2584" y="68893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1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" y="136231"/>
            <a:ext cx="405287" cy="405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190844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584" y="56646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02584" y="701407"/>
            <a:ext cx="11716512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Advanced Search</a:t>
            </a:r>
            <a:endParaRPr lang="en-GB" sz="3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"/>
          <a:stretch/>
        </p:blipFill>
        <p:spPr>
          <a:xfrm>
            <a:off x="202584" y="2331511"/>
            <a:ext cx="4665750" cy="3129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26" y="1449181"/>
            <a:ext cx="6798870" cy="51404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8934" y="5819915"/>
            <a:ext cx="361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www.google.co.uk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Up Arrow 1"/>
          <p:cNvSpPr/>
          <p:nvPr/>
        </p:nvSpPr>
        <p:spPr>
          <a:xfrm>
            <a:off x="4270078" y="5427678"/>
            <a:ext cx="548226" cy="510504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544191" y="2062015"/>
            <a:ext cx="809641" cy="1479418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6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3D28EFD-C492-450E-808C-83EEF355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6" y="1338645"/>
            <a:ext cx="7391040" cy="5222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6" y="85508"/>
            <a:ext cx="430238" cy="430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755285" y="16643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1253" y="51574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21253" y="506511"/>
            <a:ext cx="11716513" cy="612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Google - Searching for grey literature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253" y="6075593"/>
            <a:ext cx="2509590" cy="27589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430292-5219-4E22-86C7-DD3A1583B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467" y="2520781"/>
            <a:ext cx="5268300" cy="3941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F1146C93-EE7C-484B-8C06-B27770E0710D}"/>
              </a:ext>
            </a:extLst>
          </p:cNvPr>
          <p:cNvSpPr/>
          <p:nvPr/>
        </p:nvSpPr>
        <p:spPr>
          <a:xfrm>
            <a:off x="221253" y="5727580"/>
            <a:ext cx="2509590" cy="27589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B61B2595-A4BA-40FB-8915-5AC5F83DCEE8}"/>
              </a:ext>
            </a:extLst>
          </p:cNvPr>
          <p:cNvSpPr/>
          <p:nvPr/>
        </p:nvSpPr>
        <p:spPr>
          <a:xfrm>
            <a:off x="221253" y="5123981"/>
            <a:ext cx="2509590" cy="27589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C6A797DD-EB33-48C8-86F9-44732DD29294}"/>
              </a:ext>
            </a:extLst>
          </p:cNvPr>
          <p:cNvSpPr/>
          <p:nvPr/>
        </p:nvSpPr>
        <p:spPr>
          <a:xfrm>
            <a:off x="6565084" y="3124378"/>
            <a:ext cx="5372682" cy="59500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F67D92CB1F44DB28C2D83471FC062" ma:contentTypeVersion="17" ma:contentTypeDescription="Create a new document." ma:contentTypeScope="" ma:versionID="bfc1735f7b4a6d6a1aa1ddc4cfeafd96">
  <xsd:schema xmlns:xsd="http://www.w3.org/2001/XMLSchema" xmlns:xs="http://www.w3.org/2001/XMLSchema" xmlns:p="http://schemas.microsoft.com/office/2006/metadata/properties" xmlns:ns2="8fb7119e-831b-4203-9e69-6525ea818a0e" xmlns:ns3="4fc81726-a38c-4c18-91aa-888b6374bcdf" targetNamespace="http://schemas.microsoft.com/office/2006/metadata/properties" ma:root="true" ma:fieldsID="900639d9995455a633ae4d87aa7d1fa6" ns2:_="" ns3:_="">
    <xsd:import namespace="8fb7119e-831b-4203-9e69-6525ea818a0e"/>
    <xsd:import namespace="4fc81726-a38c-4c18-91aa-888b6374b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119e-831b-4203-9e69-6525ea81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1726-a38c-4c18-91aa-888b6374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4182f66-6579-4b1b-9d92-db6ee80d4cac}" ma:internalName="TaxCatchAll" ma:showField="CatchAllData" ma:web="4fc81726-a38c-4c18-91aa-888b6374bc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b7119e-831b-4203-9e69-6525ea818a0e">
      <Terms xmlns="http://schemas.microsoft.com/office/infopath/2007/PartnerControls"/>
    </lcf76f155ced4ddcb4097134ff3c332f>
    <TaxCatchAll xmlns="4fc81726-a38c-4c18-91aa-888b6374bcdf" xsi:nil="true"/>
  </documentManagement>
</p:properties>
</file>

<file path=customXml/itemProps1.xml><?xml version="1.0" encoding="utf-8"?>
<ds:datastoreItem xmlns:ds="http://schemas.openxmlformats.org/officeDocument/2006/customXml" ds:itemID="{A024283A-8D62-4D93-9852-6B36F08B7C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92DA76-98D5-4B03-B050-66A669888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7119e-831b-4203-9e69-6525ea818a0e"/>
    <ds:schemaRef ds:uri="4fc81726-a38c-4c18-91aa-888b6374b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79B9C1-3D9A-41B4-93F7-0E442FD4BDD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fc81726-a38c-4c18-91aa-888b6374bcdf"/>
    <ds:schemaRef ds:uri="8fb7119e-831b-4203-9e69-6525ea818a0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1133</Words>
  <Application>Microsoft Office PowerPoint</Application>
  <PresentationFormat>Widescreen</PresentationFormat>
  <Paragraphs>186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Source Sans Pro</vt:lpstr>
      <vt:lpstr>Times New Roman</vt:lpstr>
      <vt:lpstr>Office Theme</vt:lpstr>
      <vt:lpstr>PowerPoint Presentation</vt:lpstr>
      <vt:lpstr>Learning outcomes and objectives</vt:lpstr>
      <vt:lpstr>PowerPoint Presentation</vt:lpstr>
      <vt:lpstr>PowerPoint Presentation</vt:lpstr>
      <vt:lpstr>General searching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LibKey Nomad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Duncan</dc:creator>
  <cp:lastModifiedBy>Rowena Stewart</cp:lastModifiedBy>
  <cp:revision>224</cp:revision>
  <dcterms:created xsi:type="dcterms:W3CDTF">2017-09-20T13:58:12Z</dcterms:created>
  <dcterms:modified xsi:type="dcterms:W3CDTF">2024-10-16T09:33:44Z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0x01010069CF67D92CB1F44DB28C2D83471FC062</vt:lpwstr>
  </property>
</Properties>
</file>