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709" r:id="rId5"/>
    <p:sldId id="656" r:id="rId6"/>
    <p:sldId id="689" r:id="rId7"/>
    <p:sldId id="686" r:id="rId8"/>
    <p:sldId id="716" r:id="rId9"/>
    <p:sldId id="717" r:id="rId10"/>
    <p:sldId id="691" r:id="rId11"/>
    <p:sldId id="718" r:id="rId12"/>
    <p:sldId id="693" r:id="rId13"/>
    <p:sldId id="702" r:id="rId14"/>
    <p:sldId id="708" r:id="rId15"/>
    <p:sldId id="703" r:id="rId16"/>
    <p:sldId id="714" r:id="rId17"/>
    <p:sldId id="692" r:id="rId18"/>
    <p:sldId id="698" r:id="rId19"/>
    <p:sldId id="711" r:id="rId20"/>
    <p:sldId id="699" r:id="rId21"/>
    <p:sldId id="694" r:id="rId22"/>
    <p:sldId id="715" r:id="rId23"/>
    <p:sldId id="696" r:id="rId24"/>
    <p:sldId id="700" r:id="rId25"/>
    <p:sldId id="705" r:id="rId26"/>
    <p:sldId id="677" r:id="rId27"/>
    <p:sldId id="688" r:id="rId28"/>
    <p:sldId id="701" r:id="rId29"/>
    <p:sldId id="6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FF00FF"/>
    <a:srgbClr val="333333"/>
    <a:srgbClr val="F5F5F5"/>
    <a:srgbClr val="004F71"/>
    <a:srgbClr val="E8E8E8"/>
    <a:srgbClr val="FFFFFF"/>
    <a:srgbClr val="487A7B"/>
    <a:srgbClr val="0032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EA75-8066-4A20-A4B1-7955E1A05CCC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9343-169F-440C-ACAA-79963A2F5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FC72-7A43-4A2F-B385-2BD3C852517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B964-298A-415D-9488-38014DCEED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5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24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681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7638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8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404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43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79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6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616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1014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56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852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4734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77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271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0858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560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6B964-298A-415D-9488-38014DCEED4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2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92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367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5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26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51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040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71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6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0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48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3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4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1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0C64-6E7A-44C7-B959-31944DBE10A8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177A-0032-456E-B79F-4AC1AB2AD2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s/as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s.is.ed.ac.uk/docs/Libraries/Presentations/LibraryBitesizeCitationMetrics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tractionwatch.com/retraction-watch-database-user-guide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nformation-services/research-support/publish-research/scholarly-communications/predatory-or-bogus-journals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retractionwatch.com/2022/05/29/want-to-know-whether-that-journal-is-scamming-you-introducing-the-retraction-watch-hijacked-journal-check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hyperlink" Target="https://ed-primo.hosted.exlibrisgroup.com/primo-explore/openurl?%3Fsid=Elsevier:Scopus&amp;_service_type=getFullTxt&amp;issn=00278424&amp;isbn=&amp;volume=102&amp;issue=46&amp;spage=16569&amp;epage=16572&amp;pages=16569-16572&amp;artnum=&amp;date=2005&amp;id=doi:10.1073%2Fpnas.0507655102&amp;title=Proceedings%20of%20the%20National%20Academy%20of%20Sciences%20of%20the%20United%20States%20of%20America&amp;atitle=An%20index%20to%20quantify%20an%20individual%27s%20scientific%20research%20output&amp;aufirst=J.E.&amp;auinit=J.E.&amp;auinit1=J&amp;aulast=Hirsch&amp;vid=44UOE_VU2&amp;institution=44UOE&amp;url_ctx_val=&amp;url_ctx_fmt=null&amp;isSerivcesPage=tru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support.clarivate.com/Endnote/s/article/EndNote-cra?language=en_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www.ed.ac.uk/information-services/research-support/publish-research/scholarly-communications/orcid-open-researcher-and-contributor-id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pure" TargetMode="External"/><Relationship Id="rId5" Type="http://schemas.openxmlformats.org/officeDocument/2006/relationships/hyperlink" Target="https://orcid.org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umanalytics.com/learn/about-metric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altmetric.com/about-altmetrics/what-are-altmetrics/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hyperlink" Target="https://www.altmetric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fdora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d.ac.uk/research-office/research-talent-and-culture/research-evaluation-and-responsible-metrics" TargetMode="Externa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.ac.uk/is/digital-safety" TargetMode="External"/><Relationship Id="rId5" Type="http://schemas.openxmlformats.org/officeDocument/2006/relationships/hyperlink" Target="http://www.ed.ac.uk/iad/digitalfootprint" TargetMode="Externa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ed.ac.uk/is/ASL" TargetMode="External"/><Relationship Id="rId7" Type="http://schemas.openxmlformats.org/officeDocument/2006/relationships/hyperlink" Target="https://www.ed.ac.uk/research-office/research-talent-and-culture/research-evaluation-and-responsible-metric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ed.ac.uk/information-services/library-museum-gallery/finding-resources/library-databases/databases-subject-a-z/bibliometric-and-publication-metrics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ed.ac.uk/is/subject-guid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ed.ed.ac.uk/permalink/f/gfso8q/44UOE_ALMA511372883300024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igitalcommons.unl.edu/scholcom/185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BE826F-95DA-4FC8-BC03-9212EA56A3BE}"/>
              </a:ext>
            </a:extLst>
          </p:cNvPr>
          <p:cNvGrpSpPr/>
          <p:nvPr/>
        </p:nvGrpSpPr>
        <p:grpSpPr>
          <a:xfrm>
            <a:off x="1535007" y="321620"/>
            <a:ext cx="9197094" cy="822551"/>
            <a:chOff x="4817278" y="128355"/>
            <a:chExt cx="10410309" cy="10933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C682FF-6C18-4A15-ABD4-4E28D022B476}"/>
                </a:ext>
              </a:extLst>
            </p:cNvPr>
            <p:cNvSpPr txBox="1"/>
            <p:nvPr/>
          </p:nvSpPr>
          <p:spPr>
            <a:xfrm>
              <a:off x="4817278" y="128355"/>
              <a:ext cx="10410309" cy="77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69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 Academic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14507B-8358-4CFA-8965-3306B32F7A7F}"/>
                </a:ext>
              </a:extLst>
            </p:cNvPr>
            <p:cNvSpPr txBox="1"/>
            <p:nvPr/>
          </p:nvSpPr>
          <p:spPr>
            <a:xfrm>
              <a:off x="4817278" y="853521"/>
              <a:ext cx="8936409" cy="368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Helping you get the best from the Library, its collections, resources and services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730339" y="4834248"/>
            <a:ext cx="3147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Academic Support Librarians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www.ed.ac.uk/is/asl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4021" y="6087440"/>
            <a:ext cx="977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May24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482706" y="6364439"/>
            <a:ext cx="394648" cy="317405"/>
          </a:xfrm>
        </p:spPr>
        <p:txBody>
          <a:bodyPr/>
          <a:lstStyle/>
          <a:p>
            <a:fld id="{780C177A-0032-456E-B79F-4AC1AB2AD29B}" type="slidenum">
              <a:rPr lang="en-GB" smtClean="0"/>
              <a:t>1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9987" t="15919" b="1"/>
          <a:stretch/>
        </p:blipFill>
        <p:spPr>
          <a:xfrm>
            <a:off x="7374014" y="427431"/>
            <a:ext cx="4306016" cy="4004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8" y="247218"/>
            <a:ext cx="1023255" cy="102325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58568" y="1550641"/>
            <a:ext cx="7184170" cy="3423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Library </a:t>
            </a:r>
            <a:r>
              <a:rPr lang="en-GB" sz="4000" dirty="0" err="1">
                <a:solidFill>
                  <a:srgbClr val="333333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Bitesize</a:t>
            </a:r>
            <a:endParaRPr lang="en-GB" sz="40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400" dirty="0">
              <a:solidFill>
                <a:srgbClr val="333333"/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263525" indent="0">
              <a:buNone/>
            </a:pPr>
            <a:r>
              <a:rPr lang="en-GB" sz="4800" dirty="0">
                <a:solidFill>
                  <a:srgbClr val="333333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Citation metrics:</a:t>
            </a:r>
          </a:p>
          <a:p>
            <a:pPr marL="263525" indent="0">
              <a:buNone/>
            </a:pPr>
            <a:r>
              <a:rPr lang="en-GB" sz="4400" dirty="0">
                <a:solidFill>
                  <a:srgbClr val="333333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what do numbers tell you about research?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0421" y="5844656"/>
            <a:ext cx="9098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presentation: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http://www.docs.is.ed.ac.uk/docs/Libraries/Presentations/LibraryBitesizeCitationMetrics.pptx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81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10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57474" y="887393"/>
            <a:ext cx="7887922" cy="701377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Using the numbers - Whom to read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CA1514C-6DC7-4D7F-B7C2-3184C10C4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1921091"/>
            <a:ext cx="1007745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06D784-6181-4626-B4B1-91624247DD1F}"/>
              </a:ext>
            </a:extLst>
          </p:cNvPr>
          <p:cNvCxnSpPr>
            <a:cxnSpLocks/>
          </p:cNvCxnSpPr>
          <p:nvPr/>
        </p:nvCxnSpPr>
        <p:spPr>
          <a:xfrm>
            <a:off x="439615" y="3165231"/>
            <a:ext cx="756139" cy="808892"/>
          </a:xfrm>
          <a:prstGeom prst="straightConnector1">
            <a:avLst/>
          </a:prstGeom>
          <a:ln w="3175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1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4111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11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21891" y="757873"/>
            <a:ext cx="1167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Retractions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5460" y="1202541"/>
            <a:ext cx="3269426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People make mistakes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846398" y="1464267"/>
            <a:ext cx="6265609" cy="8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 databases label retracted (or similar) publications.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216"/>
          <a:stretch/>
        </p:blipFill>
        <p:spPr>
          <a:xfrm>
            <a:off x="5846398" y="2191555"/>
            <a:ext cx="6161081" cy="20748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92731" y="4390865"/>
            <a:ext cx="34242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Correction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Expression of Concern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Item Withdrawal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Publication With Expression of Concern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Retracted Publication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Retraction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Withdrawn Publication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72" y="2431951"/>
            <a:ext cx="5254388" cy="37162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" y="1744898"/>
            <a:ext cx="5772232" cy="83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Publishers will label articles they agree to withdraw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3259" y="5815786"/>
            <a:ext cx="2384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Retraction Watch Database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578" y="4993705"/>
            <a:ext cx="1583642" cy="7169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711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12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38429" y="944529"/>
            <a:ext cx="8385731" cy="515223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Using the numbers - Where to publish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53" y="4138830"/>
            <a:ext cx="3219450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53FDA1-15F1-47BD-BF6D-6AADAFED0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0" y="1534610"/>
            <a:ext cx="7726973" cy="50870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7D5DB-1F14-4E3D-B42F-953CEADE4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567" y="1656875"/>
            <a:ext cx="7726973" cy="11970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E75DB0-B430-446A-9E42-036A35AF3D30}"/>
              </a:ext>
            </a:extLst>
          </p:cNvPr>
          <p:cNvCxnSpPr>
            <a:cxnSpLocks/>
          </p:cNvCxnSpPr>
          <p:nvPr/>
        </p:nvCxnSpPr>
        <p:spPr>
          <a:xfrm flipH="1" flipV="1">
            <a:off x="8988669" y="2048739"/>
            <a:ext cx="822837" cy="1320371"/>
          </a:xfrm>
          <a:prstGeom prst="straightConnector1">
            <a:avLst/>
          </a:prstGeom>
          <a:ln w="3175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501850-C017-4D16-AD06-7E9D22043A89}"/>
              </a:ext>
            </a:extLst>
          </p:cNvPr>
          <p:cNvSpPr/>
          <p:nvPr/>
        </p:nvSpPr>
        <p:spPr>
          <a:xfrm>
            <a:off x="2567355" y="2048739"/>
            <a:ext cx="509954" cy="606538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34E712-D2C5-42E9-BE22-58043AB83B17}"/>
              </a:ext>
            </a:extLst>
          </p:cNvPr>
          <p:cNvSpPr/>
          <p:nvPr/>
        </p:nvSpPr>
        <p:spPr>
          <a:xfrm>
            <a:off x="6887307" y="3695311"/>
            <a:ext cx="1324707" cy="606538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2FF32E-EFCF-4FEE-B29C-1111E49C1532}"/>
              </a:ext>
            </a:extLst>
          </p:cNvPr>
          <p:cNvSpPr/>
          <p:nvPr/>
        </p:nvSpPr>
        <p:spPr>
          <a:xfrm>
            <a:off x="215460" y="3851031"/>
            <a:ext cx="1573271" cy="738553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5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7" y="1182305"/>
            <a:ext cx="1642081" cy="6380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28706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13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60194" y="881401"/>
            <a:ext cx="823640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758" y="1694900"/>
            <a:ext cx="10334625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11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4111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14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44886" y="994994"/>
            <a:ext cx="5095794" cy="635686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Journal Impact Factors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4" y="1776134"/>
            <a:ext cx="9382125" cy="2962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270" y="2043870"/>
            <a:ext cx="4181475" cy="43148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946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4111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15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342446" y="891296"/>
            <a:ext cx="5386554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Journal Impact Factors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74543"/>
          <a:stretch/>
        </p:blipFill>
        <p:spPr>
          <a:xfrm>
            <a:off x="464024" y="1807043"/>
            <a:ext cx="5794702" cy="5507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659923" y="2004786"/>
            <a:ext cx="2725615" cy="352957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3895" y="1666894"/>
            <a:ext cx="463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can investigate journal rankings by Category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79080A-783A-44CD-BC9F-DECCE86BA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501" y="3074035"/>
            <a:ext cx="9696450" cy="3267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25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4" y="136231"/>
            <a:ext cx="587005" cy="5870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948302" y="327580"/>
            <a:ext cx="919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77467" y="740554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4111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16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9678" y="906486"/>
            <a:ext cx="1167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Predatory journals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4360" y="1753386"/>
            <a:ext cx="10617599" cy="53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7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is money in publishing which means people attempt fraud and theft.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444" y="2523218"/>
            <a:ext cx="87013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Retraction Watch: Hijacked Journal Checker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Hijacked journals mimic legitimate journals by adopting their titles, ISSNs, and other metadata…In rare instances, publishers will buy rights to a legitimate journal but continue the publication under considerably less stringent publishing protocols…(sometimes known as “cloned” journals).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6378" y="3046992"/>
            <a:ext cx="2005221" cy="907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1077676" y="4978275"/>
            <a:ext cx="10379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Predatory or bogus journals: Guidelines on how to spot and avoid predatory publications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17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35480" y="819873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230B99C-1EF9-4A71-A189-51EDF0F4F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79" y="1421681"/>
            <a:ext cx="7381875" cy="3038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F38CA-E0A2-4EFB-8E90-308D3A3B2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742" y="4283075"/>
            <a:ext cx="8848725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62AE3E-C346-41A7-AA79-DE5ABF8CB391}"/>
              </a:ext>
            </a:extLst>
          </p:cNvPr>
          <p:cNvSpPr/>
          <p:nvPr/>
        </p:nvSpPr>
        <p:spPr>
          <a:xfrm>
            <a:off x="4066492" y="3721604"/>
            <a:ext cx="1437494" cy="561472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2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AF121E-BE9F-47BD-91B2-E3BA6C813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347" y="2595665"/>
            <a:ext cx="8155503" cy="1723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18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35480" y="776440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396" y="5986218"/>
            <a:ext cx="93014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Hirsch, J. (2005). An index to quantify an individual's scientific research output.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Proceedings of the National Academy of Sciences of the United States of America.,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GB" sz="17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102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(46), 16569-16572</a:t>
            </a:r>
            <a:r>
              <a:rPr lang="en-GB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396" y="4474585"/>
            <a:ext cx="87936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scientist has index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of her or his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papers have at least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citations each and the other (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papers have ≤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citations each…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…The highest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among physicists appears to be E. Witten's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which is 110. That is, Witten has written 110 papers with at least 110 citations each.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11359" r="11080" b="20660"/>
          <a:stretch/>
        </p:blipFill>
        <p:spPr>
          <a:xfrm>
            <a:off x="9604936" y="4609090"/>
            <a:ext cx="2330124" cy="168423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schemeClr val="accent2">
                <a:alpha val="40000"/>
              </a:scheme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8739554" y="3429000"/>
            <a:ext cx="824303" cy="1180090"/>
          </a:xfrm>
          <a:prstGeom prst="straightConnector1">
            <a:avLst/>
          </a:prstGeom>
          <a:ln w="3810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B148DE-ED58-4399-B222-DB6FA3DE8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61" y="1412553"/>
            <a:ext cx="8515350" cy="1128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CEC970-45E9-4DA1-B5AE-436CAEA9DD88}"/>
              </a:ext>
            </a:extLst>
          </p:cNvPr>
          <p:cNvSpPr/>
          <p:nvPr/>
        </p:nvSpPr>
        <p:spPr>
          <a:xfrm>
            <a:off x="6533098" y="1378248"/>
            <a:ext cx="1279231" cy="561472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19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35480" y="776440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9883" y="1356561"/>
            <a:ext cx="8793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EndNote offers a Citation report generation link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01496" y="6211432"/>
            <a:ext cx="10268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https://support.clarivate.com/Endnote/s/article/EndNote-cra?language=en_US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883" y="5744821"/>
            <a:ext cx="917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</a:rPr>
              <a:t>EndNote can create the Citation Report up to 118 references in a single search.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71385-84EC-44DC-85D4-4DA48AF04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329" y="3032640"/>
            <a:ext cx="6575524" cy="2639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3D3F06-D8EC-4D02-A5A6-E2A6F8E97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391" y="2143166"/>
            <a:ext cx="3695700" cy="514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021FD6-37F1-41BD-8E7C-45A4AA13B7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312"/>
          <a:stretch/>
        </p:blipFill>
        <p:spPr>
          <a:xfrm>
            <a:off x="694248" y="1932834"/>
            <a:ext cx="4106353" cy="3276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986090" y="2484224"/>
            <a:ext cx="1652813" cy="1086910"/>
          </a:xfrm>
          <a:prstGeom prst="straightConnector1">
            <a:avLst/>
          </a:prstGeom>
          <a:ln w="3810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1085DDA-4F87-4BC1-8843-3817043267CB}"/>
              </a:ext>
            </a:extLst>
          </p:cNvPr>
          <p:cNvSpPr/>
          <p:nvPr/>
        </p:nvSpPr>
        <p:spPr>
          <a:xfrm>
            <a:off x="4413738" y="2030495"/>
            <a:ext cx="414178" cy="674147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90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5824" y="1322213"/>
            <a:ext cx="9036031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Learning outcomes and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1727" y="2374673"/>
            <a:ext cx="9849379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to find citation metrics.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they can be used in literature searching – “Snowballing”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they may inform decisions on where to publish.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to find Journal Impact Factors.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of help on research assessment - re-use and impact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4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45185" y="1741859"/>
            <a:ext cx="11133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ORCID (Open Researcher and Contributor ID) is a universal identifier academic authors can adopt which is product independent.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184" y="2840108"/>
            <a:ext cx="637415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Helps to:</a:t>
            </a:r>
          </a:p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Eliminate name ambiguity.</a:t>
            </a:r>
          </a:p>
          <a:p>
            <a:endParaRPr lang="en-GB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Accurately connect an author with their output throughout a career.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637" y="5789358"/>
            <a:ext cx="11006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Scholarly Communications Team ORCID information page: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www.ed.ac.uk/information-services/research-support/publish-research/scholarly-communications/orcid-open-researcher-and-contributor-id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77440" y="917405"/>
            <a:ext cx="8164830" cy="60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-1" r="3057" b="7922"/>
          <a:stretch/>
        </p:blipFill>
        <p:spPr>
          <a:xfrm>
            <a:off x="345184" y="1039084"/>
            <a:ext cx="1802930" cy="6534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6885" y="2596019"/>
            <a:ext cx="274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https://orcid.org/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184" y="4830909"/>
            <a:ext cx="79195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Profiles can be connected,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ORCID with Pure / Edinburgh Research Explorer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www.ed.ac.uk/pure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4187" y="2215100"/>
            <a:ext cx="4810125" cy="2352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8404" y="4454667"/>
            <a:ext cx="2057400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50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21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855470" y="855799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1783" y="5386355"/>
            <a:ext cx="8260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PlumX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Metrics provide insights into the ways people interact with individual pieces of research output (articles, conference proceedings, book chapters, and many more) in the online environment.”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https://plumanalytics.com/learn/about-metrics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	[Elsevier owned]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479482" y="4781366"/>
            <a:ext cx="578168" cy="551698"/>
          </a:xfrm>
          <a:prstGeom prst="straightConnector1">
            <a:avLst/>
          </a:prstGeom>
          <a:ln w="3810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446" b="2009"/>
          <a:stretch/>
        </p:blipFill>
        <p:spPr>
          <a:xfrm>
            <a:off x="231457" y="1535747"/>
            <a:ext cx="3248025" cy="5050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650" y="1475006"/>
            <a:ext cx="7332167" cy="38406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54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39250" y="6356350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22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88916" y="821895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072" y="6036105"/>
            <a:ext cx="683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www.altmetric.com/about-altmetrics/what-are-altmetrics/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970" y="4263561"/>
            <a:ext cx="1627161" cy="6384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7072" y="5049636"/>
            <a:ext cx="7360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“ …can point to interesting spikes in different types of attention, etc but are not themselves evidence of such. ” 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Previous edition of: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24" y="1488721"/>
            <a:ext cx="8458275" cy="2397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1897" y="1400772"/>
            <a:ext cx="3526730" cy="51556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1120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35832" y="891540"/>
            <a:ext cx="9361170" cy="1218115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DORA: San Francisco Declaration on Research Assessment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6320" y="2344320"/>
            <a:ext cx="10107930" cy="200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University of Edinburgh signed the San Francisco Declaration on Research Assessment (DORA) in Spring 2019. DORA provides a roadmap for global reform in research assessment that universities, funding bodies and individual researchers can sign up to. As a signatory, the University supports DORA’s vision to ‘advance practical and robust approaches to research assessment globally and across all scholarly disciplines'.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40" y="4199443"/>
            <a:ext cx="2269937" cy="22699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8353" y="4848093"/>
            <a:ext cx="86106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Research evaluation and responsible research metrics:</a:t>
            </a:r>
            <a:endParaRPr lang="en-GB" sz="24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www.ed.ac.uk/research-office/research-talent-and-culture/research-evaluation-and-responsible-metrics</a:t>
            </a:r>
            <a:endParaRPr lang="en-GB" sz="20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29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96" y="381224"/>
            <a:ext cx="7936889" cy="62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30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92840" y="4861100"/>
            <a:ext cx="414206" cy="367229"/>
          </a:xfrm>
        </p:spPr>
        <p:txBody>
          <a:bodyPr/>
          <a:lstStyle/>
          <a:p>
            <a:fld id="{780C177A-0032-456E-B79F-4AC1AB2AD29B}" type="slidenum">
              <a:rPr lang="en-GB" smtClean="0"/>
              <a:t>25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855470" y="855799"/>
            <a:ext cx="867537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Assessment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1536864"/>
            <a:ext cx="9062074" cy="4810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034" y="2198103"/>
            <a:ext cx="3533064" cy="15517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6859" y="5489353"/>
            <a:ext cx="4622239" cy="6924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7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www.ed.ac.uk/iad/digitalfootprint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5352" y="6348927"/>
            <a:ext cx="812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See also: Digital Safety, Wellbeing and Citizenship – </a:t>
            </a:r>
            <a:r>
              <a:rPr lang="en-GB" b="1" dirty="0">
                <a:hlinkClick r:id="rId6"/>
              </a:rPr>
              <a:t>www.ed.ac.uk/is/digital-safety</a:t>
            </a:r>
            <a:r>
              <a:rPr lang="en-GB" b="1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90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0490" y="1065385"/>
            <a:ext cx="4968875" cy="50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</p:txBody>
      </p:sp>
      <p:sp>
        <p:nvSpPr>
          <p:cNvPr id="11" name="Rectangle 13"/>
          <p:cNvSpPr>
            <a:spLocks noChangeAspect="1" noChangeArrowheads="1"/>
          </p:cNvSpPr>
          <p:nvPr/>
        </p:nvSpPr>
        <p:spPr bwMode="auto">
          <a:xfrm>
            <a:off x="388119" y="1776072"/>
            <a:ext cx="9745356" cy="139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>
              <a:spcBef>
                <a:spcPct val="2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Your Academic Support Librarian: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www.ed.ac.uk/is/ASL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Library subject guides: </a:t>
            </a:r>
            <a:r>
              <a:rPr lang="en-GB" sz="2400" dirty="0">
                <a:solidFill>
                  <a:srgbClr val="1421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4"/>
              </a:rPr>
              <a:t>www.ed.ac.uk/is/subject-guides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title="Here to Help 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43"/>
          <a:stretch/>
        </p:blipFill>
        <p:spPr>
          <a:xfrm>
            <a:off x="8779998" y="1338582"/>
            <a:ext cx="2988654" cy="2065017"/>
          </a:xfrm>
          <a:prstGeom prst="rect">
            <a:avLst/>
          </a:prstGeom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26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9022" y="3455121"/>
            <a:ext cx="10608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Databases mentioned in this presentation: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www.ed.ac.uk/is/databases-subjects &gt; Bibliometric and publication metrics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022" y="4721069"/>
            <a:ext cx="10688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Edinburgh Research Office: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Research evaluation and responsible research metrics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Includes links to the University’s Research Metrics Working Group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9190" y="956404"/>
            <a:ext cx="4574453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Citation Metrics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106" y="1829486"/>
            <a:ext cx="1039343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Citation metrics are a measure of article, or research publication, (re-)use. 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can be used for “snowballing”.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can be used in research(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quality assessment.</a:t>
            </a:r>
            <a:endParaRPr lang="en-GB" sz="2400" dirty="0">
              <a:solidFill>
                <a:srgbClr val="FF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5236" y="3679655"/>
            <a:ext cx="4490894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!  95%  ! </a:t>
            </a:r>
          </a:p>
          <a:p>
            <a:pPr algn="ctr"/>
            <a:r>
              <a:rPr lang="en-US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Of what? </a:t>
            </a:r>
          </a:p>
          <a:p>
            <a:pPr algn="ctr"/>
            <a:r>
              <a:rPr lang="en-US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What kind of Who? </a:t>
            </a:r>
          </a:p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How many?</a:t>
            </a:r>
          </a:p>
          <a:p>
            <a:pPr algn="ctr"/>
            <a:r>
              <a:rPr lang="en-US" sz="3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How was that measured?</a:t>
            </a:r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 When?  </a:t>
            </a:r>
            <a:endParaRPr lang="en-US" sz="3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50" y="4195969"/>
            <a:ext cx="6000750" cy="1417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are statistics...</a:t>
            </a:r>
          </a:p>
          <a:p>
            <a:pPr algn="just">
              <a:lnSpc>
                <a:spcPct val="105000"/>
              </a:lnSpc>
              <a:spcAft>
                <a:spcPts val="0"/>
              </a:spcAft>
            </a:pPr>
            <a:endParaRPr lang="en-GB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4013" algn="just">
              <a:lnSpc>
                <a:spcPct val="105000"/>
              </a:lnSpc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…and should be interpreted within the contexts they were calculated.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77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06467" y="982571"/>
            <a:ext cx="6819900" cy="601808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Apostrophe ‘metrics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998" y="3544768"/>
            <a:ext cx="10647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Bibliometrics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The branch of library science concerned with the application of mathematical and statistical analysis to bibliography; the statistical analysis of books, articles, or other publications. </a:t>
            </a:r>
          </a:p>
          <a:p>
            <a:pPr marL="354013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Oxford English Dictionary </a:t>
            </a:r>
          </a:p>
          <a:p>
            <a:pPr marL="35401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https://discovered.ed.ac.uk/permalink/f/gfso8q/44UOE_ALMA51137288330002466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998" y="5125127"/>
            <a:ext cx="10910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Scientometrics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The branch of information science concerned with the application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bibliometrics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the study of the spread of scientific ideas; the bibliometric analysis of science.</a:t>
            </a:r>
          </a:p>
          <a:p>
            <a:pPr marL="354013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Oxford English Dictionary </a:t>
            </a:r>
          </a:p>
          <a:p>
            <a:pPr marL="354013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https://discovered.ed.ac.uk/permalink/f/gfso8q/44UOE_ALMA51137288330002466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998" y="1964409"/>
            <a:ext cx="10478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Altmetrics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“…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altmetrics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will track impact outside the academy, impact of influential but uncited work, and impact from sources that aren’t peer-reviewed”</a:t>
            </a:r>
          </a:p>
          <a:p>
            <a:pPr marL="354013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Priem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Taraborelli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D.,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Groth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Neylon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C. (2011)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Altmetrics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: A manifesto. </a:t>
            </a:r>
          </a:p>
          <a:p>
            <a:pPr marL="354013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https://digitalcommons.unl.edu/scholcom/185/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9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57AFC5-D897-42A6-8B22-996128FF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09" y="905090"/>
            <a:ext cx="7413625" cy="5651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28706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5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88857" y="905090"/>
            <a:ext cx="3323600" cy="1736507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Snowballing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10678444" y="1901371"/>
            <a:ext cx="932985" cy="37290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416" y="4592085"/>
            <a:ext cx="1642081" cy="6380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FAB8882-7BA4-404D-AA0B-2BA90BD374E6}"/>
              </a:ext>
            </a:extLst>
          </p:cNvPr>
          <p:cNvSpPr/>
          <p:nvPr/>
        </p:nvSpPr>
        <p:spPr>
          <a:xfrm>
            <a:off x="9361714" y="4107543"/>
            <a:ext cx="2147472" cy="587238"/>
          </a:xfrm>
          <a:prstGeom prst="roundRect">
            <a:avLst/>
          </a:prstGeom>
          <a:noFill/>
          <a:ln w="28575">
            <a:solidFill>
              <a:srgbClr val="D5003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7D0A29-DE9D-4C4D-80F4-B366255CE81B}"/>
              </a:ext>
            </a:extLst>
          </p:cNvPr>
          <p:cNvSpPr/>
          <p:nvPr/>
        </p:nvSpPr>
        <p:spPr>
          <a:xfrm>
            <a:off x="9361714" y="5071613"/>
            <a:ext cx="2147472" cy="405117"/>
          </a:xfrm>
          <a:prstGeom prst="roundRect">
            <a:avLst/>
          </a:prstGeom>
          <a:noFill/>
          <a:ln w="28575">
            <a:solidFill>
              <a:srgbClr val="D5003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DFCF9B-8D94-40FB-A0E9-289320A145B3}"/>
              </a:ext>
            </a:extLst>
          </p:cNvPr>
          <p:cNvCxnSpPr>
            <a:cxnSpLocks/>
          </p:cNvCxnSpPr>
          <p:nvPr/>
        </p:nvCxnSpPr>
        <p:spPr>
          <a:xfrm flipH="1">
            <a:off x="10522380" y="3004457"/>
            <a:ext cx="932985" cy="372906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313F60-2781-4966-AB79-47866A3F3300}"/>
              </a:ext>
            </a:extLst>
          </p:cNvPr>
          <p:cNvCxnSpPr>
            <a:cxnSpLocks/>
          </p:cNvCxnSpPr>
          <p:nvPr/>
        </p:nvCxnSpPr>
        <p:spPr>
          <a:xfrm flipH="1" flipV="1">
            <a:off x="10435450" y="1597229"/>
            <a:ext cx="1175979" cy="304142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9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06A3EF-895A-4176-A3E7-27A7C0EA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80" y="1838184"/>
            <a:ext cx="10067925" cy="431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12707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6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75266" y="953043"/>
            <a:ext cx="8641468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Snowballing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60" y="1128321"/>
            <a:ext cx="1534866" cy="67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10041240" y="1404732"/>
            <a:ext cx="1336006" cy="225423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9777D8-7760-4A18-8DBB-99F47401A74A}"/>
              </a:ext>
            </a:extLst>
          </p:cNvPr>
          <p:cNvSpPr/>
          <p:nvPr/>
        </p:nvSpPr>
        <p:spPr>
          <a:xfrm>
            <a:off x="1167283" y="4759145"/>
            <a:ext cx="2147472" cy="676915"/>
          </a:xfrm>
          <a:prstGeom prst="roundRect">
            <a:avLst/>
          </a:prstGeom>
          <a:noFill/>
          <a:ln w="28575">
            <a:solidFill>
              <a:srgbClr val="D5003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F6A59-A793-4243-B3E7-3423EF7C9C43}"/>
              </a:ext>
            </a:extLst>
          </p:cNvPr>
          <p:cNvSpPr txBox="1"/>
          <p:nvPr/>
        </p:nvSpPr>
        <p:spPr>
          <a:xfrm>
            <a:off x="169331" y="6255923"/>
            <a:ext cx="314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References below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4AC3725-643D-40C8-8520-027879D20E70}"/>
              </a:ext>
            </a:extLst>
          </p:cNvPr>
          <p:cNvSpPr/>
          <p:nvPr/>
        </p:nvSpPr>
        <p:spPr>
          <a:xfrm>
            <a:off x="5715837" y="5029200"/>
            <a:ext cx="1423517" cy="406860"/>
          </a:xfrm>
          <a:prstGeom prst="roundRect">
            <a:avLst/>
          </a:prstGeom>
          <a:noFill/>
          <a:ln w="28575">
            <a:solidFill>
              <a:srgbClr val="D5003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FD0D38-4C23-403F-B139-1595C234CDE8}"/>
              </a:ext>
            </a:extLst>
          </p:cNvPr>
          <p:cNvCxnSpPr>
            <a:cxnSpLocks/>
          </p:cNvCxnSpPr>
          <p:nvPr/>
        </p:nvCxnSpPr>
        <p:spPr>
          <a:xfrm flipH="1">
            <a:off x="10709243" y="5232630"/>
            <a:ext cx="1019696" cy="394447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7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268526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7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04751" y="1075530"/>
            <a:ext cx="843534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Where are the numbers? - Snowballing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46" y="2234619"/>
            <a:ext cx="10344150" cy="3476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557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0" y="943059"/>
            <a:ext cx="1306814" cy="507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50780" y="6328706"/>
            <a:ext cx="2743200" cy="365125"/>
          </a:xfrm>
        </p:spPr>
        <p:txBody>
          <a:bodyPr/>
          <a:lstStyle/>
          <a:p>
            <a:fld id="{780C177A-0032-456E-B79F-4AC1AB2AD29B}" type="slidenum">
              <a:rPr lang="en-GB" smtClean="0"/>
              <a:t>8</a:t>
            </a:fld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41857" y="874214"/>
            <a:ext cx="7372350" cy="601808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Using the Numbers - Snowballing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10C1401-1A18-44C2-A73D-CC618A4B3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610" y="1739243"/>
            <a:ext cx="10029825" cy="477202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F2BDB1-8291-4822-971B-F89F29CD0ABA}"/>
              </a:ext>
            </a:extLst>
          </p:cNvPr>
          <p:cNvSpPr/>
          <p:nvPr/>
        </p:nvSpPr>
        <p:spPr>
          <a:xfrm>
            <a:off x="1202452" y="1556680"/>
            <a:ext cx="2147472" cy="676915"/>
          </a:xfrm>
          <a:prstGeom prst="roundRect">
            <a:avLst/>
          </a:prstGeom>
          <a:noFill/>
          <a:ln w="28575">
            <a:solidFill>
              <a:srgbClr val="D50032">
                <a:alpha val="8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568C415-A6BC-4C28-8396-2E820803A3C1}"/>
              </a:ext>
            </a:extLst>
          </p:cNvPr>
          <p:cNvSpPr/>
          <p:nvPr/>
        </p:nvSpPr>
        <p:spPr>
          <a:xfrm>
            <a:off x="2039815" y="2866292"/>
            <a:ext cx="502042" cy="436836"/>
          </a:xfrm>
          <a:prstGeom prst="upArrow">
            <a:avLst/>
          </a:prstGeom>
          <a:solidFill>
            <a:srgbClr val="D5003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1A9CA-C5FE-421A-A88E-FFE784E0095D}"/>
              </a:ext>
            </a:extLst>
          </p:cNvPr>
          <p:cNvCxnSpPr>
            <a:cxnSpLocks/>
          </p:cNvCxnSpPr>
          <p:nvPr/>
        </p:nvCxnSpPr>
        <p:spPr>
          <a:xfrm>
            <a:off x="1202452" y="3250392"/>
            <a:ext cx="319822" cy="934746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7A280D31-EBE2-48B0-A4DC-03D7B1194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378" y="4477674"/>
            <a:ext cx="6766591" cy="21248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AC076E-7044-46F2-ABF7-5BA09E9D4E29}"/>
              </a:ext>
            </a:extLst>
          </p:cNvPr>
          <p:cNvCxnSpPr>
            <a:cxnSpLocks/>
          </p:cNvCxnSpPr>
          <p:nvPr/>
        </p:nvCxnSpPr>
        <p:spPr>
          <a:xfrm>
            <a:off x="1202452" y="3250392"/>
            <a:ext cx="3517926" cy="1227282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6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136BC8-14B5-454D-B38A-E215D5FE8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95" y="798042"/>
            <a:ext cx="6085600" cy="5758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C177A-0032-456E-B79F-4AC1AB2AD29B}" type="slidenum">
              <a:rPr lang="en-GB" smtClean="0"/>
              <a:t>9</a:t>
            </a:fld>
            <a:endParaRPr lang="en-GB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473196" y="1188237"/>
            <a:ext cx="4046220" cy="891559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Using the numbers</a:t>
            </a:r>
            <a:b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- Snowballing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0" y="139634"/>
            <a:ext cx="497128" cy="497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682FF-6C18-4A15-ABD4-4E28D022B476}"/>
              </a:ext>
            </a:extLst>
          </p:cNvPr>
          <p:cNvSpPr txBox="1"/>
          <p:nvPr/>
        </p:nvSpPr>
        <p:spPr>
          <a:xfrm>
            <a:off x="860026" y="301798"/>
            <a:ext cx="919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Library Academic Support Team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7467" y="669709"/>
            <a:ext cx="11716513" cy="0"/>
          </a:xfrm>
          <a:prstGeom prst="line">
            <a:avLst/>
          </a:prstGeom>
          <a:ln w="28575">
            <a:solidFill>
              <a:srgbClr val="6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 flipV="1">
            <a:off x="5029200" y="1387640"/>
            <a:ext cx="4887993" cy="2354589"/>
          </a:xfrm>
          <a:prstGeom prst="straightConnector1">
            <a:avLst/>
          </a:prstGeom>
          <a:ln w="31750">
            <a:solidFill>
              <a:srgbClr val="D500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72677" y="4039402"/>
            <a:ext cx="3089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other options,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highest usage in last 180 days…</a:t>
            </a:r>
          </a:p>
        </p:txBody>
      </p:sp>
    </p:spTree>
    <p:extLst>
      <p:ext uri="{BB962C8B-B14F-4D97-AF65-F5344CB8AC3E}">
        <p14:creationId xmlns:p14="http://schemas.microsoft.com/office/powerpoint/2010/main" val="125699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CF67D92CB1F44DB28C2D83471FC062" ma:contentTypeVersion="13" ma:contentTypeDescription="Create a new document." ma:contentTypeScope="" ma:versionID="5373d6c18f9b725375ed1277bcd917b3">
  <xsd:schema xmlns:xsd="http://www.w3.org/2001/XMLSchema" xmlns:xs="http://www.w3.org/2001/XMLSchema" xmlns:p="http://schemas.microsoft.com/office/2006/metadata/properties" xmlns:ns2="8fb7119e-831b-4203-9e69-6525ea818a0e" xmlns:ns3="4fc81726-a38c-4c18-91aa-888b6374bcdf" targetNamespace="http://schemas.microsoft.com/office/2006/metadata/properties" ma:root="true" ma:fieldsID="d35bb49bfcd0f5b3a6ebbd559b503883" ns2:_="" ns3:_="">
    <xsd:import namespace="8fb7119e-831b-4203-9e69-6525ea818a0e"/>
    <xsd:import namespace="4fc81726-a38c-4c18-91aa-888b6374bc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7119e-831b-4203-9e69-6525ea81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81726-a38c-4c18-91aa-888b6374bc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6722A9-12F8-435A-BD30-7882216C4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BCBC2-EB47-41BF-9C6E-A88392BED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7119e-831b-4203-9e69-6525ea818a0e"/>
    <ds:schemaRef ds:uri="4fc81726-a38c-4c18-91aa-888b6374b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EAD679-3499-4606-A9E4-07CEC98C95C8}">
  <ds:schemaRefs>
    <ds:schemaRef ds:uri="http://schemas.microsoft.com/office/2006/documentManagement/types"/>
    <ds:schemaRef ds:uri="8fb7119e-831b-4203-9e69-6525ea818a0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4fc81726-a38c-4c18-91aa-888b6374bcd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1269</Words>
  <Application>Microsoft Office PowerPoint</Application>
  <PresentationFormat>Widescreen</PresentationFormat>
  <Paragraphs>170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Learning outcomes and objectives</vt:lpstr>
      <vt:lpstr>Citation Metrics</vt:lpstr>
      <vt:lpstr>Apostrophe ‘metrics</vt:lpstr>
      <vt:lpstr>Where are the numbers? - Snowballing</vt:lpstr>
      <vt:lpstr>Where are the numbers? - Snowballing</vt:lpstr>
      <vt:lpstr>Where are the numbers? - Snowballing</vt:lpstr>
      <vt:lpstr>Using the Numbers - Snowballing</vt:lpstr>
      <vt:lpstr>Using the numbers - Snowballing</vt:lpstr>
      <vt:lpstr>Using the numbers - Whom to read</vt:lpstr>
      <vt:lpstr>PowerPoint Presentation</vt:lpstr>
      <vt:lpstr>Using the numbers - Where to publish</vt:lpstr>
      <vt:lpstr>Where are the numbers? - Assessment</vt:lpstr>
      <vt:lpstr>Journal Impact Factors</vt:lpstr>
      <vt:lpstr>Journal Impact Factors</vt:lpstr>
      <vt:lpstr>PowerPoint Presentation</vt:lpstr>
      <vt:lpstr>Where are the numbers? - Assessment</vt:lpstr>
      <vt:lpstr>Where are the numbers? - Assessment</vt:lpstr>
      <vt:lpstr>Where are the numbers? - Assessment</vt:lpstr>
      <vt:lpstr>PowerPoint Presentation</vt:lpstr>
      <vt:lpstr>Where are the numbers? - Assessment</vt:lpstr>
      <vt:lpstr>Where are the numbers? - Assessment</vt:lpstr>
      <vt:lpstr>DORA: San Francisco Declaration on Research Assessment</vt:lpstr>
      <vt:lpstr>PowerPoint Presentation</vt:lpstr>
      <vt:lpstr>Where are the numbers? - Assessment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Duncan</dc:creator>
  <cp:lastModifiedBy>Rowena Stewart</cp:lastModifiedBy>
  <cp:revision>150</cp:revision>
  <dcterms:created xsi:type="dcterms:W3CDTF">2017-09-20T13:58:12Z</dcterms:created>
  <dcterms:modified xsi:type="dcterms:W3CDTF">2024-05-27T09:34:15Z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0x01010069CF67D92CB1F44DB28C2D83471FC062</vt:lpwstr>
  </property>
</Properties>
</file>