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791" r:id="rId5"/>
    <p:sldId id="795" r:id="rId6"/>
    <p:sldId id="773" r:id="rId7"/>
    <p:sldId id="776" r:id="rId8"/>
    <p:sldId id="780" r:id="rId9"/>
    <p:sldId id="733" r:id="rId10"/>
    <p:sldId id="779" r:id="rId11"/>
    <p:sldId id="778" r:id="rId12"/>
    <p:sldId id="734" r:id="rId13"/>
    <p:sldId id="736" r:id="rId14"/>
    <p:sldId id="747" r:id="rId15"/>
    <p:sldId id="748" r:id="rId16"/>
    <p:sldId id="740" r:id="rId17"/>
    <p:sldId id="737" r:id="rId18"/>
    <p:sldId id="741" r:id="rId19"/>
    <p:sldId id="742" r:id="rId20"/>
    <p:sldId id="749" r:id="rId21"/>
    <p:sldId id="743" r:id="rId22"/>
    <p:sldId id="744" r:id="rId23"/>
    <p:sldId id="745" r:id="rId24"/>
    <p:sldId id="746" r:id="rId25"/>
    <p:sldId id="750" r:id="rId26"/>
    <p:sldId id="785" r:id="rId27"/>
    <p:sldId id="788" r:id="rId28"/>
    <p:sldId id="789" r:id="rId29"/>
    <p:sldId id="753" r:id="rId30"/>
    <p:sldId id="755" r:id="rId31"/>
    <p:sldId id="790" r:id="rId32"/>
    <p:sldId id="781" r:id="rId33"/>
    <p:sldId id="756" r:id="rId34"/>
    <p:sldId id="758" r:id="rId35"/>
    <p:sldId id="762" r:id="rId36"/>
    <p:sldId id="763" r:id="rId37"/>
    <p:sldId id="757" r:id="rId38"/>
    <p:sldId id="782" r:id="rId39"/>
    <p:sldId id="783" r:id="rId40"/>
    <p:sldId id="784" r:id="rId41"/>
    <p:sldId id="78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0FF"/>
    <a:srgbClr val="487A7B"/>
    <a:srgbClr val="D50032"/>
    <a:srgbClr val="D11D73"/>
    <a:srgbClr val="691972"/>
    <a:srgbClr val="004F71"/>
    <a:srgbClr val="FF00FF"/>
    <a:srgbClr val="F5F5F5"/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DAE70-4FDB-0FA2-7D1A-7855B36CD939}" v="4" dt="2019-06-14T13:05:09.379"/>
    <p1510:client id="{5E01407D-DEB7-D6E4-DBD5-93B82FD8B6B9}" v="2" dt="2020-07-15T09:31:54.495"/>
    <p1510:client id="{78167D94-9237-3204-B615-07208364344D}" v="40" dt="2020-05-19T23:04:14.743"/>
    <p1510:client id="{F9D72EAA-A471-0AED-62BF-7E44609E000D}" v="3541" dt="2019-06-14T15:11:57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9" autoAdjust="0"/>
    <p:restoredTop sz="78771" autoAdjust="0"/>
  </p:normalViewPr>
  <p:slideViewPr>
    <p:cSldViewPr snapToGrid="0">
      <p:cViewPr varScale="1">
        <p:scale>
          <a:sx n="62" d="100"/>
          <a:sy n="62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768" units="cm"/>
          <inkml:channel name="Y" type="integer" max="16744" units="cm"/>
          <inkml:channel name="T" type="integer" max="2.14748E9" units="dev"/>
        </inkml:traceFormat>
        <inkml:channelProperties>
          <inkml:channelProperty channel="X" name="resolution" value="160" units="1/cm"/>
          <inkml:channelProperty channel="Y" name="resolution" value="160.00002" units="1/cm"/>
          <inkml:channelProperty channel="T" name="resolution" value="1" units="1/dev"/>
        </inkml:channelProperties>
      </inkml:inkSource>
      <inkml:timestamp xml:id="ts0" timeString="2021-11-09T10:17:21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15840 9930 0,'3'1'15,"0"0"-15,1 0 0,1 2 16,-2 0-16,2 1 15,0-2-15,-1 1 16,-1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8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43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4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542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24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663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6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69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99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47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18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aim of this session is to look more closely at those resources</a:t>
            </a:r>
            <a:r>
              <a:rPr lang="en-GB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give you some general guidance on how to get the best out of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8CBF5-AE4D-457E-8C9A-8975E9CE8FB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50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209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368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37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786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54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202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374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009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674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78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072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56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049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325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945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228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360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6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22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56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7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34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7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F086-4B6D-492E-8DE2-2781B25EAD20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7B9-716E-4455-924B-913EDFB39423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1A94-2EDD-4ADA-B9DF-53675DB83412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 holder"/>
          <p:cNvSpPr>
            <a:spLocks noGrp="1"/>
          </p:cNvSpPr>
          <p:nvPr>
            <p:ph type="pic" sz="quarter" idx="65"/>
          </p:nvPr>
        </p:nvSpPr>
        <p:spPr>
          <a:xfrm>
            <a:off x="6091019" y="914400"/>
            <a:ext cx="4919883" cy="5029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6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F68-1568-42B7-94B6-F1B31C85DFE1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F86-B07C-4D44-BF6F-04A215825852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8C6-0294-4B61-AE5D-CA8871A53162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57E-D878-4B41-8AA0-FE42F2A16BF7}" type="datetime1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A5A4-4A65-466A-BB77-567B53FD1D5B}" type="datetime1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7AE5-81C8-4558-9EBF-14B57469B913}" type="datetime1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6E2-4929-4618-A8CE-0913D6CC8C9C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C30-D76C-4583-94F8-0FE0FCED2BCC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D378-30C0-4609-89C6-4E06DEA3F9CA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.is.ed.ac.uk/docs/Libraries/Presentations/IADPGTFindingAcademicLiterature.pptx" TargetMode="External"/><Relationship Id="rId5" Type="http://schemas.openxmlformats.org/officeDocument/2006/relationships/hyperlink" Target="http://www.ed.ac.uk/is/as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.is.ed.ac.uk/docs/Libraries/PDF/PICOS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foreco.2018.08.0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foreco.2018.08.00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ed.ac.uk/information-services/library-museum-gallery/using-library/request-resources/scan-and-deliver" TargetMode="External"/><Relationship Id="rId4" Type="http://schemas.openxmlformats.org/officeDocument/2006/relationships/hyperlink" Target="http://www.ed.ac.uk/is/vp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2.jpg@01D6A3CA.198D9A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hyperlink" Target="http://www.ed.ac.uk/is/inter-library" TargetMode="External"/><Relationship Id="rId4" Type="http://schemas.openxmlformats.org/officeDocument/2006/relationships/hyperlink" Target="http://www.epay.ed.ac.u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.ac.uk/is/databases-subjects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iscovered.ed.ac.uk/permalink/44UOE_INST/7g3mt6/alma992446118660246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.ac.uk/is/skills/ref-ma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docs.is.ed.ac.uk/mvm/BiblioManagersTable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subject-guides-referencing" TargetMode="External"/><Relationship Id="rId5" Type="http://schemas.openxmlformats.org/officeDocument/2006/relationships/hyperlink" Target="http://www.ed.ac.uk/is/software" TargetMode="External"/><Relationship Id="rId4" Type="http://schemas.openxmlformats.org/officeDocument/2006/relationships/hyperlink" Target="http://www.ed.ac.uk/information-services/computing/desktop-personal/software/main-software-deals/endnot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inburgh-uk.libguides.com/micromasters/evaluating-inform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.ac.uk/is/libsmar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ed.ac.uk/is/libsmart" TargetMode="Externa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hyperlink" Target="http://www.ed.ac.uk/is/subject-guides" TargetMode="External"/><Relationship Id="rId10" Type="http://schemas.openxmlformats.org/officeDocument/2006/relationships/hyperlink" Target="http://www.ed.ac.uk/iad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://www.ed.ac.uk/is/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.ac.uk/is/libsmart" TargetMode="External"/><Relationship Id="rId4" Type="http://schemas.openxmlformats.org/officeDocument/2006/relationships/hyperlink" Target="https://library.uncw.edu/guides/primary_secondary_and_tertiary_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is/libsmart" TargetMode="External"/><Relationship Id="rId5" Type="http://schemas.openxmlformats.org/officeDocument/2006/relationships/hyperlink" Target="https://www.ed.ac.uk/is/subject-guides" TargetMode="External"/><Relationship Id="rId4" Type="http://schemas.openxmlformats.org/officeDocument/2006/relationships/hyperlink" Target="https://www.ed.ac.uk/information-services/research-support/research-data-service/during/discover-and-re-use-data" TargetMode="Externa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ed.ed.ac.uk/permalink/44UOE_INST/110jsec/alma9924314053502466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349206" y="337328"/>
            <a:ext cx="8927800" cy="686249"/>
            <a:chOff x="4817278" y="128355"/>
            <a:chExt cx="10410309" cy="12791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8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919851"/>
              <a:ext cx="8936409" cy="48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" y="346911"/>
            <a:ext cx="817335" cy="817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9987" t="15919" b="1"/>
          <a:stretch/>
        </p:blipFill>
        <p:spPr>
          <a:xfrm>
            <a:off x="7356534" y="549430"/>
            <a:ext cx="4306016" cy="400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77217" y="282341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33611" y="1651693"/>
            <a:ext cx="11228939" cy="246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the Research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iterature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9013001" y="4373784"/>
            <a:ext cx="24833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Librarians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www.ed.ac.uk/is/asl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IAD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PGT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34730" y="5955171"/>
            <a:ext cx="13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AY22-23, v.Nov22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11" y="5286726"/>
            <a:ext cx="106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Slides (</a:t>
            </a:r>
            <a:r>
              <a:rPr lang="en-GB" dirty="0" err="1" smtClean="0"/>
              <a:t>pptx</a:t>
            </a:r>
            <a:r>
              <a:rPr lang="en-GB" dirty="0" smtClean="0"/>
              <a:t>):</a:t>
            </a:r>
          </a:p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www.docs.is.ed.ac.uk/docs/Libraries/Presentations/IADPGTFindingAcademicLiterature.pptx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" y="137322"/>
            <a:ext cx="567553" cy="567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25713" y="27175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61" y="7308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553" y="1221588"/>
            <a:ext cx="5604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Changing your question</a:t>
            </a:r>
            <a:endParaRPr lang="en-GB" altLang="en-US" sz="4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4493"/>
              </p:ext>
            </p:extLst>
          </p:nvPr>
        </p:nvGraphicFramePr>
        <p:xfrm>
          <a:off x="400050" y="2297104"/>
          <a:ext cx="11474624" cy="33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502">
                  <a:extLst>
                    <a:ext uri="{9D8B030D-6E8A-4147-A177-3AD203B41FA5}">
                      <a16:colId xmlns:a16="http://schemas.microsoft.com/office/drawing/2014/main" val="3261732724"/>
                    </a:ext>
                  </a:extLst>
                </a:gridCol>
                <a:gridCol w="3712191">
                  <a:extLst>
                    <a:ext uri="{9D8B030D-6E8A-4147-A177-3AD203B41FA5}">
                      <a16:colId xmlns:a16="http://schemas.microsoft.com/office/drawing/2014/main" val="997986986"/>
                    </a:ext>
                  </a:extLst>
                </a:gridCol>
                <a:gridCol w="3545220">
                  <a:extLst>
                    <a:ext uri="{9D8B030D-6E8A-4147-A177-3AD203B41FA5}">
                      <a16:colId xmlns:a16="http://schemas.microsoft.com/office/drawing/2014/main" val="425682491"/>
                    </a:ext>
                  </a:extLst>
                </a:gridCol>
                <a:gridCol w="1887711">
                  <a:extLst>
                    <a:ext uri="{9D8B030D-6E8A-4147-A177-3AD203B41FA5}">
                      <a16:colId xmlns:a16="http://schemas.microsoft.com/office/drawing/2014/main" val="3893034364"/>
                    </a:ext>
                  </a:extLst>
                </a:gridCol>
              </a:tblGrid>
              <a:tr h="4270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useful is mindfulness for students experiencing exam stress</a:t>
                      </a:r>
                      <a:r>
                        <a:rPr lang="en-GB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GB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55351"/>
                  </a:ext>
                </a:extLst>
              </a:tr>
              <a:tr h="326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</a:t>
                      </a:r>
                      <a:endParaRPr lang="en-GB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</a:t>
                      </a:r>
                      <a:endParaRPr lang="en-GB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0348623"/>
                  </a:ext>
                </a:extLst>
              </a:tr>
              <a:tr h="814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mindful(ness)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meditat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(ion)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inations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ety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7738696"/>
                  </a:ext>
                </a:extLst>
              </a:tr>
              <a:tr h="819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populations experiencing exam stress may be comparable.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of any kind experienced by students may be useful.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301806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558351" y="5792755"/>
            <a:ext cx="12975" cy="73291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983940" y="5792755"/>
            <a:ext cx="13650" cy="732908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6" y="147504"/>
            <a:ext cx="571114" cy="571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57873" y="34928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4834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560" r="16241"/>
          <a:stretch/>
        </p:blipFill>
        <p:spPr>
          <a:xfrm>
            <a:off x="313096" y="1436804"/>
            <a:ext cx="4795933" cy="2203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73" y="1436804"/>
            <a:ext cx="6582824" cy="5153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27190" y="920400"/>
            <a:ext cx="3647152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</a:t>
            </a:r>
            <a:endParaRPr lang="en-GB" altLang="en-US" sz="32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87187" y="6460761"/>
            <a:ext cx="1169233" cy="1499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87187" y="3477718"/>
            <a:ext cx="1049088" cy="122491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2584" y="3927317"/>
            <a:ext cx="4930307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7264400" algn="l"/>
              </a:tabLst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</a:p>
          <a:p>
            <a:pPr>
              <a:tabLst>
                <a:tab pos="7264400" algn="l"/>
              </a:tabLst>
            </a:pPr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2644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roblem,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ntervention,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omparison,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utcome,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tudy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ype/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</a:p>
          <a:p>
            <a:pPr>
              <a:tabLst>
                <a:tab pos="7264400" algn="l"/>
              </a:tabLst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2644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More: </a:t>
            </a:r>
          </a:p>
          <a:p>
            <a:pPr>
              <a:tabLst>
                <a:tab pos="72644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PICOS/T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PEO,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PICo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SPIDER Frameworks (plus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ECLIPSe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and SPICE)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(pdf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29403" y="1558976"/>
            <a:ext cx="3389694" cy="1514007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63816" cy="563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66400" y="3307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0953" y="7321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0971" y="6195562"/>
            <a:ext cx="899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Burton, V,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al (2018) Reviewing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evidence base for the effects of woodland expansion on biodiversity and ecosystem services in the United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Kingdom,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Forest Ecology and Management,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366-379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doi.org/10.1016/j.foreco.2018.08.003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80653"/>
              </p:ext>
            </p:extLst>
          </p:nvPr>
        </p:nvGraphicFramePr>
        <p:xfrm>
          <a:off x="369437" y="1406687"/>
          <a:ext cx="11430677" cy="453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147006237"/>
                    </a:ext>
                  </a:extLst>
                </a:gridCol>
                <a:gridCol w="8005306">
                  <a:extLst>
                    <a:ext uri="{9D8B030D-6E8A-4147-A177-3AD203B41FA5}">
                      <a16:colId xmlns:a16="http://schemas.microsoft.com/office/drawing/2014/main" val="13853337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1667084373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608632043"/>
                    </a:ext>
                  </a:extLst>
                </a:gridCol>
              </a:tblGrid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Terms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Settings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Timespan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96055"/>
                  </a:ext>
                </a:extLst>
              </a:tr>
              <a:tr h="38603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 = ((woodland expansion OR "woodland restoration" OR "woodland planting" OR "forest expansion" OR "</a:t>
                      </a: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restoration" OR "afforestation" OR "woodland creation") </a:t>
                      </a:r>
                      <a:endParaRPr lang="en-GB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400" b="1" u="none" strike="noStrike" dirty="0" smtClean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OR corridor OR connect* OR buffer OR dispersal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"adjacent habitat*" OR "tree plant*" OR "tree species composition" OR "species composition" OR "stocking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*" OR "planting method" OR size OR edge OR design  OR "open space" OR glade OR ride OR soil OR management OR "post-planting" OR treat* OR weed*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prun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thin*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coppic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spacing OR fell* OR "dead wood" OR (wet* OR water)) </a:t>
                      </a:r>
                      <a:endParaRPr lang="en-GB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400" b="1" u="none" strike="noStrike" dirty="0" smtClean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change* OR effect* OR impact* OR benefit* OR establish*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fail*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neutral OR "no effect*" OR function* OR service*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"trade-off*" OR provisioning OR supporting OR regulating OR cultural OR scale OR time) </a:t>
                      </a:r>
                      <a:endParaRPr lang="en-GB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400" b="1" u="none" strike="noStrike" dirty="0" smtClean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species OR population*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ecosystem OR habitat* OR site* OR stand OR region* OR landscape* OR "ecosystem function*" OR "ecosystem service*" OR vegetation OR soil* OR nutrient* OR climate OR "carbon sequestration" OR "carbon storage" OR flood* OR "water quality" OR timber OR farm*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agro* OR crop* OR peat* OR recreation* OR aesthetic* OR health OR hunt* OR shoot*) </a:t>
                      </a:r>
                      <a:endParaRPr lang="en-GB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400" b="1" u="none" strike="noStrike" dirty="0" smtClean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(“open 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habitat</a:t>
                      </a: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*” 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habitat* OR bog OR heath* OR grassland OR grass* OR forest* OR wood*))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Refined to: </a:t>
                      </a:r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Science Core Collection and BIOSIS Collection. </a:t>
                      </a:r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refined to </a:t>
                      </a:r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United Kingdom, England, Scotland, Wales, Ireland, North Ireland. </a:t>
                      </a:r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endParaRPr lang="en-GB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Sorted 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relvance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years (1864-2016)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2028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99345" y="920400"/>
            <a:ext cx="6902852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 – search strategy</a:t>
            </a:r>
            <a:endParaRPr lang="en-GB" altLang="en-US" sz="32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322" cy="58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73751" y="34822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17553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606027" y="1001466"/>
            <a:ext cx="10716387" cy="8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using your synonyms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2007392"/>
            <a:ext cx="7006914" cy="4211472"/>
          </a:xfrm>
          <a:prstGeom prst="rect">
            <a:avLst/>
          </a:prstGeom>
        </p:spPr>
      </p:pic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number of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5204" cy="585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7788" y="329057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28699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2"/>
          <p:cNvSpPr txBox="1">
            <a:spLocks noChangeArrowheads="1"/>
          </p:cNvSpPr>
          <p:nvPr/>
        </p:nvSpPr>
        <p:spPr bwMode="auto">
          <a:xfrm>
            <a:off x="529367" y="1052593"/>
            <a:ext cx="10716387" cy="12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</a:t>
            </a:r>
          </a:p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 than one concept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7" y="2539326"/>
            <a:ext cx="6693499" cy="4023096"/>
          </a:xfrm>
          <a:prstGeom prst="rect">
            <a:avLst/>
          </a:prstGeom>
        </p:spPr>
      </p:pic>
      <p:sp>
        <p:nvSpPr>
          <p:cNvPr id="20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number of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00121" cy="600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36575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79925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529367" y="1079273"/>
            <a:ext cx="10716387" cy="9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 - be careful with NOT!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5" y="2405003"/>
            <a:ext cx="6689916" cy="4020942"/>
          </a:xfrm>
          <a:prstGeom prst="rect">
            <a:avLst/>
          </a:prstGeom>
        </p:spPr>
      </p:pic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7492621" y="3179929"/>
            <a:ext cx="4249002" cy="30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 all records/results which have the word meditation.</a:t>
            </a:r>
          </a:p>
          <a:p>
            <a:pPr eaLnBrk="1" hangingPunct="1"/>
            <a:endParaRPr lang="en-GB" sz="2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research which looks at both?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23855" y="33940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61" y="737252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1744017" y="917868"/>
            <a:ext cx="8901236" cy="6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Truncation     and searching </a:t>
            </a:r>
            <a:r>
              <a:rPr lang="en-GB" sz="3600" b="1" kern="0" dirty="0" smtClean="0">
                <a:solidFill>
                  <a:srgbClr val="487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kern="0" dirty="0" smtClean="0">
                <a:solidFill>
                  <a:srgbClr val="487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phrases</a:t>
            </a:r>
            <a:r>
              <a:rPr lang="en-GB" sz="3600" b="1" kern="0" dirty="0" smtClean="0">
                <a:solidFill>
                  <a:srgbClr val="487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315" y="1796852"/>
            <a:ext cx="61118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Words with multiple (all useful) 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endings, </a:t>
            </a:r>
            <a:r>
              <a:rPr lang="en-GB" altLang="en-US" sz="2000" i="1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</a:t>
            </a:r>
          </a:p>
          <a:p>
            <a:pPr marL="355600" lvl="2" indent="-176213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modelling, </a:t>
            </a:r>
            <a:r>
              <a:rPr lang="en-GB" altLang="en-US" sz="24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modelled, models [</a:t>
            </a: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modeled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modeling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]  </a:t>
            </a:r>
            <a:endParaRPr lang="en-GB" altLang="en-US" sz="2400" dirty="0" smtClean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723900" lvl="2"/>
            <a:endParaRPr lang="en-GB" altLang="en-US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UK/USA spelling differences, </a:t>
            </a:r>
            <a:r>
              <a:rPr lang="en-GB" altLang="en-US" sz="20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behaviour/</a:t>
            </a:r>
            <a:r>
              <a:rPr lang="en-GB" altLang="en-US" sz="2400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behavior</a:t>
            </a:r>
            <a:endParaRPr lang="en-GB" altLang="en-US" sz="24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569" y="1867809"/>
            <a:ext cx="447646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Truncation symbol, often the asterisk </a:t>
            </a:r>
            <a:r>
              <a:rPr lang="en-GB" altLang="en-US" sz="2000" dirty="0" smtClean="0">
                <a:solidFill>
                  <a:srgbClr val="D11D73"/>
                </a:solidFill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*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o stand for zero or any number of characters:</a:t>
            </a:r>
          </a:p>
          <a:p>
            <a:pPr marL="0" lvl="2" algn="just"/>
            <a:endParaRPr lang="en-GB" altLang="en-US" sz="5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627063" lvl="2" indent="-176213" algn="just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model*</a:t>
            </a:r>
          </a:p>
          <a:p>
            <a:pPr marL="627063" lvl="2" indent="-176213" algn="just">
              <a:buFont typeface="Arial" panose="020B0604020202020204" pitchFamily="34" charset="0"/>
              <a:buChar char="•"/>
            </a:pP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</a:t>
            </a:r>
            <a:r>
              <a:rPr lang="en-GB" altLang="en-US" sz="2400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ehavio</a:t>
            </a:r>
            <a:r>
              <a:rPr lang="en-GB" altLang="en-US" sz="24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569" y="4142296"/>
            <a:ext cx="43877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…use </a:t>
            </a:r>
            <a:r>
              <a:rPr lang="en-GB" sz="2000" dirty="0" smtClean="0">
                <a:solidFill>
                  <a:srgbClr val="487A7B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“double quotes”, </a:t>
            </a:r>
            <a:r>
              <a:rPr lang="en-GB" sz="2000" i="1" dirty="0" err="1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eg</a:t>
            </a:r>
            <a:r>
              <a:rPr lang="en-GB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dirty="0" smtClean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87A7B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high </a:t>
            </a:r>
            <a:r>
              <a:rPr lang="en-GB" sz="24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blood </a:t>
            </a:r>
            <a:r>
              <a:rPr lang="en-GB" sz="24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pressure</a:t>
            </a:r>
            <a:r>
              <a:rPr lang="en-GB" sz="2400" dirty="0" smtClean="0">
                <a:solidFill>
                  <a:srgbClr val="487A7B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”</a:t>
            </a: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87A7B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exam</a:t>
            </a:r>
            <a:r>
              <a:rPr lang="en-GB" sz="2400" b="1" dirty="0" smtClean="0">
                <a:solidFill>
                  <a:srgbClr val="D11D7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4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stress</a:t>
            </a:r>
            <a:r>
              <a:rPr lang="en-GB" sz="2400" b="1" dirty="0" smtClean="0">
                <a:solidFill>
                  <a:srgbClr val="D11D7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400" dirty="0" smtClean="0">
                <a:solidFill>
                  <a:srgbClr val="487A7B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201" y="4371135"/>
            <a:ext cx="6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Returning words entered in order, </a:t>
            </a:r>
            <a:r>
              <a:rPr lang="en-GB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a phrase rather than just all the words being present…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5868" y="765767"/>
            <a:ext cx="66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D11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8000" dirty="0">
              <a:solidFill>
                <a:srgbClr val="D11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201" y="5705576"/>
            <a:ext cx="1146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altLang="en-US" sz="2000" b="1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Wildcard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 </a:t>
            </a:r>
            <a:r>
              <a:rPr lang="en-GB" altLang="en-US" sz="2000" i="1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i="1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?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for 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zero/one character differences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– </a:t>
            </a:r>
            <a:r>
              <a:rPr lang="en-GB" altLang="en-US" sz="2000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encyclop?edia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wom</a:t>
            </a:r>
            <a:r>
              <a:rPr lang="en-GB" altLang="en-US" sz="20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?</a:t>
            </a:r>
            <a:r>
              <a:rPr lang="en-GB" altLang="en-US" sz="2000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n</a:t>
            </a:r>
            <a:endParaRPr lang="en-GB" altLang="en-US" sz="2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fontAlgn="t"/>
            <a:r>
              <a:rPr lang="en-GB" altLang="en-US" sz="2000" b="1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Proximity searching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for words near or next to each other, </a:t>
            </a:r>
            <a:r>
              <a:rPr lang="en-GB" altLang="en-US" sz="2000" i="1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catalyst* NEAR/X engine*</a:t>
            </a:r>
            <a:endParaRPr lang="en-GB" altLang="en-US" sz="2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280879" y="2788170"/>
            <a:ext cx="899410" cy="464696"/>
          </a:xfrm>
          <a:prstGeom prst="rightArrow">
            <a:avLst/>
          </a:prstGeom>
          <a:solidFill>
            <a:srgbClr val="D11D73"/>
          </a:solidFill>
          <a:ln>
            <a:solidFill>
              <a:srgbClr val="D5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6561727" y="4642098"/>
            <a:ext cx="899410" cy="464696"/>
          </a:xfrm>
          <a:prstGeom prst="rightArrow">
            <a:avLst/>
          </a:prstGeom>
          <a:solidFill>
            <a:srgbClr val="487A7B"/>
          </a:solidFill>
          <a:ln>
            <a:solidFill>
              <a:srgbClr val="487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63816" cy="563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66400" y="3307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0953" y="7321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0971" y="6195562"/>
            <a:ext cx="899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Burton, V,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al (2018) Reviewing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evidence base for the effects of woodland expansion on biodiversity and ecosystem services in the United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Kingdom,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Forest Ecology and Management,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366-379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doi.org/10.1016/j.foreco.2018.08.003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846" y="920400"/>
            <a:ext cx="7221850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 – search strategies</a:t>
            </a:r>
            <a:endParaRPr lang="en-GB" altLang="en-US" sz="32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81102"/>
              </p:ext>
            </p:extLst>
          </p:nvPr>
        </p:nvGraphicFramePr>
        <p:xfrm>
          <a:off x="616088" y="1581105"/>
          <a:ext cx="11071065" cy="444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950">
                  <a:extLst>
                    <a:ext uri="{9D8B030D-6E8A-4147-A177-3AD203B41FA5}">
                      <a16:colId xmlns:a16="http://schemas.microsoft.com/office/drawing/2014/main" val="2599412976"/>
                    </a:ext>
                  </a:extLst>
                </a:gridCol>
                <a:gridCol w="5686817">
                  <a:extLst>
                    <a:ext uri="{9D8B030D-6E8A-4147-A177-3AD203B41FA5}">
                      <a16:colId xmlns:a16="http://schemas.microsoft.com/office/drawing/2014/main" val="2827976935"/>
                    </a:ext>
                  </a:extLst>
                </a:gridCol>
                <a:gridCol w="2468925">
                  <a:extLst>
                    <a:ext uri="{9D8B030D-6E8A-4147-A177-3AD203B41FA5}">
                      <a16:colId xmlns:a16="http://schemas.microsoft.com/office/drawing/2014/main" val="3731299428"/>
                    </a:ext>
                  </a:extLst>
                </a:gridCol>
                <a:gridCol w="625373">
                  <a:extLst>
                    <a:ext uri="{9D8B030D-6E8A-4147-A177-3AD203B41FA5}">
                      <a16:colId xmlns:a16="http://schemas.microsoft.com/office/drawing/2014/main" val="3531418904"/>
                    </a:ext>
                  </a:extLst>
                </a:gridCol>
              </a:tblGrid>
              <a:tr h="1382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Scholar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exact phrase: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indent="0" algn="l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expansion" afforestation.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of the words: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indent="0" algn="l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 population community habitat ecosystem landscape "ecosystem function" "ecosystem service"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search. Sorted by relevance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32739"/>
                  </a:ext>
                </a:extLst>
              </a:tr>
              <a:tr h="11068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 </a:t>
                      </a:r>
                      <a:r>
                        <a:rPr lang="en-GB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Commisson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(publications) - no specific search available for FR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separate searches: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expansion, biodiversity (returned 2) and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expansion, ecosystem services (returned 0) and </a:t>
                      </a:r>
                      <a:endParaRPr lang="en-GB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 (returned 8)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search. All of the words.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564878"/>
                  </a:ext>
                </a:extLst>
              </a:tr>
              <a:tr h="8545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 Natural Heritage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advanced options for sorting in any way, basic search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09523"/>
                  </a:ext>
                </a:extLst>
              </a:tr>
              <a:tr h="5504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Woodland Trust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creation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Filtered to document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52852"/>
                  </a:ext>
                </a:extLst>
              </a:tr>
              <a:tr h="5504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RSPB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search through document library section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Topic: forestry, all years, anywhere.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28852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3" y="1043002"/>
            <a:ext cx="11529577" cy="639362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Starting your search with </a:t>
            </a:r>
            <a:r>
              <a:rPr lang="en-GB" altLang="en-U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you </a:t>
            </a:r>
            <a:r>
              <a:rPr lang="en-GB" altLang="en-US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</a:t>
            </a:r>
            <a:endParaRPr lang="en-GB" altLang="en-U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665" y="1781034"/>
            <a:ext cx="10748849" cy="1469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resources you are familiar with can help you get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feel for the literature.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 idea of whether you will find relevant papers for your topic.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4" y="3819484"/>
            <a:ext cx="4294562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 marL="342900" indent="-252413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271" y="3166798"/>
            <a:ext cx="6608890" cy="324436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47706" y="3927868"/>
            <a:ext cx="451608" cy="39738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23926" cy="523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26510" y="29419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60157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8" y="1687714"/>
            <a:ext cx="8083917" cy="2954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0048" y="926089"/>
            <a:ext cx="6761583" cy="4393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</a:t>
            </a:r>
            <a:endParaRPr lang="en-GB" sz="24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753"/>
          <a:stretch/>
        </p:blipFill>
        <p:spPr>
          <a:xfrm>
            <a:off x="3320986" y="3801306"/>
            <a:ext cx="7566025" cy="28684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419062" y="3892369"/>
            <a:ext cx="901924" cy="49974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923855" y="3287703"/>
            <a:ext cx="638629" cy="253716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65369" y="3846276"/>
            <a:ext cx="638629" cy="253716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105" y="5004419"/>
            <a:ext cx="240951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Records for articles </a:t>
            </a:r>
            <a:r>
              <a:rPr lang="en-GB" sz="2000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etc</a:t>
            </a:r>
            <a:r>
              <a:rPr lang="en-GB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you may not be able to read from the library.</a:t>
            </a:r>
            <a:endParaRPr lang="en-GB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94295" y="1600158"/>
            <a:ext cx="3072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“Expand </a:t>
            </a:r>
            <a:r>
              <a:rPr lang="en-GB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results beyond Library </a:t>
            </a:r>
            <a:r>
              <a:rPr lang="en-GB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Collections”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6109" y="1873949"/>
            <a:ext cx="10040471" cy="42492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By the end of the session, you will know: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What to consider before starting to find academic literature.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The range of information resources available to you from 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UoEdinburgh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Some techniques to effectively retrieve information for your research.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Know how to be sure you can read what you need from The Library and what to do if you cannot.</a:t>
            </a:r>
            <a:endParaRPr lang="en-GB" altLang="en-US" sz="2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95448" y="6317198"/>
            <a:ext cx="50008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5A9244-DE55-474F-AB53-77B6AF1F4E2E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64005" y="435016"/>
            <a:ext cx="9622575" cy="66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the Research Literature (IAD PGT)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9138" y="922972"/>
            <a:ext cx="7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Nov22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718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6556" cy="586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23831" y="35345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8" y="742577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3847"/>
          <a:stretch/>
        </p:blipFill>
        <p:spPr>
          <a:xfrm>
            <a:off x="436232" y="1921040"/>
            <a:ext cx="11160369" cy="103202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0218" y="962104"/>
            <a:ext cx="10712391" cy="585332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 </a:t>
            </a:r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– Advanced </a:t>
            </a:r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Search</a:t>
            </a:r>
            <a:endParaRPr lang="en-GB" sz="24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706" y="3210193"/>
            <a:ext cx="7995769" cy="34758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9173980" y="2668249"/>
            <a:ext cx="1693890" cy="169388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697101" y="6225775"/>
            <a:ext cx="638629" cy="253716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8" y="136231"/>
            <a:ext cx="461017" cy="461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7720" y="60952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79685" y="688933"/>
            <a:ext cx="10912839" cy="570526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what you know: Google Scholar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259459"/>
            <a:ext cx="1061085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506" y="2210880"/>
            <a:ext cx="5155138" cy="3860207"/>
          </a:xfrm>
          <a:prstGeom prst="rect">
            <a:avLst/>
          </a:prstGeom>
          <a:ln>
            <a:solidFill>
              <a:srgbClr val="6900FF"/>
            </a:solidFill>
          </a:ln>
        </p:spPr>
      </p:pic>
    </p:spTree>
    <p:extLst>
      <p:ext uri="{BB962C8B-B14F-4D97-AF65-F5344CB8AC3E}">
        <p14:creationId xmlns:p14="http://schemas.microsoft.com/office/powerpoint/2010/main" val="59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3196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what you know: Google Scholar – Library Collections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34" y="1990275"/>
            <a:ext cx="9297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 to Settings to add:</a:t>
            </a:r>
          </a:p>
          <a:p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findit@edinburgh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results view.</a:t>
            </a:r>
          </a:p>
          <a:p>
            <a:pPr marL="182562"/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488" y="1460189"/>
            <a:ext cx="51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a look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Advanced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34020" y="3536758"/>
            <a:ext cx="7201797" cy="2392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5836" y="3557310"/>
            <a:ext cx="846423" cy="38517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260" y="2908279"/>
            <a:ext cx="1990530" cy="21984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723869" y="5928992"/>
            <a:ext cx="373833" cy="42735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75364" y="3234898"/>
            <a:ext cx="885353" cy="127625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9910"/>
          <a:stretch/>
        </p:blipFill>
        <p:spPr>
          <a:xfrm>
            <a:off x="5320441" y="3916805"/>
            <a:ext cx="6580318" cy="2735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5" y="1540129"/>
            <a:ext cx="6948725" cy="2329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17281" y="819090"/>
            <a:ext cx="896045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Check: can you read what you have found?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3196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3282" y="4343282"/>
            <a:ext cx="44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what 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you want</a:t>
            </a:r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2" indent="-153988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Online from a different site</a:t>
            </a:r>
          </a:p>
          <a:p>
            <a:pPr marL="174625" lvl="2" indent="-153988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In print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6308" y="1438398"/>
            <a:ext cx="1603948" cy="4646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88000" y="3004457"/>
            <a:ext cx="1625600" cy="2322286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23779" y="1999562"/>
            <a:ext cx="4595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No link? </a:t>
            </a:r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does not give you full-text? </a:t>
            </a:r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Treat like a normal reference.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Use DiscoverEd </a:t>
            </a:r>
          </a:p>
        </p:txBody>
      </p:sp>
    </p:spTree>
    <p:extLst>
      <p:ext uri="{BB962C8B-B14F-4D97-AF65-F5344CB8AC3E}">
        <p14:creationId xmlns:p14="http://schemas.microsoft.com/office/powerpoint/2010/main" val="1629567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15068" cy="415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28287" y="181968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671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32496" y="523389"/>
            <a:ext cx="8733715" cy="646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Off-campus access to Online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65414" y="1196725"/>
            <a:ext cx="9572938" cy="48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login (formerly called EASE)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65414" y="1654903"/>
            <a:ext cx="10658005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VPN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access to University network + wireless access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www.ed.ac.uk/is/vpn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5897" y="6399641"/>
            <a:ext cx="406400" cy="374650"/>
          </a:xfrm>
        </p:spPr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414" y="2813329"/>
            <a:ext cx="1139085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Sign In </a:t>
            </a:r>
            <a:r>
              <a:rPr lang="en-GB" altLang="en-US" sz="2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 DiscoverEd to get the REQUEST </a:t>
            </a:r>
            <a:r>
              <a:rPr lang="en-GB" altLang="en-US" sz="2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OPTIONS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 smtClean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55600" indent="-17780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Ask for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scans of material (journal article, book chapter) which the Library only has in print.</a:t>
            </a:r>
            <a:r>
              <a:rPr kumimoji="0" lang="en-GB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kumimoji="0" lang="en-GB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ot </a:t>
            </a:r>
            <a:r>
              <a:rPr lang="en-GB" altLang="en-US" sz="2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all </a:t>
            </a: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collections </a:t>
            </a:r>
            <a:r>
              <a:rPr lang="en-GB" altLang="en-US" sz="2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are </a:t>
            </a: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available and 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pyright limits apply</a:t>
            </a:r>
          </a:p>
          <a:p>
            <a:pPr marL="355600" indent="-17780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Request early return of books already borrowed.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28287" y="2177811"/>
            <a:ext cx="11039403" cy="583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Scan &amp; Deliver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(or Digitize Other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ssue)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Access to print-only</a:t>
            </a:r>
            <a:endParaRPr lang="en-GB" sz="1050" i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28" y="5038029"/>
            <a:ext cx="4774896" cy="1554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209229" y="5327254"/>
            <a:ext cx="2806700" cy="223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r="11048"/>
          <a:stretch/>
        </p:blipFill>
        <p:spPr>
          <a:xfrm>
            <a:off x="6554964" y="4403590"/>
            <a:ext cx="5267178" cy="2181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ounded Rectangle 20"/>
          <p:cNvSpPr/>
          <p:nvPr/>
        </p:nvSpPr>
        <p:spPr>
          <a:xfrm>
            <a:off x="8620707" y="4588019"/>
            <a:ext cx="1143000" cy="440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413325" y="6096361"/>
            <a:ext cx="2505772" cy="3891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04806" y="6096361"/>
            <a:ext cx="960311" cy="3891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3908" y="4673197"/>
            <a:ext cx="1066800" cy="2760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55932" y="5550485"/>
            <a:ext cx="535478" cy="7639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6779" cy="586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84210" y="32290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5139" y="944196"/>
            <a:ext cx="6025020" cy="650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Inter-Library Loan (I.L.L.) Service</a:t>
            </a:r>
            <a:endParaRPr lang="en-GB" sz="28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8161" y="82145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614" y="3515531"/>
            <a:ext cx="11129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Scans of articles will be delivered electronically.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first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I.L.L. requests in a year will be free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[5 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undergraduates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that, each successfully supplied request will cost you a (subsidised) £5. For which (probably monthly) you will receive an advice note listing items which have been supplied to you during the previous month. Payment is via the University's e-pay system (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www.epay.ed.ac.uk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863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ILLs 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usually take 2-3 working days to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arrive</a:t>
            </a:r>
            <a:endParaRPr lang="en-GB" altLang="en-US" sz="1600" dirty="0">
              <a:solidFill>
                <a:srgbClr val="D11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863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from: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r>
              <a:rPr lang="en-GB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www.ed.ac.uk/is/inter-library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3" descr="cid:image002.jpg@01D6A3CA.198D9A0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0" y="1771396"/>
            <a:ext cx="11096751" cy="141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77780" cy="4777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80365" y="23217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3" y="61401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1475" y="1516368"/>
            <a:ext cx="9877880" cy="8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material not found in DiscoverEd or Google Scholar.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Contain details of millions of articles from 1000s of publications  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2" y="724005"/>
            <a:ext cx="11716513" cy="67237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27" y="2748384"/>
            <a:ext cx="7144446" cy="35072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709851" y="4942822"/>
            <a:ext cx="1104198" cy="569386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8346" y="4942822"/>
            <a:ext cx="42316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by subject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www.ed.ac.uk/is/databases-subjects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400" y="2451413"/>
            <a:ext cx="4121514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25082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proceedings,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journal articles, book chapters, reports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90000"/>
              </a:lnSpc>
              <a:spcBef>
                <a:spcPct val="20000"/>
              </a:spcBef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are subject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specific.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71" y="1155100"/>
            <a:ext cx="11672088" cy="63255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- </a:t>
            </a: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endParaRPr lang="en-GB" sz="36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65768" y="2446481"/>
            <a:ext cx="9567843" cy="343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 specific when you start.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not finding enough to read, use broader topic search terms.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results to get more search terms.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4" y="980642"/>
            <a:ext cx="11672088" cy="63255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36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32" y="1860676"/>
            <a:ext cx="114185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often use controlled vocabulary to enrich article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descriptions. 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8586" y="2547020"/>
            <a:ext cx="11145105" cy="2203292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vocabulary matching a discipline’s terminology</a:t>
            </a:r>
          </a:p>
          <a:p>
            <a:pPr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search terms which work well in the database.</a:t>
            </a:r>
          </a:p>
          <a:p>
            <a:pPr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other terms which may be useful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25" y="3757634"/>
            <a:ext cx="3235601" cy="25987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7248510" y="3563045"/>
            <a:ext cx="1473315" cy="168495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r="17833"/>
          <a:stretch/>
        </p:blipFill>
        <p:spPr>
          <a:xfrm>
            <a:off x="1632501" y="4184650"/>
            <a:ext cx="4374924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177776"/>
            <a:ext cx="9983540" cy="2704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3196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Library Academic </a:t>
            </a:r>
            <a:r>
              <a:rPr lang="en-GB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Support Team</a:t>
            </a:r>
            <a:endParaRPr lang="en-GB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23584" y="2593001"/>
            <a:ext cx="96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 (in result numbers) combining makes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584" y="6051334"/>
            <a:ext cx="9722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 the limiting concept(s) (lowest result number).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7151" y="1537101"/>
            <a:ext cx="1104891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concept by concept.</a:t>
            </a:r>
          </a:p>
          <a:p>
            <a:pPr eaLnBrk="1" hangingPunct="1"/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synonyms as you think of them.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580779" y="6317385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29</a:t>
            </a:fld>
            <a:endParaRPr lang="en-GB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47009" y="845920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083053" y="5680717"/>
            <a:ext cx="1359147" cy="42878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60840" y="3405459"/>
            <a:ext cx="1206500" cy="381000"/>
          </a:xfrm>
          <a:prstGeom prst="roundRect">
            <a:avLst/>
          </a:prstGeom>
          <a:noFill/>
          <a:ln w="28575">
            <a:solidFill>
              <a:srgbClr val="D5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46885" cy="446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49469" y="23207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3" y="58311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583" y="685660"/>
            <a:ext cx="11716513" cy="676881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520" y="5434149"/>
            <a:ext cx="361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Chris Hart,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Doing a Literature Review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2nd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edition (London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SAGE Publications,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p.14. </a:t>
            </a:r>
          </a:p>
          <a:p>
            <a:pPr algn="ctr"/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discovered.ed.ac.uk/permalink/44UOE_INST/7g3mt6/alma9924461186602466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Accessed on 12 Oct. 2021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M:\My Documents\CHSS Liaison\Info skills\Information landscape_Chris Hart_Doing a literature review_2018_p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6" b="-2"/>
          <a:stretch/>
        </p:blipFill>
        <p:spPr bwMode="auto">
          <a:xfrm>
            <a:off x="4725636" y="1509280"/>
            <a:ext cx="6819497" cy="4931845"/>
          </a:xfrm>
          <a:prstGeom prst="rect">
            <a:avLst/>
          </a:prstGeom>
          <a:noFill/>
          <a:ln w="28575">
            <a:solidFill>
              <a:srgbClr val="D50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:\My Documents\CHSS Liaison\Info skills\Information landscape_Chris Hart_Doing a literature review_2018_p1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30465" b="53475"/>
          <a:stretch/>
        </p:blipFill>
        <p:spPr bwMode="auto">
          <a:xfrm>
            <a:off x="870339" y="2369516"/>
            <a:ext cx="2795452" cy="274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2583" y="1321188"/>
            <a:ext cx="399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Libraries buy and provide access to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71109" y="1681248"/>
            <a:ext cx="754527" cy="39857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77723" cy="477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80307" y="29707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77427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434" y="1478473"/>
            <a:ext cx="80613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you to:</a:t>
            </a:r>
          </a:p>
          <a:p>
            <a:pPr marL="85725"/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one concept at a time.</a:t>
            </a: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another concept easily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combination is working the way you want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5" y="3166747"/>
            <a:ext cx="10063404" cy="2136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6326"/>
          <a:stretch/>
        </p:blipFill>
        <p:spPr>
          <a:xfrm>
            <a:off x="1903537" y="4333368"/>
            <a:ext cx="10081373" cy="22242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26826" y="4631342"/>
            <a:ext cx="1321628" cy="8141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37063" y="5928262"/>
            <a:ext cx="2235200" cy="7112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8434" y="782446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49736" y="2646063"/>
            <a:ext cx="78377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Controlled vocabulary may also be used to describe other features of an article.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Refine panels or Limits areas show such features well.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256" y="1165176"/>
            <a:ext cx="8318672" cy="8855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Refining/Filtering</a:t>
            </a:r>
            <a:endParaRPr lang="en-GB" sz="36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4" y="939064"/>
            <a:ext cx="2473646" cy="56916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685143" y="3512457"/>
            <a:ext cx="1828800" cy="166914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5143" y="4949372"/>
            <a:ext cx="1828800" cy="23222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1014" y="1009972"/>
            <a:ext cx="3520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Using citations</a:t>
            </a:r>
            <a:endParaRPr lang="en-GB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011" y="2035891"/>
            <a:ext cx="27201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used in a paper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319" y="1849316"/>
            <a:ext cx="8459604" cy="1241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0708"/>
          <a:stretch/>
        </p:blipFill>
        <p:spPr>
          <a:xfrm>
            <a:off x="3222319" y="3249387"/>
            <a:ext cx="5674938" cy="32369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307771" y="3817257"/>
            <a:ext cx="914548" cy="1451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56157" y="932652"/>
            <a:ext cx="3520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Using citations</a:t>
            </a:r>
            <a:endParaRPr lang="en-GB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13" y="1594009"/>
            <a:ext cx="67409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Papers with a work in their reference lists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70" y="2309443"/>
            <a:ext cx="10357757" cy="419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624114" y="4194648"/>
            <a:ext cx="3307160" cy="638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895771" y="1814286"/>
            <a:ext cx="1596573" cy="323668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128000" y="1814286"/>
            <a:ext cx="1364343" cy="4426857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99" y="2017713"/>
            <a:ext cx="4486299" cy="4223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3530" y="999754"/>
            <a:ext cx="826380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results somewhere you control</a:t>
            </a:r>
            <a:endParaRPr lang="en-GB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11948"/>
            <a:ext cx="436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the label</a:t>
            </a:r>
          </a:p>
          <a:p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/ Download / Save.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Often above the results list.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47987" y="4582972"/>
            <a:ext cx="562274" cy="569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95" y="3187429"/>
            <a:ext cx="5733957" cy="34108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059885" y="4249168"/>
            <a:ext cx="803219" cy="569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62514" y="4249168"/>
            <a:ext cx="3439886" cy="5350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57715" y="3187429"/>
            <a:ext cx="16647" cy="139554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05" y="2119587"/>
            <a:ext cx="7309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bibliographies in Word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105" y="952239"/>
            <a:ext cx="1126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Reference management software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can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save you time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105" y="1729038"/>
            <a:ext cx="891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and manage a database of references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5095" y="2819431"/>
            <a:ext cx="3392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and attach full-text [VPN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defRPr/>
            </a:pP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PDF files or folders of files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158" y="2642807"/>
            <a:ext cx="6983533" cy="358307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182219" y="3579446"/>
            <a:ext cx="372534" cy="508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85755" y="2707031"/>
            <a:ext cx="327451" cy="20959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15188" cy="515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7772" y="2583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6652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377" y="4488248"/>
            <a:ext cx="10904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 EndNote desktop for free using the University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www.ed.ac.uk/is/software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Library's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Referencing 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ubject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Guide:</a:t>
            </a:r>
          </a:p>
          <a:p>
            <a:pPr marL="174625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www.ed.ac.uk/is/subject-guides-referencing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81" y="984852"/>
            <a:ext cx="1171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URLs for Reference management software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356" y="1964480"/>
            <a:ext cx="11022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table (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74625"/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www.docs.is.ed.ac.uk/mvm/BiblioManagersTable.pdf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356" y="2894435"/>
            <a:ext cx="10904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Choosing a Reference Manager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self-paced and self-enrol Learn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course. Includes PDF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guide from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4625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www.ed.ac.uk/is/skills/ref-man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529984" cy="529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32569" y="204287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5" y="666215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1654" y="3055121"/>
            <a:ext cx="1170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Reviewing the literature systematically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combines well focussed research question and search strategy with rigorous appraisal and synthesis of the literature. Someone reading the review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able to repeat it. </a:t>
            </a:r>
            <a:endParaRPr lang="en-GB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1654" y="1475578"/>
            <a:ext cx="10795000" cy="15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Read literature reviews or works of a similar type of study to yours.</a:t>
            </a:r>
          </a:p>
          <a:p>
            <a:r>
              <a:rPr lang="en-GB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begin see the same references in your search results lists. </a:t>
            </a: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references cited in useful papers will (hopefully) begin to look familiar.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1253" y="851409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much of the literature do you read?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2576" y="3758712"/>
            <a:ext cx="423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Evaluating information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9746" y="6020294"/>
            <a:ext cx="8621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edinburgh-uk.libguides.com/micromasters/evaluating-information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85" y="4400747"/>
            <a:ext cx="11607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aware of different perspectives of 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argument.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accuracy and soundness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accuracy and soundness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those claims.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for,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assumptions made in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95322" cy="495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97906" y="18886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2584" y="756361"/>
            <a:ext cx="11716513" cy="623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Help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646351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9825"/>
          <a:stretch/>
        </p:blipFill>
        <p:spPr>
          <a:xfrm>
            <a:off x="7019179" y="1300009"/>
            <a:ext cx="4505490" cy="1869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43669" y="1509281"/>
            <a:ext cx="6165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Literature Search Clinics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one to one sessions.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69" y="2116484"/>
            <a:ext cx="6444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 include contact details for your Academic Support Librarian.</a:t>
            </a:r>
          </a:p>
          <a:p>
            <a:pPr algn="r"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www.ed.ac.uk/is/subject-guides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111" y="3449278"/>
            <a:ext cx="2525578" cy="1410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318171" y="3970032"/>
            <a:ext cx="277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7"/>
              </a:rPr>
              <a:t>www.ed.ac.uk/is/libsmart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055" y="3557964"/>
            <a:ext cx="7961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LibSmart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- Self-enrol information literacy course on 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6868" y="4641045"/>
            <a:ext cx="684195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Skills Development courses and the online manuals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www.ed.ac.uk/is/skills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7962" y="5650613"/>
            <a:ext cx="775844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for Academic Development resources by degree and career role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www.ed.ac.uk/iad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084" y="5376800"/>
            <a:ext cx="1441893" cy="1358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74" y="4685210"/>
            <a:ext cx="1679001" cy="11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15873" cy="51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8457" y="251994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7641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446" y="822149"/>
            <a:ext cx="11618651" cy="6610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categories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1570" y="1444784"/>
            <a:ext cx="10872230" cy="347704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or material which is often used to inform further research.</a:t>
            </a:r>
          </a:p>
          <a:p>
            <a:pPr marL="306388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commentary or analysis of other (usually primary) sources.</a:t>
            </a:r>
          </a:p>
          <a:p>
            <a:pPr marL="306388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Tertiary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index of primary and secondary sources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(often reference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446" y="551611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categories tabulated with examples approached by different disciplines 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William Madison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Randall Library guide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Primary, Secondary, and Tertiary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library.uncw.edu/guides/primary_secondary_and_tertiary_sources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093" y="4697628"/>
            <a:ext cx="78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 LibSmart I </a:t>
            </a:r>
          </a:p>
          <a:p>
            <a:pPr algn="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Module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4: Managing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Information, Check your source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2" y="1565302"/>
            <a:ext cx="10181189" cy="45025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187" cy="581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3771" y="29688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8160" y="7616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00819" y="1128646"/>
            <a:ext cx="623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  <a:endParaRPr lang="en-GB" altLang="en-US" sz="4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187" cy="581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3771" y="29688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60" y="7616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00819" y="945196"/>
            <a:ext cx="623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  <a:endParaRPr lang="en-GB" altLang="en-US" sz="4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70711" y="1863416"/>
            <a:ext cx="11011773" cy="69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main concepts.</a:t>
            </a:r>
          </a:p>
          <a:p>
            <a:pPr marL="536575" algn="just"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a paper have to include to make it useful?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6649" y="1470560"/>
            <a:ext cx="2564170" cy="373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topic?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649" y="5225796"/>
            <a:ext cx="7158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“limits” you want to apply to what you read about?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495" y="5670454"/>
            <a:ext cx="11332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work be too old for inclusion?</a:t>
            </a:r>
          </a:p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works in particular languages excluded?</a:t>
            </a:r>
          </a:p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Does research have to have been conducted in a particular way use a particular method of analysis?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48" y="2781103"/>
            <a:ext cx="676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words and phrases are used for your concepts?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610" y="3157635"/>
            <a:ext cx="53312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Synonyms &amp; 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related 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terms.</a:t>
            </a:r>
          </a:p>
          <a:p>
            <a:pPr marL="342900" lvl="2" indent="-342900"/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Words with multiple (all useful) endings, </a:t>
            </a:r>
            <a:r>
              <a:rPr lang="en-GB" altLang="en-US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</a:t>
            </a:r>
          </a:p>
          <a:p>
            <a:pPr marL="627063" lvl="2" indent="-176213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modelling, modelled, models </a:t>
            </a:r>
          </a:p>
          <a:p>
            <a:pPr marL="723900" lvl="2"/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[</a:t>
            </a:r>
            <a:r>
              <a:rPr lang="en-GB" altLang="en-US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modeled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modeling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]  </a:t>
            </a:r>
          </a:p>
          <a:p>
            <a:pPr marL="342900" lvl="2" indent="-342900"/>
            <a:endParaRPr lang="en-GB" altLang="en-US" sz="600" dirty="0" smtClean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Abbreviations: </a:t>
            </a:r>
            <a:endParaRPr lang="en-GB" altLang="en-US" dirty="0" smtClean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711200" lvl="2" indent="-261938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Royal 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Anthropological 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Institute, RAI</a:t>
            </a:r>
            <a:endParaRPr lang="en-GB" altLang="en-US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417" y="3225761"/>
            <a:ext cx="5666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Changes in terminology over time</a:t>
            </a:r>
          </a:p>
          <a:p>
            <a:pPr marL="342900" lvl="2" indent="-342900"/>
            <a:endParaRPr lang="en-GB" altLang="en-US" sz="600" dirty="0" smtClean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Geographical 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differences in terminology, </a:t>
            </a:r>
            <a:r>
              <a:rPr lang="en-GB" altLang="en-US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egs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farmers markets (UK) &amp; greenmarkets (US)</a:t>
            </a: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UK/USA spelling differences, </a:t>
            </a:r>
            <a:r>
              <a:rPr lang="en-GB" altLang="en-US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behaviour/</a:t>
            </a:r>
            <a:r>
              <a:rPr lang="en-GB" altLang="en-US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behavior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or 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paediatric/</a:t>
            </a:r>
            <a:r>
              <a:rPr lang="en-GB" altLang="en-US" dirty="0" err="1" smtClean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pediatric</a:t>
            </a:r>
            <a:endParaRPr lang="en-GB" altLang="en-US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64258" y="4217160"/>
            <a:ext cx="2644442" cy="138940"/>
          </a:xfrm>
          <a:prstGeom prst="straightConnector1">
            <a:avLst/>
          </a:prstGeom>
          <a:ln w="34925">
            <a:solidFill>
              <a:srgbClr val="6900FF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91479" cy="49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7092" y="244368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371" y="64447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99523"/>
              </p:ext>
            </p:extLst>
          </p:nvPr>
        </p:nvGraphicFramePr>
        <p:xfrm>
          <a:off x="2739622" y="1821074"/>
          <a:ext cx="7855897" cy="3148914"/>
        </p:xfrm>
        <a:graphic>
          <a:graphicData uri="http://schemas.openxmlformats.org/drawingml/2006/table">
            <a:tbl>
              <a:tblPr/>
              <a:tblGrid>
                <a:gridCol w="227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88">
                  <a:extLst>
                    <a:ext uri="{9D8B030D-6E8A-4147-A177-3AD203B41FA5}">
                      <a16:colId xmlns:a16="http://schemas.microsoft.com/office/drawing/2014/main" val="3389220657"/>
                    </a:ext>
                  </a:extLst>
                </a:gridCol>
                <a:gridCol w="3052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some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getting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vaccinated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public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prevents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mother(s)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father(s)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(ions)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immuniz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MMR / covid19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barrier(s) 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complian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attitude(s) 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behav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iour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033555" y="4911681"/>
            <a:ext cx="2352059" cy="555688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33555" y="4949081"/>
            <a:ext cx="500165" cy="494652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2584" y="5457498"/>
            <a:ext cx="777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Named programme/problem/vaccine. 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Specific population being vaccinated,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children for whom the attitude of the parents is what determines uptake?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975953" y="4764506"/>
            <a:ext cx="897274" cy="914197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34744" y="4146695"/>
            <a:ext cx="2541210" cy="1532007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29529" y="5688135"/>
            <a:ext cx="2588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 / North American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0526541" y="4527775"/>
            <a:ext cx="722292" cy="318961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29563" y="4788438"/>
            <a:ext cx="150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Useful alternatives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3688" y="4969988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Useful alternatives: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1154" y="3754264"/>
            <a:ext cx="147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</a:p>
        </p:txBody>
      </p:sp>
      <p:cxnSp>
        <p:nvCxnSpPr>
          <p:cNvPr id="48" name="Straight Arrow Connector 47"/>
          <p:cNvCxnSpPr>
            <a:stCxn id="44" idx="3"/>
          </p:cNvCxnSpPr>
          <p:nvPr/>
        </p:nvCxnSpPr>
        <p:spPr>
          <a:xfrm flipV="1">
            <a:off x="2244505" y="3778344"/>
            <a:ext cx="2931326" cy="175975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526541" y="2880183"/>
            <a:ext cx="147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flipH="1">
            <a:off x="10447780" y="3280293"/>
            <a:ext cx="815437" cy="315932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5413" y="2730373"/>
            <a:ext cx="1719092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(truncation opportunity)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047516" y="2798495"/>
            <a:ext cx="283923" cy="4198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434744" y="2771926"/>
            <a:ext cx="763596" cy="423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8162" y="2771926"/>
            <a:ext cx="335553" cy="423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1598" y="925212"/>
            <a:ext cx="56220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</a:p>
        </p:txBody>
      </p:sp>
    </p:spTree>
    <p:extLst>
      <p:ext uri="{BB962C8B-B14F-4D97-AF65-F5344CB8AC3E}">
        <p14:creationId xmlns:p14="http://schemas.microsoft.com/office/powerpoint/2010/main" val="30779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0" y="136231"/>
            <a:ext cx="454317" cy="454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8457" y="25199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9054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4" y="759345"/>
            <a:ext cx="11716513" cy="6486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to start?</a:t>
            </a:r>
            <a:endParaRPr lang="en-US" altLang="en-US" sz="4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06800" y="3148149"/>
            <a:ext cx="8312297" cy="339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primary source material investigate</a:t>
            </a:r>
            <a:r>
              <a:rPr lang="en-US" altLang="en-US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Research Data Management Team’s </a:t>
            </a:r>
            <a:r>
              <a:rPr lang="en-US" altLang="en-US" sz="22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Find and reuse data</a:t>
            </a:r>
            <a:endParaRPr lang="en-US" altLang="en-US" sz="2200" i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altLang="en-US" sz="400" i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Library Subject Guides</a:t>
            </a: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Digital primary source and archive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, magazines and other news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altLang="en-US" sz="400" i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LibSmart II</a:t>
            </a: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modules include</a:t>
            </a:r>
          </a:p>
          <a:p>
            <a:pPr marL="5334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information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 |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primary sources and digital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and policy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information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Collections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1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" y="3764238"/>
            <a:ext cx="2905284" cy="27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7069645" y="4178969"/>
              <a:ext cx="12960" cy="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0285" y="4169609"/>
                <a:ext cx="3168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369079" y="1527835"/>
            <a:ext cx="1140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 </a:t>
            </a:r>
            <a:r>
              <a:rPr lang="en-GB" altLang="en-US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</a:t>
            </a:r>
            <a:r>
              <a:rPr lang="en-GB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you know and/or are comfortable using to find reading material, </a:t>
            </a:r>
            <a:r>
              <a:rPr lang="en-GB" altLang="en-US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</a:t>
            </a:r>
            <a:r>
              <a:rPr lang="en-GB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DiscoverEd or </a:t>
            </a:r>
            <a:r>
              <a:rPr lang="en-GB" altLang="en-US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Google, textbooks or reference sources.</a:t>
            </a:r>
            <a:endParaRPr lang="en-GB" alt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677" y="2478690"/>
            <a:ext cx="1140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638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more comprehensive </a:t>
            </a:r>
            <a:r>
              <a:rPr lang="en-US" altLang="en-US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searching, consider </a:t>
            </a:r>
            <a:r>
              <a:rPr lang="en-US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abstracting &amp; indexing database.</a:t>
            </a:r>
          </a:p>
        </p:txBody>
      </p:sp>
    </p:spTree>
    <p:extLst>
      <p:ext uri="{BB962C8B-B14F-4D97-AF65-F5344CB8AC3E}">
        <p14:creationId xmlns:p14="http://schemas.microsoft.com/office/powerpoint/2010/main" val="17113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37645" cy="5376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52513" y="29220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Team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7644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7" y="1530811"/>
            <a:ext cx="4839501" cy="5028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51060" y="5817311"/>
            <a:ext cx="630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Diagram: </a:t>
            </a:r>
            <a:r>
              <a:rPr lang="en-GB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L.A. &amp; McEvoy, B.T. (2012) The literature review: six steps to success, 2</a:t>
            </a:r>
            <a:r>
              <a:rPr lang="en-GB" sz="12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Thousand Oaks, California: Corwin Press.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discovered.ed.ac.uk/permalink/44UOE_INST/110jsec/alma9924314053502466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(3rd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1060" y="1892793"/>
            <a:ext cx="4617066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Define your </a:t>
            </a: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Identify potential sources of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4927" y="4929442"/>
            <a:ext cx="65023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rgbClr val="FF0000"/>
              </a:buClr>
              <a:buFont typeface="+mj-lt"/>
              <a:buAutoNum type="arabicPeriod" startAt="3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Search selected </a:t>
            </a: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relevant abstracting and indexing / bibliographic databases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465600" y="3144127"/>
            <a:ext cx="4641050" cy="16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buFontTx/>
              <a:buNone/>
            </a:pP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 resources you are familiar with to get:</a:t>
            </a:r>
          </a:p>
          <a:p>
            <a:pPr indent="-255588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 initial feel for the literature. </a:t>
            </a:r>
          </a:p>
          <a:p>
            <a:pPr marL="357188" indent="-265113" algn="just" eaLnBrk="1" hangingPunct="1">
              <a:buClr>
                <a:schemeClr val="tx1"/>
              </a:buClr>
            </a:pP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 idea of whether you will find relevant papers for the review topic you’ve chosen.</a:t>
            </a:r>
            <a:endParaRPr lang="en-GB" sz="7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2"/>
          <p:cNvSpPr txBox="1">
            <a:spLocks noChangeArrowheads="1"/>
          </p:cNvSpPr>
          <p:nvPr/>
        </p:nvSpPr>
        <p:spPr bwMode="auto">
          <a:xfrm>
            <a:off x="202585" y="726189"/>
            <a:ext cx="11716512" cy="67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steps in topic selection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75463" y="2691999"/>
            <a:ext cx="673296" cy="4521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43451" y="2838734"/>
            <a:ext cx="960236" cy="16650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7196" y="3593112"/>
            <a:ext cx="15161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endParaRPr lang="en-GB" sz="2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2" ma:contentTypeDescription="Create a new document." ma:contentTypeScope="" ma:versionID="eed8169452d7f2e06ee4d084229b447c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53d01073e3b3e3ba093157d5fab0fbef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7FF31B-3F21-45F5-9764-BFC6DBEEDC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0A83A-C773-4AAD-8131-EE7A6149E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DB466B-4430-462D-B88D-E4DDB568F855}">
  <ds:schemaRefs>
    <ds:schemaRef ds:uri="4fc81726-a38c-4c18-91aa-888b6374bcd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fb7119e-831b-4203-9e69-6525ea818a0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2650</Words>
  <Application>Microsoft Office PowerPoint</Application>
  <PresentationFormat>Widescreen</PresentationFormat>
  <Paragraphs>433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Malgun Gothic</vt:lpstr>
      <vt:lpstr>Adobe Devanagari</vt:lpstr>
      <vt:lpstr>Arial</vt:lpstr>
      <vt:lpstr>Calibri</vt:lpstr>
      <vt:lpstr>Calibri Light</vt:lpstr>
      <vt:lpstr>Courier New</vt:lpstr>
      <vt:lpstr>Crimson Text</vt:lpstr>
      <vt:lpstr>Open Sans</vt:lpstr>
      <vt:lpstr>Source Sans Pro</vt:lpstr>
      <vt:lpstr>Source Sans Pro Regular</vt:lpstr>
      <vt:lpstr>Times New Roman</vt:lpstr>
      <vt:lpstr>Verdana</vt:lpstr>
      <vt:lpstr>Wingdings</vt:lpstr>
      <vt:lpstr>ヒラギノ角ゴ Pro W3</vt:lpstr>
      <vt:lpstr>Office Theme</vt:lpstr>
      <vt:lpstr>PowerPoint Presentation</vt:lpstr>
      <vt:lpstr>PowerPoint Presentation</vt:lpstr>
      <vt:lpstr>Information landscape</vt:lpstr>
      <vt:lpstr>Source categories</vt:lpstr>
      <vt:lpstr>PowerPoint Presentation</vt:lpstr>
      <vt:lpstr>PowerPoint Presentation</vt:lpstr>
      <vt:lpstr>PowerPoint Presentation</vt:lpstr>
      <vt:lpstr>Where to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your search with what you know</vt:lpstr>
      <vt:lpstr>Using what you know: DiscoverEd</vt:lpstr>
      <vt:lpstr>Using what you know: DiscoverEd – Advanced Search</vt:lpstr>
      <vt:lpstr>Using what you know: Google Scholar</vt:lpstr>
      <vt:lpstr>Using what you know: Google Scholar – Library Collections</vt:lpstr>
      <vt:lpstr>PowerPoint Presentation</vt:lpstr>
      <vt:lpstr>PowerPoint Presentation</vt:lpstr>
      <vt:lpstr>PowerPoint Presentation</vt:lpstr>
      <vt:lpstr>Abstracting &amp; Indexing databases</vt:lpstr>
      <vt:lpstr>Abstracting &amp; Indexing databases - Searching</vt:lpstr>
      <vt:lpstr>Abstracting &amp; Indexing databases – Subject headings</vt:lpstr>
      <vt:lpstr>PowerPoint Presentation</vt:lpstr>
      <vt:lpstr>PowerPoint Presentation</vt:lpstr>
      <vt:lpstr>Abstracting &amp; Indexing databases – Refining/Filtering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</dc:creator>
  <cp:lastModifiedBy>Rowena Stewart</cp:lastModifiedBy>
  <cp:revision>325</cp:revision>
  <dcterms:created xsi:type="dcterms:W3CDTF">2017-09-20T13:58:12Z</dcterms:created>
  <dcterms:modified xsi:type="dcterms:W3CDTF">2023-09-15T10:02:15Z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