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98" r:id="rId3"/>
    <p:sldId id="299" r:id="rId4"/>
    <p:sldId id="273" r:id="rId5"/>
    <p:sldId id="296" r:id="rId6"/>
    <p:sldId id="806" r:id="rId7"/>
    <p:sldId id="276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065"/>
    <a:srgbClr val="6900FF"/>
    <a:srgbClr val="FF00FF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EDAA-45C3-4099-9699-01BE47A2DCED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43E3-F60F-4ACE-9529-81A9E0AD7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06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062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52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49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69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49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42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4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0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2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8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5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s.is.ed.ac.uk/docs/Libraries/Presentations/ChemMathsPhysicsInductionPGRextras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myed.ed.ac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ibrary.ed.ac.uk/finding-resources/library-databases/databases-subject-a-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era.ed.ac.uk/" TargetMode="External"/><Relationship Id="rId4" Type="http://schemas.openxmlformats.org/officeDocument/2006/relationships/hyperlink" Target="https://library.ed.ac.uk/finding-resources/library-databases/databases-subject-a-z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research.ed.ac.uk/" TargetMode="External"/><Relationship Id="rId10" Type="http://schemas.openxmlformats.org/officeDocument/2006/relationships/hyperlink" Target="https://library.ed.ac.uk/research-support/publish-research/scholarly-communications/orcid-open-researcher-and-contributor-id" TargetMode="External"/><Relationship Id="rId4" Type="http://schemas.openxmlformats.org/officeDocument/2006/relationships/hyperlink" Target="https://library.ed.ac.uk/research-support/research-information-management/pure/access-to-pure" TargetMode="External"/><Relationship Id="rId9" Type="http://schemas.openxmlformats.org/officeDocument/2006/relationships/hyperlink" Target="https://www.ed.ac.uk/information-services/research-support/publish-research/scholarly-communications/orcid-open-researcher-and-contributor-i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library.ed.ac.uk/research-support/publish-research/scholarly-communications/predatory-or-bogus-journa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library.ed.ac.uk/finding-resources/library-databases/databases-subject-a-z/bibliometric-and-publication-metric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ntra.ed.ac.u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library.ed.ac.uk/research-support/research-data-service" TargetMode="External"/><Relationship Id="rId4" Type="http://schemas.openxmlformats.org/officeDocument/2006/relationships/hyperlink" Target="http://www.ed.ac.uk/openaccess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research-support" TargetMode="External"/><Relationship Id="rId5" Type="http://schemas.openxmlformats.org/officeDocument/2006/relationships/hyperlink" Target="http://www.docs.is.ed.ac.uk/docs/Libraries/Presentations/HealthLibraryInduction.pptx" TargetMode="External"/><Relationship Id="rId4" Type="http://schemas.openxmlformats.org/officeDocument/2006/relationships/hyperlink" Target="mailto:rowena.stewart@ed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349207" y="208816"/>
            <a:ext cx="8927800" cy="686249"/>
            <a:chOff x="4817278" y="128355"/>
            <a:chExt cx="10410309" cy="12791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8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919851"/>
              <a:ext cx="8936409" cy="48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90740" y="1354666"/>
            <a:ext cx="11210519" cy="100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Library Resources and Services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PhD students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307655" y="5227761"/>
            <a:ext cx="23936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 Stewart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92787" y="6277883"/>
            <a:ext cx="13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AY23-24, v.Sep24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589" y="5889480"/>
            <a:ext cx="895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www.docs.is.ed.ac.uk/docs/Libraries/Presentations/HealthLibraryInductionPGRextras.pptx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3" y="218399"/>
            <a:ext cx="817335" cy="817335"/>
          </a:xfrm>
          <a:prstGeom prst="rect">
            <a:avLst/>
          </a:prstGeom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53950" y="2680596"/>
            <a:ext cx="9550507" cy="24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1" eaLnBrk="0" hangingPunct="0">
              <a:buClr>
                <a:schemeClr val="tx1"/>
              </a:buClr>
              <a:buSzPct val="1500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cover:</a:t>
            </a:r>
          </a:p>
          <a:p>
            <a:pPr marL="190500" lvl="1" eaLnBrk="0" hangingPunct="0">
              <a:buClr>
                <a:schemeClr val="tx1"/>
              </a:buClr>
              <a:buSzPct val="150000"/>
            </a:pPr>
            <a:endParaRPr lang="en-GB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academic literature on your subject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theses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for publishing Open Access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about your publication record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about your data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9987" t="15919" b="1"/>
          <a:stretch/>
        </p:blipFill>
        <p:spPr>
          <a:xfrm>
            <a:off x="7414591" y="287250"/>
            <a:ext cx="4306016" cy="400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41" y="4510511"/>
            <a:ext cx="867066" cy="8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2" b="21157"/>
          <a:stretch/>
        </p:blipFill>
        <p:spPr>
          <a:xfrm>
            <a:off x="6822849" y="2630041"/>
            <a:ext cx="4885606" cy="2950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2239" y="6356350"/>
            <a:ext cx="332432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3915" y="759843"/>
            <a:ext cx="11672086" cy="547577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Resources for literature review searches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888" y="1376538"/>
            <a:ext cx="11383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DiscoverEd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lso contains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article level information.</a:t>
            </a:r>
          </a:p>
          <a:p>
            <a:pPr algn="just"/>
            <a:endParaRPr lang="en-GB" sz="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1968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default, results are of material you can read because the library has them.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620001" y="3393675"/>
            <a:ext cx="850134" cy="538159"/>
          </a:xfrm>
          <a:prstGeom prst="ellipse">
            <a:avLst/>
          </a:prstGeom>
          <a:noFill/>
          <a:ln w="28575" cap="flat" cmpd="sng" algn="ctr">
            <a:solidFill>
              <a:srgbClr val="6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485112" y="4113416"/>
            <a:ext cx="3692558" cy="7171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85089" y="2512227"/>
            <a:ext cx="63940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(A&amp;I) databases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Produced for researchers to find out about the existence of articles, book chapters and theses whether the Library buys access to the full-text or not. </a:t>
            </a:r>
          </a:p>
          <a:p>
            <a:pPr algn="just"/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Designed for sophisticated searches of multiple concepts and their synonyms.</a:t>
            </a:r>
          </a:p>
          <a:p>
            <a:pPr marL="174625" algn="just"/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Contents are not restricted to output from any one publisher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873812" y="5649966"/>
            <a:ext cx="300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www.myed.ed.ac.uk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01673"/>
            <a:ext cx="377871" cy="377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80456" y="152637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2585" y="51410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96F6C9-5E04-4149-B512-B8A73193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43" y="2988737"/>
            <a:ext cx="3657600" cy="2562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4" y="625762"/>
            <a:ext cx="11716513" cy="690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670" y="1359026"/>
            <a:ext cx="1142341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find what has already been published in your field: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edin.ac/databases-subjects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669" y="1940156"/>
            <a:ext cx="2003930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CINAHL Plus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190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032" y="3642972"/>
            <a:ext cx="7515612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0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for psychology and psychiatry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7669" y="2721908"/>
            <a:ext cx="82781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MEDLINE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05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clinical medicine and related fields. </a:t>
            </a:r>
          </a:p>
          <a:p>
            <a:pPr marL="285750" indent="-1905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Former has coverage of more European-based journals.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9357" y="4436561"/>
            <a:ext cx="4643698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ASSIA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Services Abstracts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0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done or reported for those working outside a clinical setting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43055" y="4473494"/>
            <a:ext cx="2653687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190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 but good on wellbeing of the child.</a:t>
            </a:r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418240" y="5747215"/>
            <a:ext cx="11449618" cy="9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Web of Science (Science Citation Index , Proceedings…)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176213">
              <a:lnSpc>
                <a:spcPct val="80000"/>
              </a:lnSpc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Tracking a particularly useful article through the literature since it was published.</a:t>
            </a:r>
          </a:p>
          <a:p>
            <a:pPr marL="263525" indent="-176213">
              <a:lnSpc>
                <a:spcPct val="80000"/>
              </a:lnSpc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Journal Impact Factors</a:t>
            </a:r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7176654" y="2832081"/>
            <a:ext cx="747989" cy="1210148"/>
          </a:xfrm>
          <a:prstGeom prst="line">
            <a:avLst/>
          </a:prstGeom>
          <a:noFill/>
          <a:ln w="22225">
            <a:solidFill>
              <a:srgbClr val="830065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01673"/>
            <a:ext cx="377871" cy="3778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80456" y="152637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585" y="51410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88055" y="2491019"/>
            <a:ext cx="226675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Title is the link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9" y="136232"/>
            <a:ext cx="377871" cy="377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51410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202585" y="550591"/>
            <a:ext cx="11716513" cy="58931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Theses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6418" y="1128665"/>
            <a:ext cx="7659585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Find theses awarded in your field 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5979" y="2344399"/>
            <a:ext cx="11239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ProQuest Dissertations &amp; Theses Global 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those awarded worldwide.</a:t>
            </a:r>
          </a:p>
          <a:p>
            <a:pPr algn="just"/>
            <a:r>
              <a:rPr lang="en-GB" sz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23888" indent="-180975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Includes online full-text.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979" y="3993939"/>
            <a:ext cx="7386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Edinburgh Research Archive (ERA): </a:t>
            </a:r>
          </a:p>
          <a:p>
            <a:pPr marL="180975" indent="-180975"/>
            <a:endParaRPr lang="en-GB" sz="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88" indent="-1588"/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copies of all </a:t>
            </a:r>
            <a:r>
              <a:rPr lang="en-GB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UoEdinburgh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PhD (and some Masters) theses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2157" y="1627824"/>
            <a:ext cx="5417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edin.ac/databases-subjects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&gt; Theses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8119" y="5998190"/>
            <a:ext cx="261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www.era.ed.ac.uk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2095"/>
          <a:stretch/>
        </p:blipFill>
        <p:spPr>
          <a:xfrm>
            <a:off x="7928652" y="4180442"/>
            <a:ext cx="3540057" cy="1446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3128C3-86C7-4913-B61C-15EABF3FCDF9}"/>
              </a:ext>
            </a:extLst>
          </p:cNvPr>
          <p:cNvSpPr/>
          <p:nvPr/>
        </p:nvSpPr>
        <p:spPr>
          <a:xfrm>
            <a:off x="723291" y="5378934"/>
            <a:ext cx="689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marR="60960" lvl="0" indent="-1857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copies of any academic output can be posted.</a:t>
            </a:r>
          </a:p>
          <a:p>
            <a:pPr marR="60960" lvl="0" algn="just">
              <a:spcBef>
                <a:spcPts val="0"/>
              </a:spcBef>
              <a:spcAft>
                <a:spcPts val="0"/>
              </a:spcAft>
            </a:pPr>
            <a:endParaRPr lang="en-GB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5738" marR="60960" lvl="0" indent="-1857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 its staff for advice on copyright.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5BF2F-2B9E-4D9C-8101-7B47AEACC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950" y="2248343"/>
            <a:ext cx="3880158" cy="1521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11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29146" y="1644069"/>
            <a:ext cx="837820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60960" indent="-180975" algn="just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Edinburgh Research Explorer for research output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(not a full-text repository). </a:t>
            </a:r>
          </a:p>
          <a:p>
            <a:pPr marL="93663" marR="60960" indent="-9525">
              <a:spcBef>
                <a:spcPts val="0"/>
              </a:spcBef>
              <a:spcAft>
                <a:spcPts val="0"/>
              </a:spcAft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marR="60960" indent="-9525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“PURE” feeds the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Edinburgh Research Explorer and its help pages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specific to postgraduate research students.</a:t>
            </a:r>
          </a:p>
          <a:p>
            <a:pPr marL="93663" marR="60960" indent="-9525">
              <a:spcBef>
                <a:spcPts val="0"/>
              </a:spcBef>
              <a:spcAft>
                <a:spcPts val="0"/>
              </a:spcAft>
            </a:pPr>
            <a:endParaRPr lang="en-GB" sz="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" marR="6096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Access to PURE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9793" y="3517439"/>
            <a:ext cx="263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0960" algn="r">
              <a:spcBef>
                <a:spcPts val="0"/>
              </a:spcBef>
              <a:spcAft>
                <a:spcPts val="0"/>
              </a:spcAft>
            </a:pPr>
            <a:r>
              <a:rPr lang="en-GB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www.research.ed.ac.uk</a:t>
            </a:r>
            <a:endParaRPr lang="en-GB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411" y="1681530"/>
            <a:ext cx="3014468" cy="1761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147088" y="894620"/>
            <a:ext cx="5827505" cy="52234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Your Publication Record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795" y="4612051"/>
            <a:ext cx="2933700" cy="1038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393486" y="579893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https://orcid.org/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3625" y="4317997"/>
            <a:ext cx="837820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60960" indent="-180975" algn="just"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(Open Researcher and Contributor ID): </a:t>
            </a:r>
          </a:p>
          <a:p>
            <a:pPr marL="180975" marR="60960" indent="-180975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marR="60960" indent="-6350" algn="just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 for a persistent digital identifier to correctly  associate your publications, affiliations, grants </a:t>
            </a:r>
            <a:r>
              <a:rPr lang="en-GB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you.</a:t>
            </a:r>
          </a:p>
          <a:p>
            <a:pPr marL="6350" marR="60960" indent="-6350" algn="just">
              <a:spcBef>
                <a:spcPts val="0"/>
              </a:spcBef>
              <a:spcAft>
                <a:spcPts val="0"/>
              </a:spcAft>
            </a:pPr>
            <a:endParaRPr lang="en-GB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9"/>
            </a:endParaRPr>
          </a:p>
          <a:p>
            <a:pPr marL="87313" marR="60960" indent="-6350" algn="just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Research Support Team information about </a:t>
            </a:r>
            <a:r>
              <a:rPr lang="en-GB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ORCiD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4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 dirty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37743" y="711387"/>
            <a:ext cx="11716513" cy="52234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E528-367A-4338-B717-4C58D7F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88" y="1114098"/>
            <a:ext cx="3613297" cy="60180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Journal metrics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06A61-1987-4B14-A962-C4C849C60F93}"/>
              </a:ext>
            </a:extLst>
          </p:cNvPr>
          <p:cNvSpPr txBox="1"/>
          <p:nvPr/>
        </p:nvSpPr>
        <p:spPr>
          <a:xfrm>
            <a:off x="307588" y="1852766"/>
            <a:ext cx="2779777" cy="10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Bibliometric and publication metrics databases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5D355-D912-46E0-933F-107D933374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876" b="10540"/>
          <a:stretch/>
        </p:blipFill>
        <p:spPr>
          <a:xfrm>
            <a:off x="3496185" y="1819304"/>
            <a:ext cx="6915547" cy="3438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8C49D0-2A15-4A32-A142-710874CEF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12" y="1325318"/>
            <a:ext cx="4648200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8D73D4-7946-42D8-9537-E7B12348F093}"/>
              </a:ext>
            </a:extLst>
          </p:cNvPr>
          <p:cNvSpPr txBox="1"/>
          <p:nvPr/>
        </p:nvSpPr>
        <p:spPr>
          <a:xfrm>
            <a:off x="237743" y="3219536"/>
            <a:ext cx="3084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Search for topic and see which journal titles are most frequent in the results.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A9745-D243-472A-BF37-81AF15DA8779}"/>
              </a:ext>
            </a:extLst>
          </p:cNvPr>
          <p:cNvSpPr txBox="1"/>
          <p:nvPr/>
        </p:nvSpPr>
        <p:spPr>
          <a:xfrm>
            <a:off x="346434" y="5532682"/>
            <a:ext cx="11499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Scholarly Communication Team:</a:t>
            </a:r>
          </a:p>
          <a:p>
            <a:pPr algn="just"/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Guidelines on how to spot and avoid predatory publications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1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8730" y="1794711"/>
            <a:ext cx="8166254" cy="5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your research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www.ed.ac.uk/openaccess</a:t>
            </a:r>
            <a:endParaRPr lang="en-GB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02585" y="3633242"/>
            <a:ext cx="6656731" cy="5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250" y="2273238"/>
            <a:ext cx="6570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University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Access author fees – money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Advice (on copyright implications, next REF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232" y="4382722"/>
            <a:ext cx="8148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Advice on planning, 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toring, sharing or publishing the data your research generates.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Open repository, Edinburgh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DataShare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includes self-enrol and self-paced online course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MANTRA.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6277"/>
          <a:stretch/>
        </p:blipFill>
        <p:spPr>
          <a:xfrm>
            <a:off x="6368788" y="4805085"/>
            <a:ext cx="1903272" cy="1148699"/>
          </a:xfrm>
          <a:prstGeom prst="rect">
            <a:avLst/>
          </a:prstGeom>
        </p:spPr>
      </p:pic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2910304" y="657115"/>
            <a:ext cx="6744059" cy="105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Support Team </a:t>
            </a:r>
          </a:p>
          <a:p>
            <a:r>
              <a:rPr lang="en-GB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and publishing your research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b="9974"/>
          <a:stretch/>
        </p:blipFill>
        <p:spPr>
          <a:xfrm>
            <a:off x="7905330" y="2250727"/>
            <a:ext cx="2446456" cy="1312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 rotWithShape="1">
          <a:blip r:embed="rId7"/>
          <a:srcRect t="4740" r="20624" b="21982"/>
          <a:stretch/>
        </p:blipFill>
        <p:spPr>
          <a:xfrm>
            <a:off x="9646152" y="1877121"/>
            <a:ext cx="1915267" cy="1305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389618" y="6256039"/>
            <a:ext cx="251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8"/>
              </a:rPr>
              <a:t>https://mantra.ed.ac.uk</a:t>
            </a: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9263D2-CC5F-44E1-8414-F7E607576F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26"/>
          <a:stretch/>
        </p:blipFill>
        <p:spPr>
          <a:xfrm>
            <a:off x="8069528" y="4022650"/>
            <a:ext cx="3808917" cy="2488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220B90-469D-4213-90EE-BEAF35D85D17}"/>
              </a:ext>
            </a:extLst>
          </p:cNvPr>
          <p:cNvSpPr txBox="1"/>
          <p:nvPr/>
        </p:nvSpPr>
        <p:spPr>
          <a:xfrm>
            <a:off x="262125" y="3901406"/>
            <a:ext cx="738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Research Data Service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9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 dirty="0"/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1083155" y="1789452"/>
            <a:ext cx="9955371" cy="17478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marL="342900" indent="-342900" algn="ctr"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Academic literature searching and other library-related </a:t>
            </a:r>
          </a:p>
          <a:p>
            <a:pPr marL="342900" indent="-342900" algn="ctr"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problems or questions:</a:t>
            </a:r>
          </a:p>
          <a:p>
            <a:pPr marL="342900" indent="-342900" algn="ctr">
              <a:spcBef>
                <a:spcPts val="0"/>
              </a:spcBef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rowena.stewart@ed.ac.uk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ct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 (she/her)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7148" y="732516"/>
            <a:ext cx="11716513" cy="5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sp>
        <p:nvSpPr>
          <p:cNvPr id="2" name="Rectangle 1"/>
          <p:cNvSpPr/>
          <p:nvPr/>
        </p:nvSpPr>
        <p:spPr>
          <a:xfrm>
            <a:off x="915867" y="4928284"/>
            <a:ext cx="1046755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buClr>
                <a:schemeClr val="tx1"/>
              </a:buClr>
              <a:buSzPct val="150000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resources and services (introductory presentation):</a:t>
            </a: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www.docs.is.ed.ac.uk/docs/Libraries/Presentations/HealthLibraryInduction.pptx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 marL="190500" lvl="1" eaLnBrk="0" hangingPunct="0">
              <a:buClr>
                <a:schemeClr val="tx1"/>
              </a:buClr>
              <a:buSzPct val="150000"/>
            </a:pPr>
            <a:endParaRPr lang="en-GB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libraries are, opening hours, knowing what The Library has &amp; getting what the Library does not have, Literature review resources &amp; reference management software.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4352" y="1596685"/>
            <a:ext cx="9955369" cy="2186306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C2EE6-75CC-4F28-A454-A5FD620A43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9199" y="4144566"/>
            <a:ext cx="10524222" cy="6678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Library’s Research Support teams: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library.ed.ac.uk/research-support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1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722</Words>
  <Application>Microsoft Office PowerPoint</Application>
  <PresentationFormat>Widescreen</PresentationFormat>
  <Paragraphs>129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Source Sans Pro Regular</vt:lpstr>
      <vt:lpstr>Times New Roman</vt:lpstr>
      <vt:lpstr>Office Theme</vt:lpstr>
      <vt:lpstr>PowerPoint Presentation</vt:lpstr>
      <vt:lpstr>Resources for literature review searches</vt:lpstr>
      <vt:lpstr>Databases for Reviewing the Literature</vt:lpstr>
      <vt:lpstr>PowerPoint Presentation</vt:lpstr>
      <vt:lpstr>PowerPoint Presentation</vt:lpstr>
      <vt:lpstr>Journal metrics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Rowena</dc:creator>
  <cp:lastModifiedBy>Rowena Stewart</cp:lastModifiedBy>
  <cp:revision>194</cp:revision>
  <dcterms:created xsi:type="dcterms:W3CDTF">2021-08-27T07:54:24Z</dcterms:created>
  <dcterms:modified xsi:type="dcterms:W3CDTF">2025-04-11T11:35:24Z</dcterms:modified>
</cp:coreProperties>
</file>