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801" r:id="rId5"/>
    <p:sldId id="802" r:id="rId6"/>
    <p:sldId id="804" r:id="rId7"/>
    <p:sldId id="279" r:id="rId8"/>
    <p:sldId id="820" r:id="rId9"/>
    <p:sldId id="805" r:id="rId10"/>
    <p:sldId id="822" r:id="rId11"/>
    <p:sldId id="828" r:id="rId12"/>
    <p:sldId id="808" r:id="rId13"/>
    <p:sldId id="293" r:id="rId14"/>
    <p:sldId id="811" r:id="rId15"/>
    <p:sldId id="830" r:id="rId16"/>
    <p:sldId id="831" r:id="rId17"/>
    <p:sldId id="832" r:id="rId18"/>
    <p:sldId id="724" r:id="rId19"/>
    <p:sldId id="289" r:id="rId20"/>
    <p:sldId id="823" r:id="rId21"/>
    <p:sldId id="825" r:id="rId22"/>
    <p:sldId id="718" r:id="rId23"/>
    <p:sldId id="816" r:id="rId24"/>
    <p:sldId id="817" r:id="rId25"/>
    <p:sldId id="306" r:id="rId26"/>
    <p:sldId id="2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065"/>
    <a:srgbClr val="6900FF"/>
    <a:srgbClr val="D50032"/>
    <a:srgbClr val="D11D73"/>
    <a:srgbClr val="FF00FF"/>
    <a:srgbClr val="F5F5F5"/>
    <a:srgbClr val="000000"/>
    <a:srgbClr val="333333"/>
    <a:srgbClr val="004F71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72" autoAdjust="0"/>
    <p:restoredTop sz="78771" autoAdjust="0"/>
  </p:normalViewPr>
  <p:slideViewPr>
    <p:cSldViewPr snapToGrid="0">
      <p:cViewPr varScale="1">
        <p:scale>
          <a:sx n="67" d="100"/>
          <a:sy n="67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EEA75-8066-4A20-A4B1-7955E1A05C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59343-169F-440C-ACAA-79963A2F5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53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DFC72-7A43-4A2F-B385-2BD3C8525178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6B964-298A-415D-9488-38014DCEE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5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803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2302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408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3296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5856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7903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2138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236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4903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7586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88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9688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2217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055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3913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4745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497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0323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0323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4044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0600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6458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662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F086-4B6D-492E-8DE2-2781B25EAD20}" type="datetime1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0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C7B9-716E-4455-924B-913EDFB39423}" type="datetime1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6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1A94-2EDD-4ADA-B9DF-53675DB83412}" type="datetime1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1F68-1568-42B7-94B6-F1B31C85DFE1}" type="datetime1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0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CF86-B07C-4D44-BF6F-04A215825852}" type="datetime1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1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8C6-0294-4B61-AE5D-CA8871A53162}" type="datetime1">
              <a:rPr lang="en-GB" smtClean="0"/>
              <a:t>11/04/2025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48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257E-D878-4B41-8AA0-FE42F2A16BF7}" type="datetime1">
              <a:rPr lang="en-GB" smtClean="0"/>
              <a:t>11/04/2025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3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A5A4-4A65-466A-BB77-567B53FD1D5B}" type="datetime1">
              <a:rPr lang="en-GB" smtClean="0"/>
              <a:t>11/04/2025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94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7AE5-81C8-4558-9EBF-14B57469B913}" type="datetime1">
              <a:rPr lang="en-GB" smtClean="0"/>
              <a:t>11/04/2025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04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66E2-4929-4618-A8CE-0913D6CC8C9C}" type="datetime1">
              <a:rPr lang="en-GB" smtClean="0"/>
              <a:t>11/04/2025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2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9C30-D76C-4583-94F8-0FE0FCED2BCC}" type="datetime1">
              <a:rPr lang="en-GB" smtClean="0"/>
              <a:t>11/04/2025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21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D378-30C0-4609-89C6-4E06DEA3F9CA}" type="datetime1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docs.is.ed.ac.uk/docs/Libraries/Presentations/HealthLibraryInduction.pptx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.ac.uk/is/vpn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library.ed.ac.uk/using-library/request-resources/scan-and-deliver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library.ed.ac.uk/using-library/borrowing-a-book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ed.ac.uk/using-library/borrowing-a-book" TargetMode="External"/><Relationship Id="rId5" Type="http://schemas.openxmlformats.org/officeDocument/2006/relationships/hyperlink" Target="https://library.ed.ac.uk/using-library/borrowing-a-book/borrowing-laptops" TargetMode="External"/><Relationship Id="rId4" Type="http://schemas.openxmlformats.org/officeDocument/2006/relationships/hyperlink" Target="https://www.ed.ac.uk/information-services/library-museum-gallery/using-library/borrowing-a-book/books/returns-fines-notic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inburgh-uk.libguides.com/clinical-psychology/sysrevslides" TargetMode="Externa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library.ed.ac.uk/using-library/request-resources/il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nowledge.scot.nhs.uk/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s://library.ed.ac.uk/using-library/request-resources/resource-purchase-request/student-request-a-book-rab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covidence.org/organizations/Q4OY7/signup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.ac.uk/information-services/computing/desktop-personal/software/main-software-deals/endnote" TargetMode="External"/><Relationship Id="rId5" Type="http://schemas.openxmlformats.org/officeDocument/2006/relationships/hyperlink" Target="https://uoe.sharepoint.com/sites/digitalskillsandtraining" TargetMode="External"/><Relationship Id="rId4" Type="http://schemas.openxmlformats.org/officeDocument/2006/relationships/hyperlink" Target="http://www.docs.is.ed.ac.uk/mvm/BiblioManagersTable.pdf" TargetMode="External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library.ed.ac.uk/academic-support-librarians/libsmart" TargetMode="External"/><Relationship Id="rId13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hyperlink" Target="https://www.ed.ac.uk/library/academic-support-librarians/rlf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vents.ed.ac.uk/" TargetMode="External"/><Relationship Id="rId11" Type="http://schemas.openxmlformats.org/officeDocument/2006/relationships/hyperlink" Target="https://library.ed.ac.uk/academic-support-librarians/dissertation-festival" TargetMode="External"/><Relationship Id="rId5" Type="http://schemas.openxmlformats.org/officeDocument/2006/relationships/hyperlink" Target="http://www.ed.ac.uk/iad/postgraduates" TargetMode="External"/><Relationship Id="rId10" Type="http://schemas.openxmlformats.org/officeDocument/2006/relationships/image" Target="../media/image36.png"/><Relationship Id="rId4" Type="http://schemas.openxmlformats.org/officeDocument/2006/relationships/hyperlink" Target="http://www.ed.ac.uk/is/skills" TargetMode="External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.ac.uk/edhelp" TargetMode="External"/><Relationship Id="rId5" Type="http://schemas.openxmlformats.org/officeDocument/2006/relationships/image" Target="../media/image38.png"/><Relationship Id="rId4" Type="http://schemas.openxmlformats.org/officeDocument/2006/relationships/hyperlink" Target="mailto:rowena.stewart@ed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.ac.uk/information-services/library-museum-gallery/using-library/library-opening/murray-library-opening" TargetMode="External"/><Relationship Id="rId5" Type="http://schemas.openxmlformats.org/officeDocument/2006/relationships/hyperlink" Target="https://library.ed.ac.uk/using-library/lib-locate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rmation-services.ed.ac.uk/students/study-space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disability-learning-support-service.ed.ac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.ac.uk/information-services/students/study-space/study-spaces-app-user-guide" TargetMode="External"/><Relationship Id="rId5" Type="http://schemas.openxmlformats.org/officeDocument/2006/relationships/hyperlink" Target="https://edin.ac/seated" TargetMode="External"/><Relationship Id="rId4" Type="http://schemas.openxmlformats.org/officeDocument/2006/relationships/hyperlink" Target="https://booker.is.ed.ac.uk/" TargetMode="External"/><Relationship Id="rId9" Type="http://schemas.openxmlformats.org/officeDocument/2006/relationships/hyperlink" Target="https://careers.ed.ac.uk/students/undergraduates/make-it-happen/interviews-assessment-centres/interview-formats-how-to-prepare-and-practis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yed.ed.ac.uk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ed.ed.ac.uk/" TargetMode="External"/><Relationship Id="rId5" Type="http://schemas.openxmlformats.org/officeDocument/2006/relationships/hyperlink" Target="https://library.ed.ac.uk/" TargetMode="External"/><Relationship Id="rId4" Type="http://schemas.openxmlformats.org/officeDocument/2006/relationships/hyperlink" Target="http://discovered.ed.ac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ourcelists.ed.ac.uk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discovered.ed.ac.uk/" TargetMode="External"/><Relationship Id="rId4" Type="http://schemas.openxmlformats.org/officeDocument/2006/relationships/hyperlink" Target="http://discovered.ed.ac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scovered.ed.ac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FBE826F-95DA-4FC8-BC03-9212EA56A3BE}"/>
              </a:ext>
            </a:extLst>
          </p:cNvPr>
          <p:cNvGrpSpPr/>
          <p:nvPr/>
        </p:nvGrpSpPr>
        <p:grpSpPr>
          <a:xfrm>
            <a:off x="1535007" y="321620"/>
            <a:ext cx="9197094" cy="822551"/>
            <a:chOff x="4817278" y="128355"/>
            <a:chExt cx="10410309" cy="10933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C682FF-6C18-4A15-ABD4-4E28D022B476}"/>
                </a:ext>
              </a:extLst>
            </p:cNvPr>
            <p:cNvSpPr txBox="1"/>
            <p:nvPr/>
          </p:nvSpPr>
          <p:spPr>
            <a:xfrm>
              <a:off x="4817278" y="128355"/>
              <a:ext cx="10410309" cy="777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6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Library Academic Support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14507B-8358-4CFA-8965-3306B32F7A7F}"/>
                </a:ext>
              </a:extLst>
            </p:cNvPr>
            <p:cNvSpPr txBox="1"/>
            <p:nvPr/>
          </p:nvSpPr>
          <p:spPr>
            <a:xfrm>
              <a:off x="4817278" y="853521"/>
              <a:ext cx="8936409" cy="36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Helping you get the best from the Library, its collections, resources and services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68231" y="4529242"/>
            <a:ext cx="271420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Rowena Stewart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(she/her)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rowena.stewart@ed.ac.uk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Academic Support Librarian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231" y="5849696"/>
            <a:ext cx="977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Feb25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482706" y="6364439"/>
            <a:ext cx="394648" cy="317405"/>
          </a:xfrm>
        </p:spPr>
        <p:txBody>
          <a:bodyPr/>
          <a:lstStyle/>
          <a:p>
            <a:fld id="{780C177A-0032-456E-B79F-4AC1AB2AD29B}" type="slidenum">
              <a:rPr lang="en-GB" smtClean="0"/>
              <a:t>1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9987" t="15919" b="1"/>
          <a:stretch/>
        </p:blipFill>
        <p:spPr>
          <a:xfrm>
            <a:off x="7374014" y="427431"/>
            <a:ext cx="4306016" cy="4004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8" y="247218"/>
            <a:ext cx="1023255" cy="1023255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773393" y="1774923"/>
            <a:ext cx="8165847" cy="2249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algn="ctr"/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Library Resources </a:t>
            </a:r>
          </a:p>
          <a:p>
            <a:pPr marL="263525" algn="ctr"/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and Services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85393" y="5557309"/>
            <a:ext cx="839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This presentation: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http://www.docs.is.ed.ac.uk/docs/Libraries/Presentations/HealthLibraryInduction.pptx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03F7E6-9426-4F73-83C1-BBD886206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359" y="3069917"/>
            <a:ext cx="2487392" cy="248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68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A80E2A5-5C3F-466A-B962-D288B63D9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749" y="3264776"/>
            <a:ext cx="4524375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2" y="74740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37518" y="144834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69852" y="569014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82516" y="6380266"/>
            <a:ext cx="819277" cy="358840"/>
          </a:xfrm>
        </p:spPr>
        <p:txBody>
          <a:bodyPr/>
          <a:lstStyle/>
          <a:p>
            <a:fld id="{780C177A-0032-456E-B79F-4AC1AB2AD29B}" type="slidenum">
              <a:rPr lang="en-GB" smtClean="0"/>
              <a:t>10</a:t>
            </a:fld>
            <a:endParaRPr lang="en-GB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169852" y="671065"/>
            <a:ext cx="11716513" cy="635448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957" y="1434130"/>
            <a:ext cx="11144302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Journals may be bought online but from companies other than the publisher.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indent="-176213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Many search engine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links to article full-text will go to the publisher’s site but access to what you want to read my be available to you from elsewhere.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0852" y="3699671"/>
            <a:ext cx="526815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Online holdings without an end date?</a:t>
            </a:r>
          </a:p>
          <a:p>
            <a:pPr marL="431800" indent="-255588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Current issues are available.</a:t>
            </a:r>
          </a:p>
        </p:txBody>
      </p:sp>
      <p:sp>
        <p:nvSpPr>
          <p:cNvPr id="12" name="Line 41"/>
          <p:cNvSpPr>
            <a:spLocks noChangeShapeType="1"/>
          </p:cNvSpPr>
          <p:nvPr/>
        </p:nvSpPr>
        <p:spPr bwMode="auto">
          <a:xfrm>
            <a:off x="5643527" y="5622066"/>
            <a:ext cx="1540882" cy="328791"/>
          </a:xfrm>
          <a:prstGeom prst="line">
            <a:avLst/>
          </a:prstGeom>
          <a:noFill/>
          <a:ln w="28575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4371" y="5333845"/>
            <a:ext cx="4496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Check the notes for exceptions.</a:t>
            </a:r>
          </a:p>
        </p:txBody>
      </p:sp>
      <p:sp>
        <p:nvSpPr>
          <p:cNvPr id="17" name="Line 41"/>
          <p:cNvSpPr>
            <a:spLocks noChangeShapeType="1"/>
          </p:cNvSpPr>
          <p:nvPr/>
        </p:nvSpPr>
        <p:spPr bwMode="auto">
          <a:xfrm>
            <a:off x="5585295" y="4382947"/>
            <a:ext cx="1599114" cy="654808"/>
          </a:xfrm>
          <a:prstGeom prst="line">
            <a:avLst/>
          </a:prstGeom>
          <a:noFill/>
          <a:ln w="28575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41">
            <a:extLst>
              <a:ext uri="{FF2B5EF4-FFF2-40B4-BE49-F238E27FC236}">
                <a16:creationId xmlns:a16="http://schemas.microsoft.com/office/drawing/2014/main" id="{F41EDA9E-2321-4A7E-96CA-F21D6D4586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13895" y="3869901"/>
            <a:ext cx="220717" cy="457200"/>
          </a:xfrm>
          <a:prstGeom prst="line">
            <a:avLst/>
          </a:prstGeom>
          <a:noFill/>
          <a:ln w="28575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EF6150-A725-4627-80BE-0FD5C2CF66F4}"/>
              </a:ext>
            </a:extLst>
          </p:cNvPr>
          <p:cNvSpPr txBox="1"/>
          <p:nvPr/>
        </p:nvSpPr>
        <p:spPr>
          <a:xfrm>
            <a:off x="9948040" y="727250"/>
            <a:ext cx="1938325" cy="378172"/>
          </a:xfrm>
          <a:prstGeom prst="rect">
            <a:avLst/>
          </a:prstGeom>
          <a:solidFill>
            <a:srgbClr val="8300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holdings</a:t>
            </a:r>
          </a:p>
        </p:txBody>
      </p:sp>
    </p:spTree>
    <p:extLst>
      <p:ext uri="{BB962C8B-B14F-4D97-AF65-F5344CB8AC3E}">
        <p14:creationId xmlns:p14="http://schemas.microsoft.com/office/powerpoint/2010/main" val="2257154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157B805-9DF6-4961-9847-CF632CD9A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943"/>
          <a:stretch/>
        </p:blipFill>
        <p:spPr>
          <a:xfrm>
            <a:off x="2923784" y="3905337"/>
            <a:ext cx="6802180" cy="20043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488471" cy="4884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906652" y="255370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2584" y="636301"/>
            <a:ext cx="11340000" cy="26624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11</a:t>
            </a:fld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5066468" y="898563"/>
            <a:ext cx="1612232" cy="597872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519" y="1826915"/>
            <a:ext cx="58138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is available from where?</a:t>
            </a:r>
          </a:p>
        </p:txBody>
      </p:sp>
      <p:sp>
        <p:nvSpPr>
          <p:cNvPr id="10" name="Line 41"/>
          <p:cNvSpPr>
            <a:spLocks noChangeShapeType="1"/>
          </p:cNvSpPr>
          <p:nvPr/>
        </p:nvSpPr>
        <p:spPr bwMode="auto">
          <a:xfrm>
            <a:off x="1056290" y="4065434"/>
            <a:ext cx="2317531" cy="1184484"/>
          </a:xfrm>
          <a:prstGeom prst="line">
            <a:avLst/>
          </a:prstGeom>
          <a:noFill/>
          <a:ln w="38100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4434" y="2674708"/>
            <a:ext cx="844153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Information about,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e.g.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how many people can read an online book at the same time.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98CE12-5330-41B4-AB8A-C0F5C22ECDB5}"/>
              </a:ext>
            </a:extLst>
          </p:cNvPr>
          <p:cNvSpPr txBox="1"/>
          <p:nvPr/>
        </p:nvSpPr>
        <p:spPr>
          <a:xfrm>
            <a:off x="9604259" y="1101558"/>
            <a:ext cx="1938325" cy="378172"/>
          </a:xfrm>
          <a:prstGeom prst="rect">
            <a:avLst/>
          </a:prstGeom>
          <a:solidFill>
            <a:srgbClr val="8300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holdings</a:t>
            </a:r>
          </a:p>
        </p:txBody>
      </p:sp>
    </p:spTree>
    <p:extLst>
      <p:ext uri="{BB962C8B-B14F-4D97-AF65-F5344CB8AC3E}">
        <p14:creationId xmlns:p14="http://schemas.microsoft.com/office/powerpoint/2010/main" val="3609288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5" y="136232"/>
            <a:ext cx="402895" cy="4028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555858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4969" y="966085"/>
            <a:ext cx="11651742" cy="6464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Access to Online Collection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28476" y="2106301"/>
            <a:ext cx="9572938" cy="486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tx1"/>
              </a:buClr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University login for the majority of online resources.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8476" y="3310283"/>
            <a:ext cx="10658005" cy="104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[ VPN – access to University network + wireless access</a:t>
            </a:r>
          </a:p>
          <a:p>
            <a:pPr algn="r">
              <a:spcBef>
                <a:spcPct val="20000"/>
              </a:spcBef>
              <a:buClr>
                <a:schemeClr val="tx1"/>
              </a:buClr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www.ed.ac.uk/is/vpn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194866-6AE8-40D9-B4A6-534C43CEC186}"/>
              </a:ext>
            </a:extLst>
          </p:cNvPr>
          <p:cNvSpPr txBox="1"/>
          <p:nvPr/>
        </p:nvSpPr>
        <p:spPr>
          <a:xfrm>
            <a:off x="766997" y="4729454"/>
            <a:ext cx="10658005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very few resources may need IP address recognition for access and VPN is the way to do this. 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VPN’s main purpose is access to personal drives on the University network (not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Sharepoint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). ]</a:t>
            </a:r>
          </a:p>
        </p:txBody>
      </p:sp>
    </p:spTree>
    <p:extLst>
      <p:ext uri="{BB962C8B-B14F-4D97-AF65-F5344CB8AC3E}">
        <p14:creationId xmlns:p14="http://schemas.microsoft.com/office/powerpoint/2010/main" val="211863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488471" cy="4884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906652" y="255370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2584" y="630067"/>
            <a:ext cx="11699606" cy="18255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00946" y="6386764"/>
            <a:ext cx="401244" cy="471236"/>
          </a:xfrm>
        </p:spPr>
        <p:txBody>
          <a:bodyPr/>
          <a:lstStyle/>
          <a:p>
            <a:fld id="{780C177A-0032-456E-B79F-4AC1AB2AD29B}" type="slidenum">
              <a:rPr lang="en-GB" smtClean="0"/>
              <a:t>13</a:t>
            </a:fld>
            <a:endParaRPr lang="en-GB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636" b="4368"/>
          <a:stretch/>
        </p:blipFill>
        <p:spPr>
          <a:xfrm>
            <a:off x="5237059" y="1637814"/>
            <a:ext cx="6663008" cy="4338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>
            <a:spLocks noGrp="1" noChangeArrowheads="1"/>
          </p:cNvSpPr>
          <p:nvPr>
            <p:ph type="title"/>
          </p:nvPr>
        </p:nvSpPr>
        <p:spPr>
          <a:xfrm>
            <a:off x="200461" y="704082"/>
            <a:ext cx="11699606" cy="7254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84979" y="920323"/>
            <a:ext cx="201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83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holdings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6782" y="4181695"/>
            <a:ext cx="483323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Request this item / 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Request Other Issue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for whole physical volumes / issues.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98323" y="5704463"/>
            <a:ext cx="3367207" cy="401563"/>
          </a:xfrm>
          <a:prstGeom prst="roundRect">
            <a:avLst/>
          </a:prstGeom>
          <a:noFill/>
          <a:ln w="38100">
            <a:solidFill>
              <a:srgbClr val="69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41962" y="2013329"/>
            <a:ext cx="1643017" cy="306777"/>
          </a:xfrm>
          <a:prstGeom prst="roundRect">
            <a:avLst/>
          </a:prstGeom>
          <a:noFill/>
          <a:ln w="38100">
            <a:solidFill>
              <a:srgbClr val="69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3019F4-65A5-42E1-9D11-2741B5F32E06}"/>
              </a:ext>
            </a:extLst>
          </p:cNvPr>
          <p:cNvSpPr txBox="1"/>
          <p:nvPr/>
        </p:nvSpPr>
        <p:spPr>
          <a:xfrm>
            <a:off x="256782" y="1596940"/>
            <a:ext cx="483323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Digitize Other Issue / 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Scan and Deliver </a:t>
            </a: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– for a scan of an article.</a:t>
            </a:r>
          </a:p>
          <a:p>
            <a:pPr marL="268288" indent="-268288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edin.ac/scan-and-deliver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1F5342-B651-418F-80DC-8744C18DFE2D}"/>
              </a:ext>
            </a:extLst>
          </p:cNvPr>
          <p:cNvSpPr/>
          <p:nvPr/>
        </p:nvSpPr>
        <p:spPr>
          <a:xfrm>
            <a:off x="7488621" y="6227933"/>
            <a:ext cx="2686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Sign-in to DiscoverEd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025185-97B9-42F0-8672-34F785B3531A}"/>
              </a:ext>
            </a:extLst>
          </p:cNvPr>
          <p:cNvCxnSpPr/>
          <p:nvPr/>
        </p:nvCxnSpPr>
        <p:spPr>
          <a:xfrm>
            <a:off x="6779172" y="2320106"/>
            <a:ext cx="1340069" cy="0"/>
          </a:xfrm>
          <a:prstGeom prst="line">
            <a:avLst/>
          </a:prstGeom>
          <a:ln w="38100">
            <a:solidFill>
              <a:srgbClr val="69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853FB3-62E4-4F94-825B-1822F66279B3}"/>
              </a:ext>
            </a:extLst>
          </p:cNvPr>
          <p:cNvCxnSpPr>
            <a:cxnSpLocks/>
          </p:cNvCxnSpPr>
          <p:nvPr/>
        </p:nvCxnSpPr>
        <p:spPr>
          <a:xfrm>
            <a:off x="1159907" y="4599354"/>
            <a:ext cx="3026980" cy="0"/>
          </a:xfrm>
          <a:prstGeom prst="line">
            <a:avLst/>
          </a:prstGeom>
          <a:ln w="38100">
            <a:solidFill>
              <a:srgbClr val="69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16FD43-FE2D-4DB0-A463-1CBADD5A87C4}"/>
              </a:ext>
            </a:extLst>
          </p:cNvPr>
          <p:cNvCxnSpPr>
            <a:cxnSpLocks/>
          </p:cNvCxnSpPr>
          <p:nvPr/>
        </p:nvCxnSpPr>
        <p:spPr>
          <a:xfrm>
            <a:off x="1159907" y="5034494"/>
            <a:ext cx="3026980" cy="0"/>
          </a:xfrm>
          <a:prstGeom prst="line">
            <a:avLst/>
          </a:prstGeom>
          <a:ln w="38100">
            <a:solidFill>
              <a:srgbClr val="69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32087553-5C1B-4C55-80EF-958B0BCD3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6481" y="1596940"/>
            <a:ext cx="3477864" cy="878246"/>
          </a:xfrm>
          <a:prstGeom prst="roundRect">
            <a:avLst/>
          </a:prstGeom>
          <a:noFill/>
          <a:ln w="38100">
            <a:solidFill>
              <a:srgbClr val="69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Graphic 30" descr="Send with solid fill">
            <a:extLst>
              <a:ext uri="{FF2B5EF4-FFF2-40B4-BE49-F238E27FC236}">
                <a16:creationId xmlns:a16="http://schemas.microsoft.com/office/drawing/2014/main" id="{2757334B-C9B4-4CF8-A68F-1AFBFF21E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0719" y="1734333"/>
            <a:ext cx="603460" cy="603460"/>
          </a:xfrm>
          <a:prstGeom prst="rect">
            <a:avLst/>
          </a:prstGeom>
        </p:spPr>
      </p:pic>
      <p:pic>
        <p:nvPicPr>
          <p:cNvPr id="20" name="Graphic 19" descr="Walk with solid fill">
            <a:extLst>
              <a:ext uri="{FF2B5EF4-FFF2-40B4-BE49-F238E27FC236}">
                <a16:creationId xmlns:a16="http://schemas.microsoft.com/office/drawing/2014/main" id="{26185489-D8F0-4891-A7D1-3342CE2322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3045" y="4298474"/>
            <a:ext cx="736020" cy="7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16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488471" cy="4884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906652" y="255370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2584" y="636301"/>
            <a:ext cx="11340000" cy="26624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42584" y="6356350"/>
            <a:ext cx="393640" cy="501650"/>
          </a:xfrm>
        </p:spPr>
        <p:txBody>
          <a:bodyPr/>
          <a:lstStyle/>
          <a:p>
            <a:fld id="{780C177A-0032-456E-B79F-4AC1AB2AD29B}" type="slidenum">
              <a:rPr lang="en-GB" smtClean="0"/>
              <a:t>14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41713"/>
          <a:stretch/>
        </p:blipFill>
        <p:spPr>
          <a:xfrm>
            <a:off x="5436780" y="1585572"/>
            <a:ext cx="6347639" cy="33444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40027"/>
            <a:ext cx="11542584" cy="597872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5199" y="5225985"/>
            <a:ext cx="634763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Before heading off to a library to borrow a book, look to see how many of the copies bought are available to borrow.</a:t>
            </a:r>
          </a:p>
        </p:txBody>
      </p:sp>
      <p:sp>
        <p:nvSpPr>
          <p:cNvPr id="13" name="Line 41"/>
          <p:cNvSpPr>
            <a:spLocks noChangeShapeType="1"/>
          </p:cNvSpPr>
          <p:nvPr/>
        </p:nvSpPr>
        <p:spPr bwMode="auto">
          <a:xfrm flipH="1" flipV="1">
            <a:off x="8945216" y="4631634"/>
            <a:ext cx="1300788" cy="726883"/>
          </a:xfrm>
          <a:prstGeom prst="line">
            <a:avLst/>
          </a:prstGeom>
          <a:noFill/>
          <a:ln w="38100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99674" y="2059455"/>
            <a:ext cx="4936550" cy="424890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02584" y="1432526"/>
            <a:ext cx="5234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Sign-in to DiscoverEd to be offered: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1598" y="2109932"/>
            <a:ext cx="50291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81075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Request this item</a:t>
            </a:r>
            <a:endParaRPr lang="en-GB" sz="2400" i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81075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Early return for you to borrow next</a:t>
            </a:r>
          </a:p>
          <a:p>
            <a:pPr marL="342900" indent="-342900" defTabSz="981075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Have books transferred from outlying libraries to a Central Area library (and vice versa) for you to collect. [Most of the libraries are Central Area ones]</a:t>
            </a:r>
          </a:p>
          <a:p>
            <a:pPr defTabSz="981075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981075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Scan and Deliver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defTabSz="981075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scan of a book chapter.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8D7ACE-E6C7-4E56-942D-635599567F4D}"/>
              </a:ext>
            </a:extLst>
          </p:cNvPr>
          <p:cNvSpPr txBox="1"/>
          <p:nvPr/>
        </p:nvSpPr>
        <p:spPr>
          <a:xfrm>
            <a:off x="9884979" y="920323"/>
            <a:ext cx="201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83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holdings</a:t>
            </a:r>
          </a:p>
        </p:txBody>
      </p:sp>
      <p:pic>
        <p:nvPicPr>
          <p:cNvPr id="4" name="Graphic 3" descr="Walk with solid fill">
            <a:extLst>
              <a:ext uri="{FF2B5EF4-FFF2-40B4-BE49-F238E27FC236}">
                <a16:creationId xmlns:a16="http://schemas.microsoft.com/office/drawing/2014/main" id="{974123AD-D293-4C64-8CED-2D080B2E9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26459" y="5224711"/>
            <a:ext cx="820642" cy="820642"/>
          </a:xfrm>
          <a:prstGeom prst="rect">
            <a:avLst/>
          </a:prstGeom>
        </p:spPr>
      </p:pic>
      <p:pic>
        <p:nvPicPr>
          <p:cNvPr id="8" name="Graphic 7" descr="Send with solid fill">
            <a:extLst>
              <a:ext uri="{FF2B5EF4-FFF2-40B4-BE49-F238E27FC236}">
                <a16:creationId xmlns:a16="http://schemas.microsoft.com/office/drawing/2014/main" id="{9485E446-25C8-484E-9660-3652438691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615" y="5657980"/>
            <a:ext cx="563719" cy="56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62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4" y="94991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592250" y="165085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66910" y="628674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71202" y="6559072"/>
            <a:ext cx="464751" cy="293250"/>
          </a:xfrm>
        </p:spPr>
        <p:txBody>
          <a:bodyPr/>
          <a:lstStyle/>
          <a:p>
            <a:fld id="{780C177A-0032-456E-B79F-4AC1AB2AD29B}" type="slidenum">
              <a:rPr lang="en-GB" smtClean="0"/>
              <a:t>15</a:t>
            </a:fld>
            <a:endParaRPr lang="en-GB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166910" y="772681"/>
            <a:ext cx="11716513" cy="594390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Borrowing</a:t>
            </a:r>
            <a:endParaRPr lang="en-GB" sz="40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" y="1195309"/>
            <a:ext cx="1390204" cy="191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936444" y="1215314"/>
            <a:ext cx="4946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edin.ac/library-borrowing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405262" y="2321682"/>
            <a:ext cx="6672333" cy="913024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 anchor="ctr"/>
          <a:lstStyle/>
          <a:p>
            <a:pPr marL="0" lvl="2" algn="just" eaLnBrk="0" hangingPunct="0">
              <a:buClr>
                <a:schemeClr val="tx1"/>
              </a:buClr>
              <a:buSzPct val="150000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Use the Library barcode part of your University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swipecard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, or its chip.</a:t>
            </a: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543" y="2010308"/>
            <a:ext cx="1552808" cy="108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72449" y="1751645"/>
            <a:ext cx="5923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just" eaLnBrk="0" hangingPunct="0">
              <a:buClr>
                <a:schemeClr val="tx1"/>
              </a:buClr>
              <a:buSzPct val="1500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Self-issue and self-return machines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/>
          <a:srcRect l="6022" r="14638"/>
          <a:stretch/>
        </p:blipFill>
        <p:spPr>
          <a:xfrm>
            <a:off x="446398" y="4227196"/>
            <a:ext cx="2112346" cy="22937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614394" y="4467661"/>
            <a:ext cx="5163414" cy="2155354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 anchor="ctr"/>
          <a:lstStyle/>
          <a:p>
            <a:pPr marL="265113" lvl="2" indent="-265113" eaLnBrk="0" hangingPunct="0"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What you have borrowed.</a:t>
            </a:r>
          </a:p>
          <a:p>
            <a:pPr marL="265113" lvl="2" indent="-265113" eaLnBrk="0" hangingPunct="0"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When items should be returned. </a:t>
            </a:r>
          </a:p>
          <a:p>
            <a:pPr marL="265113" lvl="2" indent="-265113" eaLnBrk="0" hangingPunct="0"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Requests you have made.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058" y="3608496"/>
            <a:ext cx="10462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eaLnBrk="0" hangingPunct="0">
              <a:buClr>
                <a:schemeClr val="tx1"/>
              </a:buClr>
              <a:buSzPct val="150000"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MyEd’s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 or  DiscoverEd (Sign in)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My Account  </a:t>
            </a:r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>
            <a:off x="9282896" y="2797692"/>
            <a:ext cx="937550" cy="0"/>
          </a:xfrm>
          <a:prstGeom prst="line">
            <a:avLst/>
          </a:prstGeom>
          <a:noFill/>
          <a:ln w="22225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 flipH="1">
            <a:off x="1469985" y="4153528"/>
            <a:ext cx="1807340" cy="988742"/>
          </a:xfrm>
          <a:prstGeom prst="line">
            <a:avLst/>
          </a:prstGeom>
          <a:noFill/>
          <a:ln w="22225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87576B2-0FF4-4DF7-AF87-62A62A52C7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3187" y="3627218"/>
            <a:ext cx="1419225" cy="485775"/>
          </a:xfrm>
          <a:prstGeom prst="rect">
            <a:avLst/>
          </a:prstGeom>
          <a:ln>
            <a:solidFill>
              <a:srgbClr val="830065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568C9A-75DE-4268-82A4-066BBB6762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5865" y="4261872"/>
            <a:ext cx="3786547" cy="22244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7315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Diagonal Corner Rectangle 18"/>
          <p:cNvSpPr/>
          <p:nvPr/>
        </p:nvSpPr>
        <p:spPr>
          <a:xfrm>
            <a:off x="4562773" y="4903155"/>
            <a:ext cx="5044214" cy="444349"/>
          </a:xfrm>
          <a:prstGeom prst="round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 Diagonal Corner Rectangle 1"/>
          <p:cNvSpPr/>
          <p:nvPr/>
        </p:nvSpPr>
        <p:spPr>
          <a:xfrm>
            <a:off x="8304495" y="2942596"/>
            <a:ext cx="3420660" cy="830998"/>
          </a:xfrm>
          <a:prstGeom prst="round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47287" y="2718040"/>
          <a:ext cx="7470738" cy="1400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8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4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(STANDARD) loan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0" algn="l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weeks – undergraduates</a:t>
                      </a:r>
                    </a:p>
                    <a:p>
                      <a:pPr marL="920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 – postgraduates &amp; staff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5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(SHORT) loan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week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4" y="94991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592250" y="165085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69546" y="56746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44526" y="6430454"/>
            <a:ext cx="464751" cy="293250"/>
          </a:xfrm>
        </p:spPr>
        <p:txBody>
          <a:bodyPr/>
          <a:lstStyle/>
          <a:p>
            <a:fld id="{780C177A-0032-456E-B79F-4AC1AB2AD29B}" type="slidenum">
              <a:rPr lang="en-GB" smtClean="0"/>
              <a:t>16</a:t>
            </a:fld>
            <a:endParaRPr lang="en-GB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166910" y="665365"/>
            <a:ext cx="11716513" cy="594390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Borrowing</a:t>
            </a:r>
            <a:endParaRPr lang="en-GB" sz="36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90034" y="1582175"/>
            <a:ext cx="11070263" cy="89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0" lvl="2" eaLnBrk="0" hangingPunct="0">
              <a:spcAft>
                <a:spcPts val="200"/>
              </a:spcAft>
              <a:buClr>
                <a:schemeClr val="tx1"/>
              </a:buClr>
              <a:buSzPct val="1500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Borrowing allowance: 100 for all staff &amp; students </a:t>
            </a:r>
          </a:p>
          <a:p>
            <a:pPr marL="0" lvl="2" algn="r" eaLnBrk="0" hangingPunct="0">
              <a:spcAft>
                <a:spcPts val="200"/>
              </a:spcAft>
              <a:buClr>
                <a:schemeClr val="tx1"/>
              </a:buClr>
              <a:buSzPct val="150000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(includes up to 10 </a:t>
            </a:r>
            <a:r>
              <a:rPr lang="en-GB" sz="2600" dirty="0">
                <a:solidFill>
                  <a:srgbClr val="83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loans)</a:t>
            </a:r>
          </a:p>
        </p:txBody>
      </p:sp>
      <p:sp>
        <p:nvSpPr>
          <p:cNvPr id="4" name="Rectangle 3"/>
          <p:cNvSpPr/>
          <p:nvPr/>
        </p:nvSpPr>
        <p:spPr>
          <a:xfrm>
            <a:off x="891654" y="6052517"/>
            <a:ext cx="10392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*No renewal if:	Requested books/items  |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The fines on your library account are over £20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53326"/>
              </p:ext>
            </p:extLst>
          </p:nvPr>
        </p:nvGraphicFramePr>
        <p:xfrm>
          <a:off x="747286" y="4409747"/>
          <a:ext cx="11136137" cy="1324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705">
                  <a:extLst>
                    <a:ext uri="{9D8B030D-6E8A-4147-A177-3AD203B41FA5}">
                      <a16:colId xmlns:a16="http://schemas.microsoft.com/office/drawing/2014/main" val="834142279"/>
                    </a:ext>
                  </a:extLst>
                </a:gridCol>
                <a:gridCol w="8367432">
                  <a:extLst>
                    <a:ext uri="{9D8B030D-6E8A-4147-A177-3AD203B41FA5}">
                      <a16:colId xmlns:a16="http://schemas.microsoft.com/office/drawing/2014/main" val="538866747"/>
                    </a:ext>
                  </a:extLst>
                </a:gridCol>
              </a:tblGrid>
              <a:tr h="501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2400" b="0" dirty="0">
                          <a:solidFill>
                            <a:srgbClr val="83006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loan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3 hours or overnight - </a:t>
                      </a:r>
                      <a:r>
                        <a:rPr lang="en-GB" sz="2400" b="0" dirty="0">
                          <a:solidFill>
                            <a:srgbClr val="83006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cannot be renewed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888426"/>
                  </a:ext>
                </a:extLst>
              </a:tr>
              <a:tr h="697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Laptops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days - automatically renewed for 28 days</a:t>
                      </a:r>
                    </a:p>
                    <a:p>
                      <a:pPr marL="920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3663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edin.ac/borrowing-laptops 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0070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322197" y="2942597"/>
            <a:ext cx="3402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automatically renewed* for 36 months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F01346-9121-4095-BC8D-D10B69B80050}"/>
              </a:ext>
            </a:extLst>
          </p:cNvPr>
          <p:cNvSpPr txBox="1"/>
          <p:nvPr/>
        </p:nvSpPr>
        <p:spPr>
          <a:xfrm>
            <a:off x="6936444" y="1011829"/>
            <a:ext cx="4946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edin.ac/library-borrowing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51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EFAF66-F587-4840-A1C8-8CE10610B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13" y="2270069"/>
            <a:ext cx="8858250" cy="3600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/>
              <a:t>17</a:t>
            </a:fld>
            <a:endParaRPr lang="en-GB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2026563" y="708267"/>
            <a:ext cx="8569325" cy="626133"/>
          </a:xfrm>
        </p:spPr>
        <p:txBody>
          <a:bodyPr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Databases for Reviewing the Literature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2585" y="1273744"/>
            <a:ext cx="10979727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DiscoverEd includes article level records (but books pushed to the top). </a:t>
            </a:r>
          </a:p>
          <a:p>
            <a:pPr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setting is to what you can read because the library has bought it. </a:t>
            </a: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4046202" y="4175878"/>
            <a:ext cx="869796" cy="471488"/>
          </a:xfrm>
          <a:prstGeom prst="ellipse">
            <a:avLst/>
          </a:prstGeom>
          <a:noFill/>
          <a:ln w="25400" algn="ctr">
            <a:solidFill>
              <a:srgbClr val="6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02585" y="587864"/>
            <a:ext cx="11703779" cy="4068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41">
            <a:extLst>
              <a:ext uri="{FF2B5EF4-FFF2-40B4-BE49-F238E27FC236}">
                <a16:creationId xmlns:a16="http://schemas.microsoft.com/office/drawing/2014/main" id="{9065E359-7E37-4E63-8538-6FC2C8956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7338" y="6270136"/>
            <a:ext cx="487126" cy="153896"/>
          </a:xfrm>
          <a:prstGeom prst="line">
            <a:avLst/>
          </a:prstGeom>
          <a:noFill/>
          <a:ln w="25400">
            <a:solidFill>
              <a:srgbClr val="6900FF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E1FF4E-E85E-4839-A01F-B0F5649C8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703" y="4824581"/>
            <a:ext cx="8886825" cy="1914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Line 41"/>
          <p:cNvSpPr>
            <a:spLocks noChangeShapeType="1"/>
          </p:cNvSpPr>
          <p:nvPr/>
        </p:nvSpPr>
        <p:spPr bwMode="auto">
          <a:xfrm>
            <a:off x="2262753" y="5021451"/>
            <a:ext cx="756218" cy="449974"/>
          </a:xfrm>
          <a:prstGeom prst="line">
            <a:avLst/>
          </a:prstGeom>
          <a:noFill/>
          <a:ln w="25400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6311225" y="5021451"/>
            <a:ext cx="875148" cy="449974"/>
          </a:xfrm>
          <a:prstGeom prst="ellipse">
            <a:avLst/>
          </a:prstGeom>
          <a:noFill/>
          <a:ln w="25400" algn="ctr">
            <a:solidFill>
              <a:srgbClr val="6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96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22963" cy="522963"/>
          </a:xfrm>
          <a:prstGeom prst="rect">
            <a:avLst/>
          </a:prstGeom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02584" y="1499865"/>
            <a:ext cx="3996774" cy="279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Useful because they: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182563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Include material not found in DiscoverEd or Google Scholar.</a:t>
            </a:r>
          </a:p>
          <a:p>
            <a:pPr marL="180975">
              <a:lnSpc>
                <a:spcPct val="90000"/>
              </a:lnSpc>
              <a:spcBef>
                <a:spcPct val="20000"/>
              </a:spcBef>
            </a:pP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182563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Details of millions of articles from 1000s of publications  </a:t>
            </a:r>
          </a:p>
          <a:p>
            <a:pPr marL="180975">
              <a:lnSpc>
                <a:spcPct val="90000"/>
              </a:lnSpc>
              <a:spcBef>
                <a:spcPct val="20000"/>
              </a:spcBef>
            </a:pP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182563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Are usually subject specific. </a:t>
            </a:r>
          </a:p>
          <a:p>
            <a:pPr marL="363538" indent="-182563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lnSpc>
                <a:spcPct val="90000"/>
              </a:lnSpc>
              <a:spcBef>
                <a:spcPct val="20000"/>
              </a:spcBef>
            </a:pPr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84" y="776362"/>
            <a:ext cx="11716513" cy="672373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Abstracting &amp; Indexing databases for reviewing the literature</a:t>
            </a:r>
          </a:p>
        </p:txBody>
      </p:sp>
      <p:pic>
        <p:nvPicPr>
          <p:cNvPr id="10" name="Picture 9" descr="MyEd's Search and access library resources section. highlighted are the links to the Databases by subject page and the Subject guides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914" y="1499865"/>
            <a:ext cx="7380412" cy="362311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854930" y="3792512"/>
            <a:ext cx="896952" cy="1138010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8564" y="5377875"/>
            <a:ext cx="11434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Library Subject Guides, including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Systematic Review Searching (for Clinical Psychology)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where there are short demos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https://edinburgh-uk.libguides.com/clinical-psychology/sysrevslides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9668655" y="6459535"/>
            <a:ext cx="490853" cy="374755"/>
          </a:xfrm>
        </p:spPr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85106" y="26087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63400" y="680607"/>
            <a:ext cx="11340000" cy="26624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25547" y="4750959"/>
            <a:ext cx="3129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Databases by subject</a:t>
            </a:r>
          </a:p>
        </p:txBody>
      </p:sp>
      <p:cxnSp>
        <p:nvCxnSpPr>
          <p:cNvPr id="19" name="Straight Arrow Connector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51882" y="5083254"/>
            <a:ext cx="0" cy="461665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982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>
                <a:solidFill>
                  <a:schemeClr val="tx1"/>
                </a:solidFill>
              </a:rPr>
              <a:t>19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02585" y="752725"/>
            <a:ext cx="11716513" cy="618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Inter-Library Loan (I.L.L.) service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70251" y="4849000"/>
            <a:ext cx="10171217" cy="166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Free per year (after which £5 per request received):</a:t>
            </a:r>
          </a:p>
          <a:p>
            <a:pPr marL="81121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 for undergraduates</a:t>
            </a:r>
          </a:p>
          <a:p>
            <a:pPr marL="81121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 for postgraduates and staff</a:t>
            </a:r>
          </a:p>
          <a:p>
            <a:pPr marL="468313">
              <a:spcBef>
                <a:spcPts val="0"/>
              </a:spcBef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>
              <a:spcBef>
                <a:spcPts val="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 renewals which are done via Helpdesk or I.L.L. staff.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29350" y="2297574"/>
            <a:ext cx="4312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edin.ac/inter-library-loans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251" y="1496692"/>
            <a:ext cx="8370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when The Library does not have what you want at all</a:t>
            </a:r>
          </a:p>
          <a:p>
            <a:pPr marL="342900" indent="-2540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Scan of part (article, chapter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 to keep, or  </a:t>
            </a:r>
          </a:p>
          <a:p>
            <a:pPr marL="342900" indent="-2540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Physical items to borrow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7FB04B-8365-4066-BA9F-B92ACF5E1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090" y="3053100"/>
            <a:ext cx="7077075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067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99082" cy="5990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906652" y="255370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2584" y="726944"/>
            <a:ext cx="11340000" cy="26624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2</a:t>
            </a:fld>
            <a:endParaRPr lang="en-GB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1449991" y="3076631"/>
            <a:ext cx="9104243" cy="18176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4763" eaLnBrk="0" hangingPunct="0">
              <a:buClr>
                <a:schemeClr val="tx1"/>
              </a:buClr>
              <a:buSzPct val="80000"/>
              <a:buFontTx/>
              <a:buChar char="•"/>
              <a:tabLst>
                <a:tab pos="185738" algn="l"/>
              </a:tabLst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out if the Library has what you need.</a:t>
            </a:r>
          </a:p>
          <a:p>
            <a:pPr marL="0" lvl="1" indent="4763" eaLnBrk="0" hangingPunct="0">
              <a:buClr>
                <a:schemeClr val="tx1"/>
              </a:buClr>
              <a:buSzPct val="80000"/>
              <a:buNone/>
              <a:tabLst>
                <a:tab pos="185738" algn="l"/>
              </a:tabLst>
            </a:pPr>
            <a:endParaRPr lang="en-GB" sz="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4763" eaLnBrk="0" hangingPunct="0">
              <a:buClr>
                <a:schemeClr val="tx1"/>
              </a:buClr>
              <a:buSzPct val="80000"/>
              <a:buFontTx/>
              <a:buChar char="•"/>
              <a:tabLst>
                <a:tab pos="185738" algn="l"/>
              </a:tabLst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what the Library does not have.</a:t>
            </a:r>
          </a:p>
          <a:p>
            <a:pPr marL="0" lvl="1" indent="4763" eaLnBrk="0" hangingPunct="0">
              <a:buClr>
                <a:schemeClr val="tx1"/>
              </a:buClr>
              <a:buSzPct val="80000"/>
              <a:buNone/>
              <a:tabLst>
                <a:tab pos="185738" algn="l"/>
              </a:tabLst>
            </a:pPr>
            <a:endParaRPr lang="en-GB" sz="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4763" eaLnBrk="0" hangingPunct="0">
              <a:buClr>
                <a:schemeClr val="tx1"/>
              </a:buClr>
              <a:buSzPct val="80000"/>
              <a:buFontTx/>
              <a:buChar char="•"/>
              <a:tabLst>
                <a:tab pos="185738" algn="l"/>
              </a:tabLst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academic literature on your subject.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50444" y="1440114"/>
            <a:ext cx="8454868" cy="949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Library Resources and Services</a:t>
            </a:r>
            <a:endParaRPr lang="en-GB" sz="4400" dirty="0">
              <a:solidFill>
                <a:srgbClr val="333333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38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99082" cy="5990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906652" y="255370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2584" y="726944"/>
            <a:ext cx="11340000" cy="26624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20</a:t>
            </a:fld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640019" y="3956086"/>
            <a:ext cx="10888757" cy="635151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Suggest the (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UoEd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) Library buys a book to add to stock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3803" y="4996740"/>
            <a:ext cx="36310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Books: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edin.ac/RAB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83"/>
          <a:stretch/>
        </p:blipFill>
        <p:spPr bwMode="auto">
          <a:xfrm>
            <a:off x="855235" y="4771048"/>
            <a:ext cx="2442820" cy="14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69246" y="5260750"/>
            <a:ext cx="27595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Do not use this instead of the inter-library loan service. 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it as well.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70213" y="1053137"/>
            <a:ext cx="11077303" cy="103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Consider registering for NHS Education for Scotland’s Knowledge Network if you are eligible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89443" y="2508736"/>
            <a:ext cx="5367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www.knowledge.scot.nhs.uk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19637-6B7E-4064-8B20-72467908E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1703" b="23491"/>
          <a:stretch/>
        </p:blipFill>
        <p:spPr>
          <a:xfrm>
            <a:off x="1125067" y="2190973"/>
            <a:ext cx="3599423" cy="13460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8957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488471" cy="4884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906652" y="255370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8437" y="616841"/>
            <a:ext cx="11543323" cy="16797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21</a:t>
            </a:fld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2962845" y="727565"/>
            <a:ext cx="6575195" cy="531459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Reference management software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683" y="1269925"/>
            <a:ext cx="1134907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7"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Useful because they let you:</a:t>
            </a:r>
          </a:p>
          <a:p>
            <a:pPr marL="90487" algn="just"/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1968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Keep and group details of papers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you have used, or read or plan on reading.</a:t>
            </a:r>
          </a:p>
          <a:p>
            <a:pPr marL="628650" indent="-1968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“Cite while you write” – automatically create in-text citations and reference lists in a variety of bibliographic/citation styles, including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Harvard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8650" indent="-1968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Attach files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full-text pdfs of articles).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933" y="3039565"/>
            <a:ext cx="1110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help you decide which reference management products to use:</a:t>
            </a:r>
          </a:p>
          <a:p>
            <a:pPr marL="542925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Bibliographic management tools - comparison table (pdf)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2925" indent="-277813">
              <a:buFont typeface="Arial" panose="020B0604020202020204" pitchFamily="34" charset="0"/>
              <a:buChar char="•"/>
            </a:pPr>
            <a:r>
              <a:rPr lang="en-GB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Choosing a Reference Manager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documents on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Sharepoint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0324" y="4318485"/>
            <a:ext cx="91921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EndNote desktop is installed on the University’s Open Access computers. It is also free to download by members of the University but you must use Software Services’ forms: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EndNote desktop free download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282" y="4380591"/>
            <a:ext cx="1612708" cy="10156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00324" y="5561048"/>
            <a:ext cx="87534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a systematic review, Covidence is useful for de-duplicating and screening records: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Register for Covidence under the University subscription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315" y="5721617"/>
            <a:ext cx="19716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33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01228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/>
              <a:t>22</a:t>
            </a:fld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202585" y="1370924"/>
            <a:ext cx="69156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Digital Skills and Training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www.ed.ac.uk/is/skills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Institute for Academic Development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www.ed.ac.uk/iad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40371" y="670729"/>
            <a:ext cx="10121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Training for anyone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40349" y="1069557"/>
            <a:ext cx="2592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www.events.ed.ac.uk</a:t>
            </a:r>
            <a:endParaRPr lang="en-GB" sz="2000" dirty="0"/>
          </a:p>
        </p:txBody>
      </p:sp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7345" y="3703954"/>
            <a:ext cx="1927003" cy="107646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0929" y="4378049"/>
            <a:ext cx="10065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LibSmart I : Introduction to library resources and search strategies in a University of Edinburgh context.</a:t>
            </a:r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LibSmart II : Subject specific modules, 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Literature Searching for Systematic Reviews.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83168" y="482390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8"/>
              </a:rPr>
              <a:t>edin.ac/</a:t>
            </a:r>
            <a:r>
              <a:rPr lang="en-GB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8"/>
              </a:rPr>
              <a:t>libsmart</a:t>
            </a:r>
            <a:endParaRPr lang="en-GB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4204" y="3981345"/>
            <a:ext cx="9089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LibSmart – Auto-enrolled on course in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Learn’s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“Essentials” section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6851" b="56819"/>
          <a:stretch/>
        </p:blipFill>
        <p:spPr>
          <a:xfrm>
            <a:off x="7009305" y="1622568"/>
            <a:ext cx="4608465" cy="9079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163857B-AA1D-46A8-8AAC-18E4E8CE4C69}"/>
              </a:ext>
            </a:extLst>
          </p:cNvPr>
          <p:cNvSpPr txBox="1"/>
          <p:nvPr/>
        </p:nvSpPr>
        <p:spPr>
          <a:xfrm>
            <a:off x="202585" y="2091794"/>
            <a:ext cx="69156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Librarian consultation (one-to-one session)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B0CBB3-82B7-425A-A476-DF386A66A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837" y="2610428"/>
            <a:ext cx="2459933" cy="11394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1877026-5022-44E0-9C65-977A537A816D}"/>
              </a:ext>
            </a:extLst>
          </p:cNvPr>
          <p:cNvSpPr txBox="1"/>
          <p:nvPr/>
        </p:nvSpPr>
        <p:spPr>
          <a:xfrm>
            <a:off x="3147770" y="2821349"/>
            <a:ext cx="6915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Autumn Dissertation and Thesis Festival, October. </a:t>
            </a:r>
          </a:p>
          <a:p>
            <a:pPr marL="174625" indent="-174625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Spring Dissertation and Thesis Festival, 24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28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February.</a:t>
            </a:r>
          </a:p>
          <a:p>
            <a:pPr marL="174625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edin.ac/dissertation-festival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3E4EC9-72AE-4934-8B72-377028144E0E}"/>
              </a:ext>
            </a:extLst>
          </p:cNvPr>
          <p:cNvSpPr txBox="1"/>
          <p:nvPr/>
        </p:nvSpPr>
        <p:spPr>
          <a:xfrm>
            <a:off x="2976104" y="5354299"/>
            <a:ext cx="86894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Royal Literary Fund Fellowship (RLFF) scheme places professional writers in universities for consultation to foster good writing practice across all disciplines and media.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BD3EA2-EA16-4400-B95A-B68A87C3DA41}"/>
              </a:ext>
            </a:extLst>
          </p:cNvPr>
          <p:cNvSpPr txBox="1"/>
          <p:nvPr/>
        </p:nvSpPr>
        <p:spPr>
          <a:xfrm>
            <a:off x="6254973" y="5943408"/>
            <a:ext cx="5500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edin.ac/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rlff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9CBD47-24A5-482C-B965-196B79D02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6418" y="5300076"/>
            <a:ext cx="2510851" cy="10126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9942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8207" y="4265162"/>
            <a:ext cx="8689137" cy="1962331"/>
          </a:xfrm>
          <a:prstGeom prst="roundRect">
            <a:avLst/>
          </a:prstGeom>
          <a:noFill/>
          <a:ln w="38100">
            <a:solidFill>
              <a:srgbClr val="69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/>
              <a:t>23</a:t>
            </a:fld>
            <a:endParaRPr lang="en-GB" dirty="0"/>
          </a:p>
        </p:txBody>
      </p:sp>
      <p:sp>
        <p:nvSpPr>
          <p:cNvPr id="10" name="Rectangle 9"/>
          <p:cNvSpPr>
            <a:spLocks noChangeAspect="1" noChangeArrowheads="1"/>
          </p:cNvSpPr>
          <p:nvPr/>
        </p:nvSpPr>
        <p:spPr bwMode="auto">
          <a:xfrm>
            <a:off x="1668746" y="4431521"/>
            <a:ext cx="7822096" cy="1677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ts val="0"/>
              </a:spcBef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ts val="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 am happy to see people individually or in small groups, or be asked questions directly:</a:t>
            </a:r>
          </a:p>
          <a:p>
            <a:pPr marL="342900" indent="-342900" algn="ctr">
              <a:spcBef>
                <a:spcPts val="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rowena.stewart@ed.ac.uk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ts val="0"/>
              </a:spcBef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02585" y="749108"/>
            <a:ext cx="11716513" cy="55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Contacting Information Services (IS)</a:t>
            </a:r>
          </a:p>
        </p:txBody>
      </p:sp>
      <p:pic>
        <p:nvPicPr>
          <p:cNvPr id="18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1" r="30583"/>
          <a:stretch/>
        </p:blipFill>
        <p:spPr bwMode="auto">
          <a:xfrm>
            <a:off x="9103750" y="2151344"/>
            <a:ext cx="2129001" cy="85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70251" y="1849333"/>
            <a:ext cx="6893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539750" algn="l"/>
              </a:tabLs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EdHelp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IT, Finance, Library and Student Admin</a:t>
            </a:r>
          </a:p>
          <a:p>
            <a:pPr eaLnBrk="0" hangingPunct="0">
              <a:tabLst>
                <a:tab pos="5397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www.ed.ac.uk/edhelp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670251" y="2937373"/>
            <a:ext cx="83628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539750" algn="l"/>
              </a:tabLst>
            </a:pPr>
            <a:r>
              <a:rPr lang="en-GB" altLang="en-US" sz="24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Staffed </a:t>
            </a:r>
            <a:r>
              <a:rPr lang="en-GB" altLang="en-US" sz="2400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EdHelpdesk</a:t>
            </a:r>
            <a:r>
              <a:rPr lang="en-GB" altLang="en-US" sz="24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in each centrally run library </a:t>
            </a:r>
          </a:p>
          <a:p>
            <a:pPr marL="812800" indent="-285750" eaLnBrk="0" hangingPunct="0">
              <a:buFont typeface="Wingdings" panose="05000000000000000000" pitchFamily="2" charset="2"/>
              <a:buChar char="à"/>
              <a:tabLst>
                <a:tab pos="539750" algn="l"/>
              </a:tabLst>
            </a:pP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E0B791-D2D3-42B0-9B8A-DCC7C78CA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4384" y="3002558"/>
            <a:ext cx="551498" cy="12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99082" cy="5990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906652" y="255370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2584" y="726944"/>
            <a:ext cx="11340000" cy="26624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3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715904" y="1802795"/>
            <a:ext cx="8714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Main Library - print collections for Health in Social Science and Medicine (plus most of the Arts and  Humanities Collections).</a:t>
            </a:r>
          </a:p>
        </p:txBody>
      </p:sp>
      <p:sp>
        <p:nvSpPr>
          <p:cNvPr id="9" name="Rectangle 8"/>
          <p:cNvSpPr/>
          <p:nvPr/>
        </p:nvSpPr>
        <p:spPr>
          <a:xfrm>
            <a:off x="1868572" y="981488"/>
            <a:ext cx="9213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Which Library holds your print Collections?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15904" y="2807720"/>
            <a:ext cx="6244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</a:rPr>
              <a:t>Western General and RIE have libraries.</a:t>
            </a:r>
          </a:p>
        </p:txBody>
      </p:sp>
      <p:pic>
        <p:nvPicPr>
          <p:cNvPr id="11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5" y="1820181"/>
            <a:ext cx="2028510" cy="156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02125" y="3655382"/>
            <a:ext cx="7498876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department libraries, </a:t>
            </a:r>
            <a:r>
              <a:rPr lang="en-GB" sz="2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Psychology &amp; Philosophy Library in the Psychology Building (7 George Square)</a:t>
            </a:r>
          </a:p>
          <a:p>
            <a:pPr marL="285750" lvl="0" indent="-200025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visiting them, use the contact details on the page above to check you can use them how you want to.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17662" y="5904193"/>
            <a:ext cx="7613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edin.ac/library-locations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hlinkClick r:id="rId6"/>
          </p:cNvPr>
          <p:cNvSpPr txBox="1"/>
          <p:nvPr/>
        </p:nvSpPr>
        <p:spPr>
          <a:xfrm>
            <a:off x="8610600" y="2808768"/>
            <a:ext cx="3092621" cy="2677656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Main Library: 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24/7 during semester time</a:t>
            </a:r>
          </a:p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Postgraduate study area: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Floor 5</a:t>
            </a:r>
          </a:p>
        </p:txBody>
      </p:sp>
    </p:spTree>
    <p:extLst>
      <p:ext uri="{BB962C8B-B14F-4D97-AF65-F5344CB8AC3E}">
        <p14:creationId xmlns:p14="http://schemas.microsoft.com/office/powerpoint/2010/main" val="389010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338554" cy="3385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525824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73324" y="6262850"/>
            <a:ext cx="226764" cy="342526"/>
          </a:xfrm>
        </p:spPr>
        <p:txBody>
          <a:bodyPr/>
          <a:lstStyle/>
          <a:p>
            <a:fld id="{780C177A-0032-456E-B79F-4AC1AB2AD29B}" type="slidenum">
              <a:rPr lang="en-GB" smtClean="0"/>
              <a:t>4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9005" y="583889"/>
            <a:ext cx="11697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Bookable study spaces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90151" y="1269230"/>
            <a:ext cx="1140993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Group study rooms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many of the libraries, including the Murray Library: </a:t>
            </a:r>
          </a:p>
          <a:p>
            <a:pPr marL="638175" lvl="1" algn="r">
              <a:spcAft>
                <a:spcPts val="4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Book via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EventMap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booker 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endParaRPr lang="en-GB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Single desks all Main Library,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Floors 3 and 5 -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169, not many!</a:t>
            </a:r>
          </a:p>
          <a:p>
            <a:pPr marL="446088" indent="-2651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65 for postgraduate students only – Floor 5.</a:t>
            </a:r>
          </a:p>
          <a:p>
            <a:pPr marL="446088" lvl="2" indent="-2651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Book via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online form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or the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SeatEd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@ UoE mobile App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6088" lvl="2" indent="-2651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QR code / unique name on the desk to check-in and out.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6416" y="4131234"/>
            <a:ext cx="11236907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76225">
              <a:spcAft>
                <a:spcPts val="400"/>
              </a:spcAft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Accessible study rooms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lvl="1" indent="-2667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require registration with Disability and Learning Support Services.</a:t>
            </a:r>
          </a:p>
          <a:p>
            <a:pPr marL="446088" lvl="1" algn="r">
              <a:spcAft>
                <a:spcPts val="4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https://disability-learning-support-service.ed.ac.uk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 rot="10800000" flipV="1">
            <a:off x="3038622" y="3669569"/>
            <a:ext cx="8748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8"/>
              </a:rPr>
              <a:t>edin.ac/study-space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D7646-148A-4522-8B08-40C8DD0FD37E}"/>
              </a:ext>
            </a:extLst>
          </p:cNvPr>
          <p:cNvSpPr txBox="1"/>
          <p:nvPr/>
        </p:nvSpPr>
        <p:spPr>
          <a:xfrm>
            <a:off x="436417" y="5605538"/>
            <a:ext cx="11482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Careers service has an Online Interview Booth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9613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bookable quiet space for an online job interview via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MyCareerHub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1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0240115" y="3744250"/>
            <a:ext cx="1603270" cy="1234150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9864C62E-50D3-4DEA-A270-E2C4B7B2FFB8}"/>
              </a:ext>
            </a:extLst>
          </p:cNvPr>
          <p:cNvSpPr/>
          <p:nvPr/>
        </p:nvSpPr>
        <p:spPr>
          <a:xfrm flipV="1">
            <a:off x="8521960" y="3787392"/>
            <a:ext cx="1583666" cy="1809195"/>
          </a:xfrm>
          <a:prstGeom prst="roundRect">
            <a:avLst/>
          </a:prstGeom>
          <a:solidFill>
            <a:srgbClr val="6900FF"/>
          </a:solidFill>
          <a:ln w="28575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MyEd Studies tab page on which are highlighted the Library and the Studies Spaces column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r="1282" b="24581"/>
          <a:stretch/>
        </p:blipFill>
        <p:spPr>
          <a:xfrm>
            <a:off x="5100700" y="2321143"/>
            <a:ext cx="6589486" cy="3105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B0CAD509-53E2-4C4D-A6AE-682786B45E51}"/>
              </a:ext>
            </a:extLst>
          </p:cNvPr>
          <p:cNvSpPr/>
          <p:nvPr/>
        </p:nvSpPr>
        <p:spPr>
          <a:xfrm>
            <a:off x="659896" y="4240923"/>
            <a:ext cx="207207" cy="1809197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77089" y="6356350"/>
            <a:ext cx="284018" cy="365125"/>
          </a:xfrm>
        </p:spPr>
        <p:txBody>
          <a:bodyPr/>
          <a:lstStyle/>
          <a:p>
            <a:fld id="{780C177A-0032-456E-B79F-4AC1AB2AD29B}" type="slidenum">
              <a:rPr lang="en-GB" smtClean="0"/>
              <a:t>5</a:t>
            </a:fld>
            <a:endParaRPr lang="en-GB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02585" y="707790"/>
            <a:ext cx="11716513" cy="74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0" lvl="2" algn="ctr" eaLnBrk="0" hangingPunct="0">
              <a:buClr>
                <a:schemeClr val="tx1"/>
              </a:buClr>
              <a:buSzPct val="150000"/>
            </a:pPr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facilities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0251" y="4238479"/>
            <a:ext cx="9280355" cy="18116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4950" indent="-23495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study spaces</a:t>
            </a:r>
          </a:p>
          <a:p>
            <a:pPr marL="234950" indent="-23495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open-access computers</a:t>
            </a:r>
          </a:p>
          <a:p>
            <a:pPr marL="234950" indent="-23495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printing and scanning</a:t>
            </a:r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34950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uCreate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- 3d printing, scanning, VR, casting and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molding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8241" y="1635677"/>
            <a:ext cx="11248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As well as physical items (books, newspapers, DVDs, musical scores, laptops…) and staff to help.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6427" y="2829720"/>
            <a:ext cx="4020368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MyEd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www.myed.ed.ac.uk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02585" y="628923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 flipV="1">
            <a:off x="8521959" y="3787392"/>
            <a:ext cx="1583665" cy="1809195"/>
          </a:xfrm>
          <a:prstGeom prst="roundRect">
            <a:avLst/>
          </a:prstGeom>
          <a:noFill/>
          <a:ln w="28575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7B706F-7A07-417C-94B9-E49850E0E82D}"/>
              </a:ext>
            </a:extLst>
          </p:cNvPr>
          <p:cNvSpPr/>
          <p:nvPr/>
        </p:nvSpPr>
        <p:spPr>
          <a:xfrm>
            <a:off x="5864772" y="3153103"/>
            <a:ext cx="867104" cy="591147"/>
          </a:xfrm>
          <a:prstGeom prst="roundRect">
            <a:avLst/>
          </a:prstGeom>
          <a:noFill/>
          <a:ln w="38100">
            <a:solidFill>
              <a:srgbClr val="D5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82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488471" cy="4884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906652" y="255370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2584" y="649118"/>
            <a:ext cx="11671364" cy="18255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6</a:t>
            </a:fld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84" y="845338"/>
            <a:ext cx="11671364" cy="472804"/>
          </a:xfrm>
        </p:spPr>
        <p:txBody>
          <a:bodyPr>
            <a:noAutofit/>
          </a:bodyPr>
          <a:lstStyle/>
          <a:p>
            <a:pPr algn="ctr"/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DiscoverEd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http://discovered.ed.ac.uk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030736" y="3956187"/>
            <a:ext cx="2843212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Library homepage </a:t>
            </a:r>
          </a:p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https://library.ed.ac.uk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8198220" y="5671738"/>
            <a:ext cx="3048866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Library column in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MyEd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www.myed.ed.ac.uk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8914" y="1708507"/>
            <a:ext cx="5649352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Place of record for what is available: </a:t>
            </a:r>
          </a:p>
          <a:p>
            <a:pPr marL="342900" indent="-157163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Online and print.</a:t>
            </a:r>
          </a:p>
          <a:p>
            <a:pPr marL="342900" indent="-157163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Journals, books, theses, newspapers, music scores, CDs, videos…</a:t>
            </a:r>
          </a:p>
          <a:p>
            <a:pPr marL="342900" indent="-157163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Records for articles.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MyEd's Search and access library resources area showing the DiscoverEd search box there"/>
          <p:cNvPicPr>
            <a:picLocks noChangeAspect="1"/>
          </p:cNvPicPr>
          <p:nvPr/>
        </p:nvPicPr>
        <p:blipFill rotWithShape="1">
          <a:blip r:embed="rId7"/>
          <a:srcRect b="59035"/>
          <a:stretch/>
        </p:blipFill>
        <p:spPr>
          <a:xfrm>
            <a:off x="913010" y="4244755"/>
            <a:ext cx="7178496" cy="21355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Library homepage showing the DiscoverEd box near the top of the page.">
            <a:extLst>
              <a:ext uri="{FF2B5EF4-FFF2-40B4-BE49-F238E27FC236}">
                <a16:creationId xmlns:a16="http://schemas.microsoft.com/office/drawing/2014/main" id="{1C3E0CD4-9DE2-4648-9C64-45BF194FC9F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192" b="11655"/>
          <a:stretch/>
        </p:blipFill>
        <p:spPr>
          <a:xfrm>
            <a:off x="6518779" y="1541419"/>
            <a:ext cx="5023914" cy="23244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852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3D54D81-087F-4F13-B850-F110F5DE9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36" y="3308126"/>
            <a:ext cx="8572500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2094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30962" y="6380266"/>
            <a:ext cx="270831" cy="358840"/>
          </a:xfrm>
        </p:spPr>
        <p:txBody>
          <a:bodyPr/>
          <a:lstStyle/>
          <a:p>
            <a:fld id="{780C177A-0032-456E-B79F-4AC1AB2AD29B}" type="slidenum">
              <a:rPr lang="en-GB" smtClean="0"/>
              <a:t>7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02586" y="833493"/>
            <a:ext cx="4763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Resource Lists may be how course reading is presented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B64D64-4105-4A79-BDE1-9141856094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956" b="2499"/>
          <a:stretch/>
        </p:blipFill>
        <p:spPr>
          <a:xfrm>
            <a:off x="5079752" y="902761"/>
            <a:ext cx="6751210" cy="57489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3125C47-CDEF-4A42-BFE1-BAA75645C46A}"/>
              </a:ext>
            </a:extLst>
          </p:cNvPr>
          <p:cNvSpPr txBox="1"/>
          <p:nvPr/>
        </p:nvSpPr>
        <p:spPr>
          <a:xfrm>
            <a:off x="2156753" y="5708226"/>
            <a:ext cx="342878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endParaRPr lang="en-GB" sz="600" dirty="0"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  <a:p>
            <a:pPr algn="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http://resourcelists.ed.ac.uk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D83EC2-E20A-4A75-9793-C3DA56BB5310}"/>
              </a:ext>
            </a:extLst>
          </p:cNvPr>
          <p:cNvSpPr txBox="1"/>
          <p:nvPr/>
        </p:nvSpPr>
        <p:spPr>
          <a:xfrm>
            <a:off x="2662536" y="5304554"/>
            <a:ext cx="286932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Also standalone site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36" y="2151166"/>
            <a:ext cx="46072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Within a Learn course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for the Content section and then Library Resources). </a:t>
            </a:r>
          </a:p>
        </p:txBody>
      </p:sp>
    </p:spTree>
    <p:extLst>
      <p:ext uri="{BB962C8B-B14F-4D97-AF65-F5344CB8AC3E}">
        <p14:creationId xmlns:p14="http://schemas.microsoft.com/office/powerpoint/2010/main" val="52160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2094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30962" y="6380266"/>
            <a:ext cx="270831" cy="358840"/>
          </a:xfrm>
        </p:spPr>
        <p:txBody>
          <a:bodyPr/>
          <a:lstStyle/>
          <a:p>
            <a:fld id="{780C177A-0032-456E-B79F-4AC1AB2AD29B}" type="slidenum">
              <a:rPr lang="en-GB" smtClean="0"/>
              <a:t>8</a:t>
            </a:fld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805672"/>
            <a:ext cx="11716513" cy="660188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DiscoverEd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76102" y="4414870"/>
            <a:ext cx="10162839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400"/>
              </a:spcAft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Library may have bought what you want from somewhere a standard search engine cannot reach.</a:t>
            </a:r>
          </a:p>
          <a:p>
            <a:pPr marL="457200" indent="-457200">
              <a:spcAft>
                <a:spcPts val="400"/>
              </a:spcAft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you find from a topic type search, you should be available to read from The Library.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50278" y="3737262"/>
            <a:ext cx="5649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Use DiscoverEd because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37770" y="1547591"/>
            <a:ext cx="4381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http://discovered.ed.ac.uk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9915F0-F6CB-4EBB-919A-982E5428EBA3}"/>
              </a:ext>
            </a:extLst>
          </p:cNvPr>
          <p:cNvSpPr/>
          <p:nvPr/>
        </p:nvSpPr>
        <p:spPr>
          <a:xfrm>
            <a:off x="550278" y="2502095"/>
            <a:ext cx="11280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Use DiscoverEd to know…whether or not the library has what you want to read (watch, listen to)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7" name="Picture 16">
            <a:hlinkClick r:id="rId5"/>
            <a:extLst>
              <a:ext uri="{FF2B5EF4-FFF2-40B4-BE49-F238E27FC236}">
                <a16:creationId xmlns:a16="http://schemas.microsoft.com/office/drawing/2014/main" id="{84AC5679-B14E-4591-9629-5B1BFE387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78" y="1482290"/>
            <a:ext cx="2782930" cy="65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2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7755FEA-4D49-4015-98AB-7A36BCD0F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698" y="5113001"/>
            <a:ext cx="6781800" cy="1181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4AC20E-2326-490C-90A3-6E31EEA0A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103" y="3028997"/>
            <a:ext cx="8496300" cy="1647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10919" cy="5109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906652" y="255370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696180"/>
            <a:ext cx="11500441" cy="373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42584" y="6315023"/>
            <a:ext cx="320882" cy="351005"/>
          </a:xfrm>
        </p:spPr>
        <p:txBody>
          <a:bodyPr/>
          <a:lstStyle/>
          <a:p>
            <a:fld id="{780C177A-0032-456E-B79F-4AC1AB2AD29B}" type="slidenum">
              <a:rPr lang="en-GB" smtClean="0"/>
              <a:t>9</a:t>
            </a:fld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035972" y="833362"/>
            <a:ext cx="7667052" cy="618455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DiscoverEd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http://discovered.ed.ac.uk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308" y="1628858"/>
            <a:ext cx="11364095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Because 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ecords for articles are included… </a:t>
            </a:r>
          </a:p>
          <a:p>
            <a:pPr marL="352425" indent="-352425" algn="just" defTabSz="1255713">
              <a:spcAft>
                <a:spcPts val="4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…use the limiting/filtering options to know if we have a particular journal or book.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918741" y="2590945"/>
            <a:ext cx="1603948" cy="17922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9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1528997" y="2590945"/>
            <a:ext cx="404734" cy="332124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9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90919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CF67D92CB1F44DB28C2D83471FC062" ma:contentTypeVersion="12" ma:contentTypeDescription="Create a new document." ma:contentTypeScope="" ma:versionID="eed8169452d7f2e06ee4d084229b447c">
  <xsd:schema xmlns:xsd="http://www.w3.org/2001/XMLSchema" xmlns:xs="http://www.w3.org/2001/XMLSchema" xmlns:p="http://schemas.microsoft.com/office/2006/metadata/properties" xmlns:ns2="8fb7119e-831b-4203-9e69-6525ea818a0e" xmlns:ns3="4fc81726-a38c-4c18-91aa-888b6374bcdf" targetNamespace="http://schemas.microsoft.com/office/2006/metadata/properties" ma:root="true" ma:fieldsID="53d01073e3b3e3ba093157d5fab0fbef" ns2:_="" ns3:_="">
    <xsd:import namespace="8fb7119e-831b-4203-9e69-6525ea818a0e"/>
    <xsd:import namespace="4fc81726-a38c-4c18-91aa-888b6374bc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7119e-831b-4203-9e69-6525ea818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81726-a38c-4c18-91aa-888b6374bc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30A83A-C773-4AAD-8131-EE7A6149EF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7119e-831b-4203-9e69-6525ea818a0e"/>
    <ds:schemaRef ds:uri="4fc81726-a38c-4c18-91aa-888b6374bc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DB466B-4430-462D-B88D-E4DDB568F855}">
  <ds:schemaRefs>
    <ds:schemaRef ds:uri="http://purl.org/dc/elements/1.1/"/>
    <ds:schemaRef ds:uri="http://schemas.microsoft.com/office/2006/documentManagement/types"/>
    <ds:schemaRef ds:uri="4fc81726-a38c-4c18-91aa-888b6374bc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fb7119e-831b-4203-9e69-6525ea818a0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7FF31B-3F21-45F5-9764-BFC6DBEEDC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4468</TotalTime>
  <Words>1725</Words>
  <Application>Microsoft Office PowerPoint</Application>
  <PresentationFormat>Widescreen</PresentationFormat>
  <Paragraphs>253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DiscoverEd – http://discovered.ed.ac.uk </vt:lpstr>
      <vt:lpstr>PowerPoint Presentation</vt:lpstr>
      <vt:lpstr>DiscoverEd</vt:lpstr>
      <vt:lpstr>DiscoverEd – http://discovered.ed.ac.uk </vt:lpstr>
      <vt:lpstr>Journals</vt:lpstr>
      <vt:lpstr>Books</vt:lpstr>
      <vt:lpstr>PowerPoint Presentation</vt:lpstr>
      <vt:lpstr>Journals</vt:lpstr>
      <vt:lpstr>Books</vt:lpstr>
      <vt:lpstr>Borrowing</vt:lpstr>
      <vt:lpstr>Borrowing</vt:lpstr>
      <vt:lpstr>Databases for Reviewing the Literature</vt:lpstr>
      <vt:lpstr>Abstracting &amp; Indexing databases for reviewing the literature</vt:lpstr>
      <vt:lpstr>PowerPoint Presentation</vt:lpstr>
      <vt:lpstr>Suggest the (UoEd) Library buys a book to add to stock </vt:lpstr>
      <vt:lpstr>Reference management software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ASL</dc:creator>
  <cp:lastModifiedBy>Rowena Stewart</cp:lastModifiedBy>
  <cp:revision>470</cp:revision>
  <dcterms:created xsi:type="dcterms:W3CDTF">2017-09-20T13:58:12Z</dcterms:created>
  <dcterms:modified xsi:type="dcterms:W3CDTF">2025-04-11T11:08:08Z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0x01010069CF67D92CB1F44DB28C2D83471FC062</vt:lpwstr>
  </property>
</Properties>
</file>