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760" r:id="rId5"/>
    <p:sldId id="759" r:id="rId6"/>
    <p:sldId id="743" r:id="rId7"/>
    <p:sldId id="735" r:id="rId8"/>
    <p:sldId id="739" r:id="rId9"/>
    <p:sldId id="750" r:id="rId10"/>
    <p:sldId id="744" r:id="rId11"/>
    <p:sldId id="736" r:id="rId12"/>
    <p:sldId id="713" r:id="rId13"/>
    <p:sldId id="740" r:id="rId14"/>
    <p:sldId id="723" r:id="rId15"/>
    <p:sldId id="751" r:id="rId16"/>
    <p:sldId id="749" r:id="rId17"/>
    <p:sldId id="748" r:id="rId18"/>
    <p:sldId id="678" r:id="rId19"/>
    <p:sldId id="761" r:id="rId20"/>
    <p:sldId id="720" r:id="rId21"/>
    <p:sldId id="681" r:id="rId22"/>
    <p:sldId id="757" r:id="rId23"/>
    <p:sldId id="762" r:id="rId24"/>
    <p:sldId id="763" r:id="rId25"/>
    <p:sldId id="726" r:id="rId26"/>
    <p:sldId id="734" r:id="rId27"/>
    <p:sldId id="764" r:id="rId28"/>
    <p:sldId id="727" r:id="rId29"/>
    <p:sldId id="730" r:id="rId30"/>
    <p:sldId id="729" r:id="rId31"/>
    <p:sldId id="752" r:id="rId32"/>
    <p:sldId id="699" r:id="rId33"/>
    <p:sldId id="753" r:id="rId34"/>
    <p:sldId id="686" r:id="rId35"/>
    <p:sldId id="732" r:id="rId36"/>
    <p:sldId id="692" r:id="rId37"/>
    <p:sldId id="696" r:id="rId38"/>
    <p:sldId id="709" r:id="rId39"/>
    <p:sldId id="754" r:id="rId40"/>
    <p:sldId id="718" r:id="rId41"/>
    <p:sldId id="758" r:id="rId42"/>
    <p:sldId id="717" r:id="rId43"/>
    <p:sldId id="733" r:id="rId44"/>
    <p:sldId id="724" r:id="rId45"/>
    <p:sldId id="719" r:id="rId46"/>
    <p:sldId id="505" r:id="rId4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6C39C22C-C0F5-4B79-8941-EAA81038416F}">
          <p14:sldIdLst>
            <p14:sldId id="760"/>
          </p14:sldIdLst>
        </p14:section>
        <p14:section name="Overview of the Library’s collection" id="{20199191-4F21-4C1E-99A7-A5CC2D563A43}">
          <p14:sldIdLst>
            <p14:sldId id="759"/>
            <p14:sldId id="743"/>
            <p14:sldId id="735"/>
            <p14:sldId id="739"/>
            <p14:sldId id="750"/>
          </p14:sldIdLst>
        </p14:section>
        <p14:section name="Literature searching and sources." id="{984BB770-82CB-4F10-A567-4FB022B97219}">
          <p14:sldIdLst>
            <p14:sldId id="744"/>
            <p14:sldId id="736"/>
            <p14:sldId id="713"/>
            <p14:sldId id="740"/>
          </p14:sldIdLst>
        </p14:section>
        <p14:section name="DiscoverED" id="{15AEA259-083F-4EB1-9E16-58C834CFD992}">
          <p14:sldIdLst>
            <p14:sldId id="723"/>
            <p14:sldId id="751"/>
            <p14:sldId id="749"/>
          </p14:sldIdLst>
        </p14:section>
        <p14:section name="Google Scholar" id="{E8A24AE0-91DD-48E8-8921-F05F82C97D57}">
          <p14:sldIdLst/>
        </p14:section>
        <p14:section name="Literature Review" id="{57EEC27B-A528-41C1-9EC2-79A1B071CA77}">
          <p14:sldIdLst>
            <p14:sldId id="748"/>
            <p14:sldId id="678"/>
            <p14:sldId id="761"/>
            <p14:sldId id="720"/>
            <p14:sldId id="681"/>
            <p14:sldId id="757"/>
            <p14:sldId id="762"/>
            <p14:sldId id="763"/>
            <p14:sldId id="726"/>
            <p14:sldId id="734"/>
            <p14:sldId id="764"/>
            <p14:sldId id="727"/>
            <p14:sldId id="730"/>
            <p14:sldId id="729"/>
            <p14:sldId id="752"/>
            <p14:sldId id="699"/>
            <p14:sldId id="753"/>
            <p14:sldId id="686"/>
            <p14:sldId id="732"/>
            <p14:sldId id="692"/>
            <p14:sldId id="696"/>
            <p14:sldId id="709"/>
            <p14:sldId id="754"/>
            <p14:sldId id="718"/>
            <p14:sldId id="758"/>
            <p14:sldId id="717"/>
          </p14:sldIdLst>
        </p14:section>
        <p14:section name="More" id="{04859A86-7EFA-4245-9694-E54FF6AF9D93}">
          <p14:sldIdLst>
            <p14:sldId id="733"/>
            <p14:sldId id="724"/>
            <p14:sldId id="719"/>
            <p14:sldId id="5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F5F5F5"/>
    <a:srgbClr val="004F71"/>
    <a:srgbClr val="E8E8E8"/>
    <a:srgbClr val="D50032"/>
    <a:srgbClr val="FFFFFF"/>
    <a:srgbClr val="487A7B"/>
    <a:srgbClr val="00325F"/>
    <a:srgbClr val="88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DAE70-4FDB-0FA2-7D1A-7855B36CD939}" v="4" dt="2019-06-14T13:05:09.379"/>
    <p1510:client id="{5E01407D-DEB7-D6E4-DBD5-93B82FD8B6B9}" v="2" dt="2020-07-15T09:31:54.495"/>
    <p1510:client id="{78167D94-9237-3204-B615-07208364344D}" v="40" dt="2020-05-19T23:04:14.743"/>
    <p1510:client id="{F9D72EAA-A471-0AED-62BF-7E44609E000D}" v="3541" dt="2019-06-14T15:11:57.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75" autoAdjust="0"/>
    <p:restoredTop sz="60746" autoAdjust="0"/>
  </p:normalViewPr>
  <p:slideViewPr>
    <p:cSldViewPr snapToGrid="0">
      <p:cViewPr varScale="1">
        <p:scale>
          <a:sx n="36" d="100"/>
          <a:sy n="36" d="100"/>
        </p:scale>
        <p:origin x="924" y="4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7F67E-4FC8-4E19-9D19-C44A189225E6}" type="doc">
      <dgm:prSet loTypeId="urn:microsoft.com/office/officeart/2005/8/layout/venn1" loCatId="relationship" qsTypeId="urn:microsoft.com/office/officeart/2005/8/quickstyle/simple1" qsCatId="simple" csTypeId="urn:microsoft.com/office/officeart/2005/8/colors/accent1_2" csCatId="accent1" phldr="1"/>
      <dgm:spPr/>
    </dgm:pt>
    <dgm:pt modelId="{041091BB-D934-426A-9252-64B3A5B40076}">
      <dgm:prSet phldrT="[Text]"/>
      <dgm:spPr>
        <a:solidFill>
          <a:schemeClr val="accent2">
            <a:lumMod val="60000"/>
            <a:lumOff val="40000"/>
            <a:alpha val="50000"/>
          </a:schemeClr>
        </a:solidFill>
      </dgm:spPr>
      <dgm:t>
        <a:bodyPr/>
        <a:lstStyle/>
        <a:p>
          <a:pPr rtl="0"/>
          <a:r>
            <a:rPr lang="en-GB" dirty="0"/>
            <a:t>“attention deficit hyperactivity disorder</a:t>
          </a:r>
          <a:r>
            <a:rPr lang="en-GB" baseline="0" dirty="0"/>
            <a:t>” </a:t>
          </a:r>
          <a:r>
            <a:rPr lang="en-GB" b="1" baseline="0" dirty="0"/>
            <a:t>OR </a:t>
          </a:r>
          <a:r>
            <a:rPr lang="en-GB" b="0" baseline="0" dirty="0" err="1"/>
            <a:t>Hyperkinesis</a:t>
          </a:r>
          <a:r>
            <a:rPr lang="en-GB" b="1" baseline="0" dirty="0"/>
            <a:t> OR </a:t>
          </a:r>
          <a:r>
            <a:rPr lang="en-GB" b="0" baseline="0" dirty="0"/>
            <a:t>ADHD</a:t>
          </a:r>
          <a:endParaRPr lang="en-US" b="0" dirty="0"/>
        </a:p>
      </dgm:t>
    </dgm:pt>
    <dgm:pt modelId="{6E077333-E8FE-47E1-91D8-6CB190DBF7C6}" type="parTrans" cxnId="{14C5AEC0-3EC4-4E68-9E13-906AD06BFEBD}">
      <dgm:prSet/>
      <dgm:spPr/>
      <dgm:t>
        <a:bodyPr/>
        <a:lstStyle/>
        <a:p>
          <a:endParaRPr lang="en-US"/>
        </a:p>
      </dgm:t>
    </dgm:pt>
    <dgm:pt modelId="{1738B49B-603C-4B17-AFA9-A5F1E7BBF741}" type="sibTrans" cxnId="{14C5AEC0-3EC4-4E68-9E13-906AD06BFEBD}">
      <dgm:prSet/>
      <dgm:spPr/>
      <dgm:t>
        <a:bodyPr/>
        <a:lstStyle/>
        <a:p>
          <a:endParaRPr lang="en-US"/>
        </a:p>
      </dgm:t>
    </dgm:pt>
    <dgm:pt modelId="{06EAEDF6-5329-4450-948D-8549A6EC384A}">
      <dgm:prSet phldrT="[Text]"/>
      <dgm:spPr>
        <a:solidFill>
          <a:schemeClr val="accent6">
            <a:lumMod val="40000"/>
            <a:lumOff val="60000"/>
            <a:alpha val="50000"/>
          </a:schemeClr>
        </a:solidFill>
      </dgm:spPr>
      <dgm:t>
        <a:bodyPr/>
        <a:lstStyle/>
        <a:p>
          <a:r>
            <a:rPr lang="en-GB" dirty="0"/>
            <a:t>Adolescent* </a:t>
          </a:r>
          <a:r>
            <a:rPr lang="en-GB" b="1" dirty="0"/>
            <a:t>OR </a:t>
          </a:r>
          <a:r>
            <a:rPr lang="en-GB" b="0" dirty="0"/>
            <a:t>teenager* </a:t>
          </a:r>
          <a:r>
            <a:rPr lang="en-GB" b="1" dirty="0"/>
            <a:t>OR </a:t>
          </a:r>
          <a:r>
            <a:rPr lang="en-GB" b="0" dirty="0"/>
            <a:t>“high school pupil*”</a:t>
          </a:r>
          <a:endParaRPr lang="en-US" b="1" dirty="0"/>
        </a:p>
      </dgm:t>
    </dgm:pt>
    <dgm:pt modelId="{A88672AB-626D-4545-98E3-F28C94D4B4B6}" type="parTrans" cxnId="{97F07AE0-2597-4867-9770-8ECC9F220027}">
      <dgm:prSet/>
      <dgm:spPr/>
      <dgm:t>
        <a:bodyPr/>
        <a:lstStyle/>
        <a:p>
          <a:endParaRPr lang="en-US"/>
        </a:p>
      </dgm:t>
    </dgm:pt>
    <dgm:pt modelId="{72EA44FB-D7E0-4A9F-9C01-D4335C907D19}" type="sibTrans" cxnId="{97F07AE0-2597-4867-9770-8ECC9F220027}">
      <dgm:prSet/>
      <dgm:spPr/>
      <dgm:t>
        <a:bodyPr/>
        <a:lstStyle/>
        <a:p>
          <a:endParaRPr lang="en-US"/>
        </a:p>
      </dgm:t>
    </dgm:pt>
    <dgm:pt modelId="{3321257B-2BEC-4E1A-8806-F5C7830B6FD8}">
      <dgm:prSet phldrT="[Text]"/>
      <dgm:spPr>
        <a:solidFill>
          <a:schemeClr val="accent4">
            <a:lumMod val="60000"/>
            <a:lumOff val="40000"/>
            <a:alpha val="50000"/>
          </a:schemeClr>
        </a:solidFill>
      </dgm:spPr>
      <dgm:t>
        <a:bodyPr/>
        <a:lstStyle/>
        <a:p>
          <a:pPr rtl="0"/>
          <a:r>
            <a:rPr lang="en-GB" dirty="0"/>
            <a:t>Behaviours </a:t>
          </a:r>
          <a:r>
            <a:rPr lang="en-GB" b="1" dirty="0"/>
            <a:t>OR</a:t>
          </a:r>
          <a:r>
            <a:rPr lang="en-GB" dirty="0"/>
            <a:t> </a:t>
          </a:r>
          <a:r>
            <a:rPr lang="en-GB" dirty="0" err="1"/>
            <a:t>Behavior</a:t>
          </a:r>
          <a:r>
            <a:rPr lang="en-GB" dirty="0"/>
            <a:t> </a:t>
          </a:r>
          <a:r>
            <a:rPr lang="en-GB" b="1" dirty="0"/>
            <a:t>OR</a:t>
          </a:r>
          <a:r>
            <a:rPr lang="en-GB" dirty="0"/>
            <a:t> </a:t>
          </a:r>
        </a:p>
        <a:p>
          <a:pPr rtl="0"/>
          <a:r>
            <a:rPr lang="en-GB" dirty="0"/>
            <a:t>“</a:t>
          </a:r>
          <a:r>
            <a:rPr lang="en-GB" dirty="0" err="1"/>
            <a:t>disrupti</a:t>
          </a:r>
          <a:r>
            <a:rPr lang="en-GB" dirty="0"/>
            <a:t>*</a:t>
          </a:r>
          <a:endParaRPr lang="en-US" dirty="0"/>
        </a:p>
      </dgm:t>
    </dgm:pt>
    <dgm:pt modelId="{6DCDFF43-94B4-487F-A7C9-27F48CFD2552}" type="parTrans" cxnId="{DBDA661A-6182-4BAA-885D-03F5440F77E5}">
      <dgm:prSet/>
      <dgm:spPr/>
      <dgm:t>
        <a:bodyPr/>
        <a:lstStyle/>
        <a:p>
          <a:endParaRPr lang="en-US"/>
        </a:p>
      </dgm:t>
    </dgm:pt>
    <dgm:pt modelId="{E71C50E7-CDFE-4FA2-B350-BDFA1767A430}" type="sibTrans" cxnId="{DBDA661A-6182-4BAA-885D-03F5440F77E5}">
      <dgm:prSet/>
      <dgm:spPr/>
      <dgm:t>
        <a:bodyPr/>
        <a:lstStyle/>
        <a:p>
          <a:endParaRPr lang="en-US"/>
        </a:p>
      </dgm:t>
    </dgm:pt>
    <dgm:pt modelId="{08F57A71-86EC-43B3-97C3-F20CF62C5689}" type="pres">
      <dgm:prSet presAssocID="{A7C7F67E-4FC8-4E19-9D19-C44A189225E6}" presName="compositeShape" presStyleCnt="0">
        <dgm:presLayoutVars>
          <dgm:chMax val="7"/>
          <dgm:dir/>
          <dgm:resizeHandles val="exact"/>
        </dgm:presLayoutVars>
      </dgm:prSet>
      <dgm:spPr/>
    </dgm:pt>
    <dgm:pt modelId="{F65641A0-6593-426C-A563-D1A273E8B458}" type="pres">
      <dgm:prSet presAssocID="{041091BB-D934-426A-9252-64B3A5B40076}" presName="circ1" presStyleLbl="vennNode1" presStyleIdx="0" presStyleCnt="3"/>
      <dgm:spPr/>
      <dgm:t>
        <a:bodyPr/>
        <a:lstStyle/>
        <a:p>
          <a:endParaRPr lang="en-US"/>
        </a:p>
      </dgm:t>
    </dgm:pt>
    <dgm:pt modelId="{88DB3B2F-6A5E-4E37-8539-50A90D312F4A}" type="pres">
      <dgm:prSet presAssocID="{041091BB-D934-426A-9252-64B3A5B40076}" presName="circ1Tx" presStyleLbl="revTx" presStyleIdx="0" presStyleCnt="0">
        <dgm:presLayoutVars>
          <dgm:chMax val="0"/>
          <dgm:chPref val="0"/>
          <dgm:bulletEnabled val="1"/>
        </dgm:presLayoutVars>
      </dgm:prSet>
      <dgm:spPr/>
      <dgm:t>
        <a:bodyPr/>
        <a:lstStyle/>
        <a:p>
          <a:endParaRPr lang="en-US"/>
        </a:p>
      </dgm:t>
    </dgm:pt>
    <dgm:pt modelId="{ECCE8726-F2E8-4C42-924B-033D3E9872D2}" type="pres">
      <dgm:prSet presAssocID="{06EAEDF6-5329-4450-948D-8549A6EC384A}" presName="circ2" presStyleLbl="vennNode1" presStyleIdx="1" presStyleCnt="3"/>
      <dgm:spPr/>
      <dgm:t>
        <a:bodyPr/>
        <a:lstStyle/>
        <a:p>
          <a:endParaRPr lang="en-US"/>
        </a:p>
      </dgm:t>
    </dgm:pt>
    <dgm:pt modelId="{A40D685C-42B1-42BE-8DD3-ED7EE2211D1B}" type="pres">
      <dgm:prSet presAssocID="{06EAEDF6-5329-4450-948D-8549A6EC384A}" presName="circ2Tx" presStyleLbl="revTx" presStyleIdx="0" presStyleCnt="0">
        <dgm:presLayoutVars>
          <dgm:chMax val="0"/>
          <dgm:chPref val="0"/>
          <dgm:bulletEnabled val="1"/>
        </dgm:presLayoutVars>
      </dgm:prSet>
      <dgm:spPr/>
      <dgm:t>
        <a:bodyPr/>
        <a:lstStyle/>
        <a:p>
          <a:endParaRPr lang="en-US"/>
        </a:p>
      </dgm:t>
    </dgm:pt>
    <dgm:pt modelId="{17728B28-0112-47C5-A3AC-1417C4758C42}" type="pres">
      <dgm:prSet presAssocID="{3321257B-2BEC-4E1A-8806-F5C7830B6FD8}" presName="circ3" presStyleLbl="vennNode1" presStyleIdx="2" presStyleCnt="3"/>
      <dgm:spPr/>
      <dgm:t>
        <a:bodyPr/>
        <a:lstStyle/>
        <a:p>
          <a:endParaRPr lang="en-US"/>
        </a:p>
      </dgm:t>
    </dgm:pt>
    <dgm:pt modelId="{2E862D43-D5EE-4DF1-B2E8-43A81F8BA39E}" type="pres">
      <dgm:prSet presAssocID="{3321257B-2BEC-4E1A-8806-F5C7830B6FD8}" presName="circ3Tx" presStyleLbl="revTx" presStyleIdx="0" presStyleCnt="0">
        <dgm:presLayoutVars>
          <dgm:chMax val="0"/>
          <dgm:chPref val="0"/>
          <dgm:bulletEnabled val="1"/>
        </dgm:presLayoutVars>
      </dgm:prSet>
      <dgm:spPr/>
      <dgm:t>
        <a:bodyPr/>
        <a:lstStyle/>
        <a:p>
          <a:endParaRPr lang="en-US"/>
        </a:p>
      </dgm:t>
    </dgm:pt>
  </dgm:ptLst>
  <dgm:cxnLst>
    <dgm:cxn modelId="{B29AEF5C-FAE3-433C-94C6-B7207FB69B60}" type="presOf" srcId="{3321257B-2BEC-4E1A-8806-F5C7830B6FD8}" destId="{2E862D43-D5EE-4DF1-B2E8-43A81F8BA39E}" srcOrd="1" destOrd="0" presId="urn:microsoft.com/office/officeart/2005/8/layout/venn1"/>
    <dgm:cxn modelId="{906F80F6-191A-494F-9E6F-FE8A7743740D}" type="presOf" srcId="{3321257B-2BEC-4E1A-8806-F5C7830B6FD8}" destId="{17728B28-0112-47C5-A3AC-1417C4758C42}" srcOrd="0" destOrd="0" presId="urn:microsoft.com/office/officeart/2005/8/layout/venn1"/>
    <dgm:cxn modelId="{DBDA661A-6182-4BAA-885D-03F5440F77E5}" srcId="{A7C7F67E-4FC8-4E19-9D19-C44A189225E6}" destId="{3321257B-2BEC-4E1A-8806-F5C7830B6FD8}" srcOrd="2" destOrd="0" parTransId="{6DCDFF43-94B4-487F-A7C9-27F48CFD2552}" sibTransId="{E71C50E7-CDFE-4FA2-B350-BDFA1767A430}"/>
    <dgm:cxn modelId="{29E17117-8E60-43E1-92FE-37627BD0319E}" type="presOf" srcId="{06EAEDF6-5329-4450-948D-8549A6EC384A}" destId="{A40D685C-42B1-42BE-8DD3-ED7EE2211D1B}" srcOrd="1" destOrd="0" presId="urn:microsoft.com/office/officeart/2005/8/layout/venn1"/>
    <dgm:cxn modelId="{F409A4CE-6A55-43D9-8BC8-5CDAFCE823A2}" type="presOf" srcId="{A7C7F67E-4FC8-4E19-9D19-C44A189225E6}" destId="{08F57A71-86EC-43B3-97C3-F20CF62C5689}" srcOrd="0" destOrd="0" presId="urn:microsoft.com/office/officeart/2005/8/layout/venn1"/>
    <dgm:cxn modelId="{51985D81-9C38-43EE-AFA3-FC3449FAF83E}" type="presOf" srcId="{041091BB-D934-426A-9252-64B3A5B40076}" destId="{F65641A0-6593-426C-A563-D1A273E8B458}" srcOrd="0" destOrd="0" presId="urn:microsoft.com/office/officeart/2005/8/layout/venn1"/>
    <dgm:cxn modelId="{97F07AE0-2597-4867-9770-8ECC9F220027}" srcId="{A7C7F67E-4FC8-4E19-9D19-C44A189225E6}" destId="{06EAEDF6-5329-4450-948D-8549A6EC384A}" srcOrd="1" destOrd="0" parTransId="{A88672AB-626D-4545-98E3-F28C94D4B4B6}" sibTransId="{72EA44FB-D7E0-4A9F-9C01-D4335C907D19}"/>
    <dgm:cxn modelId="{A4479A80-A7F0-41CB-8EEF-164C063D01BB}" type="presOf" srcId="{06EAEDF6-5329-4450-948D-8549A6EC384A}" destId="{ECCE8726-F2E8-4C42-924B-033D3E9872D2}" srcOrd="0" destOrd="0" presId="urn:microsoft.com/office/officeart/2005/8/layout/venn1"/>
    <dgm:cxn modelId="{C74A94D5-4F32-4719-975E-9D548E11FB9A}" type="presOf" srcId="{041091BB-D934-426A-9252-64B3A5B40076}" destId="{88DB3B2F-6A5E-4E37-8539-50A90D312F4A}" srcOrd="1" destOrd="0" presId="urn:microsoft.com/office/officeart/2005/8/layout/venn1"/>
    <dgm:cxn modelId="{14C5AEC0-3EC4-4E68-9E13-906AD06BFEBD}" srcId="{A7C7F67E-4FC8-4E19-9D19-C44A189225E6}" destId="{041091BB-D934-426A-9252-64B3A5B40076}" srcOrd="0" destOrd="0" parTransId="{6E077333-E8FE-47E1-91D8-6CB190DBF7C6}" sibTransId="{1738B49B-603C-4B17-AFA9-A5F1E7BBF741}"/>
    <dgm:cxn modelId="{9BB9FD31-4E2E-489E-B120-90385F862B9E}" type="presParOf" srcId="{08F57A71-86EC-43B3-97C3-F20CF62C5689}" destId="{F65641A0-6593-426C-A563-D1A273E8B458}" srcOrd="0" destOrd="0" presId="urn:microsoft.com/office/officeart/2005/8/layout/venn1"/>
    <dgm:cxn modelId="{50FEB1EC-CE4D-4A92-8B9F-11F4E2B17AB0}" type="presParOf" srcId="{08F57A71-86EC-43B3-97C3-F20CF62C5689}" destId="{88DB3B2F-6A5E-4E37-8539-50A90D312F4A}" srcOrd="1" destOrd="0" presId="urn:microsoft.com/office/officeart/2005/8/layout/venn1"/>
    <dgm:cxn modelId="{953D2918-2DB3-4EA4-ADE5-6AB66AA77ECA}" type="presParOf" srcId="{08F57A71-86EC-43B3-97C3-F20CF62C5689}" destId="{ECCE8726-F2E8-4C42-924B-033D3E9872D2}" srcOrd="2" destOrd="0" presId="urn:microsoft.com/office/officeart/2005/8/layout/venn1"/>
    <dgm:cxn modelId="{31F86830-AB4E-4C6B-B012-39C8E73031C9}" type="presParOf" srcId="{08F57A71-86EC-43B3-97C3-F20CF62C5689}" destId="{A40D685C-42B1-42BE-8DD3-ED7EE2211D1B}" srcOrd="3" destOrd="0" presId="urn:microsoft.com/office/officeart/2005/8/layout/venn1"/>
    <dgm:cxn modelId="{76086A0D-8AAD-4626-8EE7-809797EFD675}" type="presParOf" srcId="{08F57A71-86EC-43B3-97C3-F20CF62C5689}" destId="{17728B28-0112-47C5-A3AC-1417C4758C42}" srcOrd="4" destOrd="0" presId="urn:microsoft.com/office/officeart/2005/8/layout/venn1"/>
    <dgm:cxn modelId="{BBB3D72D-E263-49A8-8B75-CC63CBA9F738}" type="presParOf" srcId="{08F57A71-86EC-43B3-97C3-F20CF62C5689}" destId="{2E862D43-D5EE-4DF1-B2E8-43A81F8BA39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641A0-6593-426C-A563-D1A273E8B458}">
      <dsp:nvSpPr>
        <dsp:cNvPr id="0" name=""/>
        <dsp:cNvSpPr/>
      </dsp:nvSpPr>
      <dsp:spPr>
        <a:xfrm>
          <a:off x="1090792" y="142070"/>
          <a:ext cx="2939382" cy="2939382"/>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kern="1200" dirty="0"/>
            <a:t>“attention deficit hyperactivity disorder</a:t>
          </a:r>
          <a:r>
            <a:rPr lang="en-GB" sz="1800" kern="1200" baseline="0" dirty="0"/>
            <a:t>” </a:t>
          </a:r>
          <a:r>
            <a:rPr lang="en-GB" sz="1800" b="1" kern="1200" baseline="0" dirty="0"/>
            <a:t>OR </a:t>
          </a:r>
          <a:r>
            <a:rPr lang="en-GB" sz="1800" b="0" kern="1200" baseline="0" dirty="0" err="1"/>
            <a:t>Hyperkinesis</a:t>
          </a:r>
          <a:r>
            <a:rPr lang="en-GB" sz="1800" b="1" kern="1200" baseline="0" dirty="0"/>
            <a:t> OR </a:t>
          </a:r>
          <a:r>
            <a:rPr lang="en-GB" sz="1800" b="0" kern="1200" baseline="0" dirty="0"/>
            <a:t>ADHD</a:t>
          </a:r>
          <a:endParaRPr lang="en-US" sz="1800" b="0" kern="1200" dirty="0"/>
        </a:p>
      </dsp:txBody>
      <dsp:txXfrm>
        <a:off x="1482709" y="656462"/>
        <a:ext cx="2155547" cy="1322722"/>
      </dsp:txXfrm>
    </dsp:sp>
    <dsp:sp modelId="{ECCE8726-F2E8-4C42-924B-033D3E9872D2}">
      <dsp:nvSpPr>
        <dsp:cNvPr id="0" name=""/>
        <dsp:cNvSpPr/>
      </dsp:nvSpPr>
      <dsp:spPr>
        <a:xfrm>
          <a:off x="2151419" y="1979184"/>
          <a:ext cx="2939382" cy="2939382"/>
        </a:xfrm>
        <a:prstGeom prst="ellipse">
          <a:avLst/>
        </a:prstGeom>
        <a:solidFill>
          <a:schemeClr val="accent6">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a:t>Adolescent* </a:t>
          </a:r>
          <a:r>
            <a:rPr lang="en-GB" sz="1800" b="1" kern="1200" dirty="0"/>
            <a:t>OR </a:t>
          </a:r>
          <a:r>
            <a:rPr lang="en-GB" sz="1800" b="0" kern="1200" dirty="0"/>
            <a:t>teenager* </a:t>
          </a:r>
          <a:r>
            <a:rPr lang="en-GB" sz="1800" b="1" kern="1200" dirty="0"/>
            <a:t>OR </a:t>
          </a:r>
          <a:r>
            <a:rPr lang="en-GB" sz="1800" b="0" kern="1200" dirty="0"/>
            <a:t>“high school pupil*”</a:t>
          </a:r>
          <a:endParaRPr lang="en-US" sz="1800" b="1" kern="1200" dirty="0"/>
        </a:p>
      </dsp:txBody>
      <dsp:txXfrm>
        <a:off x="3050380" y="2738524"/>
        <a:ext cx="1763629" cy="1616660"/>
      </dsp:txXfrm>
    </dsp:sp>
    <dsp:sp modelId="{17728B28-0112-47C5-A3AC-1417C4758C42}">
      <dsp:nvSpPr>
        <dsp:cNvPr id="0" name=""/>
        <dsp:cNvSpPr/>
      </dsp:nvSpPr>
      <dsp:spPr>
        <a:xfrm>
          <a:off x="30165" y="1979184"/>
          <a:ext cx="2939382" cy="2939382"/>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kern="1200" dirty="0"/>
            <a:t>Behaviours </a:t>
          </a:r>
          <a:r>
            <a:rPr lang="en-GB" sz="1800" b="1" kern="1200" dirty="0"/>
            <a:t>OR</a:t>
          </a:r>
          <a:r>
            <a:rPr lang="en-GB" sz="1800" kern="1200" dirty="0"/>
            <a:t> </a:t>
          </a:r>
          <a:r>
            <a:rPr lang="en-GB" sz="1800" kern="1200" dirty="0" err="1"/>
            <a:t>Behavior</a:t>
          </a:r>
          <a:r>
            <a:rPr lang="en-GB" sz="1800" kern="1200" dirty="0"/>
            <a:t> </a:t>
          </a:r>
          <a:r>
            <a:rPr lang="en-GB" sz="1800" b="1" kern="1200" dirty="0"/>
            <a:t>OR</a:t>
          </a:r>
          <a:r>
            <a:rPr lang="en-GB" sz="1800" kern="1200" dirty="0"/>
            <a:t> </a:t>
          </a:r>
        </a:p>
        <a:p>
          <a:pPr lvl="0" algn="ctr" defTabSz="800100" rtl="0">
            <a:lnSpc>
              <a:spcPct val="90000"/>
            </a:lnSpc>
            <a:spcBef>
              <a:spcPct val="0"/>
            </a:spcBef>
            <a:spcAft>
              <a:spcPct val="35000"/>
            </a:spcAft>
          </a:pPr>
          <a:r>
            <a:rPr lang="en-GB" sz="1800" kern="1200" dirty="0"/>
            <a:t>“</a:t>
          </a:r>
          <a:r>
            <a:rPr lang="en-GB" sz="1800" kern="1200" dirty="0" err="1"/>
            <a:t>disrupti</a:t>
          </a:r>
          <a:r>
            <a:rPr lang="en-GB" sz="1800" kern="1200" dirty="0"/>
            <a:t>*</a:t>
          </a:r>
          <a:endParaRPr lang="en-US" sz="1800" kern="1200" dirty="0"/>
        </a:p>
      </dsp:txBody>
      <dsp:txXfrm>
        <a:off x="306956" y="2738524"/>
        <a:ext cx="1763629" cy="16166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3B3EEA75-8066-4A20-A4B1-7955E1A05CCC}" type="datetimeFigureOut">
              <a:rPr lang="en-GB" smtClean="0"/>
              <a:t>22/02/2022</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DC859343-169F-440C-ACAA-79963A2F50FE}" type="slidenum">
              <a:rPr lang="en-GB" smtClean="0"/>
              <a:t>‹#›</a:t>
            </a:fld>
            <a:endParaRPr lang="en-GB"/>
          </a:p>
        </p:txBody>
      </p:sp>
    </p:spTree>
    <p:extLst>
      <p:ext uri="{BB962C8B-B14F-4D97-AF65-F5344CB8AC3E}">
        <p14:creationId xmlns:p14="http://schemas.microsoft.com/office/powerpoint/2010/main" val="395455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AAEDFC72-7A43-4A2F-B385-2BD3C8525178}" type="datetimeFigureOut">
              <a:rPr lang="en-GB" smtClean="0"/>
              <a:t>22/02/2022</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EC6B964-298A-415D-9488-38014DCEED45}" type="slidenum">
              <a:rPr lang="en-GB" smtClean="0"/>
              <a:t>‹#›</a:t>
            </a:fld>
            <a:endParaRPr lang="en-GB"/>
          </a:p>
        </p:txBody>
      </p:sp>
    </p:spTree>
    <p:extLst>
      <p:ext uri="{BB962C8B-B14F-4D97-AF65-F5344CB8AC3E}">
        <p14:creationId xmlns:p14="http://schemas.microsoft.com/office/powerpoint/2010/main" val="171005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ocs.is.ed.ac.uk/docs/Libraries/Presentations/GeoPGT.ppt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dinburgh-uk.libguides.com/newspapers-magazine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digimap.edina.ac.uk/" TargetMode="External"/><Relationship Id="rId5" Type="http://schemas.openxmlformats.org/officeDocument/2006/relationships/hyperlink" Target="https://www.ed.ac.uk/information-services/research-support/research-data-service/during/discover-and-re-use-data" TargetMode="External"/><Relationship Id="rId4" Type="http://schemas.openxmlformats.org/officeDocument/2006/relationships/hyperlink" Target="http://edinburgh-uk.libguides.com/busines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GB" sz="1200" u="sng" dirty="0" smtClean="0">
                <a:latin typeface="Source Sans Pro" panose="020B0503030403020204" pitchFamily="34" charset="0"/>
                <a:ea typeface="Source Sans Pro" panose="020B0503030403020204" pitchFamily="34" charset="0"/>
                <a:hlinkClick r:id="rId3"/>
              </a:rPr>
              <a:t>http://www.docs.is.ed.ac.uk/docs/Libraries/Presentations/GeoPGT.pptx</a:t>
            </a:r>
            <a:endParaRPr lang="en-GB" sz="1200" u="sng" dirty="0" smtClean="0">
              <a:latin typeface="Source Sans Pro" panose="020B0503030403020204" pitchFamily="34" charset="0"/>
              <a:ea typeface="Source Sans Pro" panose="020B0503030403020204" pitchFamily="34" charset="0"/>
            </a:endParaRPr>
          </a:p>
          <a:p>
            <a:pPr marL="0" indent="0">
              <a:lnSpc>
                <a:spcPct val="120000"/>
              </a:lnSpc>
              <a:buNone/>
            </a:pPr>
            <a:endParaRPr lang="en-GB" sz="1200" u="sng" dirty="0" smtClean="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9EC6B964-298A-415D-9488-38014DCEED45}" type="slidenum">
              <a:rPr lang="en-GB" smtClean="0"/>
              <a:t>1</a:t>
            </a:fld>
            <a:endParaRPr lang="en-GB"/>
          </a:p>
        </p:txBody>
      </p:sp>
    </p:spTree>
    <p:extLst>
      <p:ext uri="{BB962C8B-B14F-4D97-AF65-F5344CB8AC3E}">
        <p14:creationId xmlns:p14="http://schemas.microsoft.com/office/powerpoint/2010/main" val="352660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also sources you will want to include that are not consider academic literature but are relevant to your research. </a:t>
            </a:r>
          </a:p>
          <a:p>
            <a:endParaRPr lang="en-GB" baseline="0" dirty="0" smtClean="0"/>
          </a:p>
          <a:p>
            <a:r>
              <a:rPr lang="en-GB" baseline="0" dirty="0" smtClean="0"/>
              <a:t>These could be from professional bodies, governments or non governmental agencies. </a:t>
            </a:r>
          </a:p>
          <a:p>
            <a:endParaRPr lang="en-GB" baseline="0" dirty="0" smtClean="0"/>
          </a:p>
          <a:p>
            <a:r>
              <a:rPr lang="en-GB" dirty="0" smtClean="0"/>
              <a:t>You can go</a:t>
            </a:r>
            <a:r>
              <a:rPr lang="en-GB" baseline="0" dirty="0" smtClean="0"/>
              <a:t> to the organisation website. Google Advanced search is often helpful when searching for this type of material.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EC6B964-298A-415D-9488-38014DCEED45}" type="slidenum">
              <a:rPr lang="en-GB" smtClean="0"/>
              <a:t>10</a:t>
            </a:fld>
            <a:endParaRPr lang="en-GB"/>
          </a:p>
        </p:txBody>
      </p:sp>
    </p:spTree>
    <p:extLst>
      <p:ext uri="{BB962C8B-B14F-4D97-AF65-F5344CB8AC3E}">
        <p14:creationId xmlns:p14="http://schemas.microsoft.com/office/powerpoint/2010/main" val="1515907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GB" altLang="en-US" b="1" dirty="0" smtClean="0"/>
          </a:p>
          <a:p>
            <a:r>
              <a:rPr lang="en-GB" altLang="en-US" b="0" dirty="0" smtClean="0"/>
              <a:t>DiscoverEd</a:t>
            </a:r>
            <a:r>
              <a:rPr lang="en-GB" altLang="en-US" b="0" baseline="0" dirty="0" smtClean="0"/>
              <a:t> is the Library’s discovery tool. It allow to search across the print and a large selection of the online resources.   </a:t>
            </a:r>
            <a:endParaRPr lang="en-GB" altLang="en-US" b="0" dirty="0" smtClean="0"/>
          </a:p>
          <a:p>
            <a:endParaRPr lang="en-GB" altLang="en-US" b="1" dirty="0" smtClean="0"/>
          </a:p>
          <a:p>
            <a:endParaRPr lang="en-GB" altLang="en-US" b="1" dirty="0" smtClean="0"/>
          </a:p>
          <a:p>
            <a:r>
              <a:rPr lang="en-GB" altLang="en-US" b="1" dirty="0" smtClean="0"/>
              <a:t>Sign in </a:t>
            </a:r>
            <a:r>
              <a:rPr lang="en-GB" altLang="en-US" dirty="0" smtClean="0"/>
              <a:t>first. Some subscription resources can only be searched on or off campus when signed in.</a:t>
            </a:r>
          </a:p>
          <a:p>
            <a:r>
              <a:rPr lang="en-GB" altLang="en-US" b="1" dirty="0" smtClean="0"/>
              <a:t>Use the facets, on the left hand side, to refine down your search results</a:t>
            </a:r>
            <a:r>
              <a:rPr lang="en-GB" altLang="en-US" dirty="0" smtClean="0"/>
              <a:t>. DiscoverEd is a different way of searching – if using the simple search you’ll rarely come up with a single result. </a:t>
            </a:r>
          </a:p>
          <a:p>
            <a:r>
              <a:rPr lang="en-GB" altLang="en-US" b="1" dirty="0" smtClean="0"/>
              <a:t>Choose Advanced Search </a:t>
            </a:r>
            <a:r>
              <a:rPr lang="en-GB" altLang="en-US" dirty="0" smtClean="0"/>
              <a:t>if you want to search for known items by title or author, or to use Boolean searching</a:t>
            </a:r>
          </a:p>
          <a:p>
            <a:endParaRPr lang="en-GB" altLang="en-US"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can search for books using keywords from a title and an author’s surname,  If you don’t have this information use the information you do have.</a:t>
            </a:r>
          </a:p>
          <a:p>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When you sign in to into your Library Account using your University Login it allow you to manage your loans</a:t>
            </a:r>
            <a:r>
              <a:rPr lang="en-GB" sz="1200" b="0" i="0" kern="1200" baseline="0" dirty="0" smtClean="0">
                <a:solidFill>
                  <a:schemeClr val="tx1"/>
                </a:solidFill>
                <a:effectLst/>
                <a:latin typeface="+mn-lt"/>
                <a:ea typeface="+mn-ea"/>
                <a:cs typeface="+mn-cs"/>
              </a:rPr>
              <a:t>, save searches, request scans from print material and more. </a:t>
            </a:r>
            <a:endParaRPr lang="en-GB" sz="1200" b="0" i="0" kern="1200" dirty="0" smtClean="0">
              <a:solidFill>
                <a:schemeClr val="tx1"/>
              </a:solidFill>
              <a:effectLst/>
              <a:latin typeface="+mn-lt"/>
              <a:ea typeface="+mn-ea"/>
              <a:cs typeface="+mn-cs"/>
            </a:endParaRPr>
          </a:p>
          <a:p>
            <a:endParaRPr lang="en-GB" altLang="en-US" dirty="0" smtClean="0"/>
          </a:p>
        </p:txBody>
      </p:sp>
      <p:sp>
        <p:nvSpPr>
          <p:cNvPr id="31748" name="Slide Number Placeholder 3"/>
          <p:cNvSpPr>
            <a:spLocks noGrp="1"/>
          </p:cNvSpPr>
          <p:nvPr>
            <p:ph type="sldNum" sz="quarter" idx="5"/>
          </p:nvPr>
        </p:nvSpPr>
        <p:spPr>
          <a:noFill/>
        </p:spPr>
        <p:txBody>
          <a:bodyPr/>
          <a:lstStyle>
            <a:lvl1pPr defTabSz="446216">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2590" indent="-277919" defTabSz="44621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11677" indent="-222335" defTabSz="446216">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6348" indent="-222335" defTabSz="446216">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01019" indent="-222335" defTabSz="446216">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45689" indent="-222335" defTabSz="446216"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0360" indent="-222335" defTabSz="446216"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35031" indent="-222335" defTabSz="446216"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79702" indent="-222335" defTabSz="446216"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6937F-0152-4AEF-9283-8D20AE185975}" type="slidenum">
              <a:rPr lang="en-GB" altLang="en-US" smtClean="0">
                <a:latin typeface="Arial" panose="020B0604020202020204" pitchFamily="34" charset="0"/>
                <a:ea typeface="ヒラギノ角ゴ Pro W3" pitchFamily="-64" charset="-128"/>
              </a:rPr>
              <a:pPr>
                <a:spcBef>
                  <a:spcPct val="0"/>
                </a:spcBef>
              </a:pPr>
              <a:t>11</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77953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a reminder that MyEd is a useful place to get links to Discovered and to other databases. </a:t>
            </a:r>
          </a:p>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12</a:t>
            </a:fld>
            <a:endParaRPr lang="en-GB"/>
          </a:p>
        </p:txBody>
      </p:sp>
    </p:spTree>
    <p:extLst>
      <p:ext uri="{BB962C8B-B14F-4D97-AF65-F5344CB8AC3E}">
        <p14:creationId xmlns:p14="http://schemas.microsoft.com/office/powerpoint/2010/main" val="94558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GB" baseline="0" dirty="0" smtClean="0"/>
          </a:p>
          <a:p>
            <a:r>
              <a:rPr lang="en-GB" baseline="0" dirty="0" smtClean="0"/>
              <a:t>Geosciences subject guide is available via </a:t>
            </a:r>
            <a:r>
              <a:rPr lang="en-GB" baseline="0" dirty="0" err="1" smtClean="0"/>
              <a:t>MyEd</a:t>
            </a:r>
            <a:r>
              <a:rPr lang="en-GB" baseline="0" dirty="0" smtClean="0"/>
              <a:t> or from Learn ‘Library Resources’ </a:t>
            </a:r>
          </a:p>
          <a:p>
            <a:endParaRPr lang="en-GB" baseline="0" dirty="0" smtClean="0"/>
          </a:p>
          <a:p>
            <a:endParaRPr lang="en-GB" baseline="0" dirty="0" smtClean="0"/>
          </a:p>
          <a:p>
            <a:endParaRPr lang="en-GB" baseline="0" dirty="0" smtClean="0"/>
          </a:p>
          <a:p>
            <a:endParaRPr lang="en-GB" baseline="0" dirty="0"/>
          </a:p>
        </p:txBody>
      </p:sp>
      <p:sp>
        <p:nvSpPr>
          <p:cNvPr id="4" name="Slide Number Placeholder 3"/>
          <p:cNvSpPr>
            <a:spLocks noGrp="1"/>
          </p:cNvSpPr>
          <p:nvPr>
            <p:ph type="sldNum" sz="quarter" idx="10"/>
          </p:nvPr>
        </p:nvSpPr>
        <p:spPr/>
        <p:txBody>
          <a:bodyPr/>
          <a:lstStyle/>
          <a:p>
            <a:fld id="{356C3F72-5957-4AB3-840E-7F2A55DCE88B}" type="slidenum">
              <a:rPr lang="en-GB" smtClean="0"/>
              <a:t>13</a:t>
            </a:fld>
            <a:endParaRPr lang="en-GB"/>
          </a:p>
        </p:txBody>
      </p:sp>
    </p:spTree>
    <p:extLst>
      <p:ext uri="{BB962C8B-B14F-4D97-AF65-F5344CB8AC3E}">
        <p14:creationId xmlns:p14="http://schemas.microsoft.com/office/powerpoint/2010/main" val="93087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marL="0" indent="0">
              <a:buFont typeface="Wingdings" panose="05000000000000000000" pitchFamily="2" charset="2"/>
              <a:buNone/>
            </a:pPr>
            <a:r>
              <a:rPr lang="en-GB" altLang="en-US" sz="1800" dirty="0" smtClean="0"/>
              <a:t>Let’s now look at how you might</a:t>
            </a:r>
            <a:r>
              <a:rPr lang="en-GB" altLang="en-US" sz="1800" baseline="0" dirty="0" smtClean="0"/>
              <a:t> search for academic literature for you research or if conducting a literature review. </a:t>
            </a:r>
            <a:endParaRPr lang="en-GB" altLang="en-US" sz="1800" dirty="0"/>
          </a:p>
        </p:txBody>
      </p:sp>
      <p:sp>
        <p:nvSpPr>
          <p:cNvPr id="17412" name="Slide Number Placeholder 3"/>
          <p:cNvSpPr>
            <a:spLocks noGrp="1"/>
          </p:cNvSpPr>
          <p:nvPr>
            <p:ph type="sldNum" sz="quarter" idx="5"/>
          </p:nvPr>
        </p:nvSpPr>
        <p:spPr>
          <a:noFill/>
        </p:spPr>
        <p:txBody>
          <a:bodyPr/>
          <a:lstStyle>
            <a:lvl1pPr defTabSz="44411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1489" indent="-277376" defTabSz="4441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9502"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3616"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97728"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46515"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5303"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44090"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92878"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6E221D8-128B-40AF-9F00-FD177628FD68}" type="slidenum">
              <a:rPr lang="en-GB" altLang="en-US" smtClean="0">
                <a:latin typeface="Arial" panose="020B0604020202020204" pitchFamily="34" charset="0"/>
                <a:ea typeface="ヒラギノ角ゴ Pro W3" pitchFamily="-64" charset="-128"/>
              </a:rPr>
              <a:pPr>
                <a:spcBef>
                  <a:spcPct val="0"/>
                </a:spcBef>
              </a:pPr>
              <a:t>14</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246052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ヒラギノ角ゴ Pro W3" charset="-128"/>
              </a:defRPr>
            </a:lvl1pPr>
            <a:lvl2pPr marL="749164" indent="-288139">
              <a:defRPr>
                <a:solidFill>
                  <a:schemeClr val="tx1"/>
                </a:solidFill>
                <a:latin typeface="Calibri" pitchFamily="34" charset="0"/>
                <a:ea typeface="ヒラギノ角ゴ Pro W3" charset="-128"/>
              </a:defRPr>
            </a:lvl2pPr>
            <a:lvl3pPr marL="1152559" indent="-230509">
              <a:defRPr>
                <a:solidFill>
                  <a:schemeClr val="tx1"/>
                </a:solidFill>
                <a:latin typeface="Calibri" pitchFamily="34" charset="0"/>
                <a:ea typeface="ヒラギノ角ゴ Pro W3" charset="-128"/>
              </a:defRPr>
            </a:lvl3pPr>
            <a:lvl4pPr marL="1613585" indent="-230509">
              <a:defRPr>
                <a:solidFill>
                  <a:schemeClr val="tx1"/>
                </a:solidFill>
                <a:latin typeface="Calibri" pitchFamily="34" charset="0"/>
                <a:ea typeface="ヒラギノ角ゴ Pro W3" charset="-128"/>
              </a:defRPr>
            </a:lvl4pPr>
            <a:lvl5pPr marL="2074609" indent="-230509">
              <a:defRPr>
                <a:solidFill>
                  <a:schemeClr val="tx1"/>
                </a:solidFill>
                <a:latin typeface="Calibri" pitchFamily="34" charset="0"/>
                <a:ea typeface="ヒラギノ角ゴ Pro W3" charset="-128"/>
              </a:defRPr>
            </a:lvl5pPr>
            <a:lvl6pPr marL="2535630" indent="-230509" fontAlgn="base">
              <a:spcBef>
                <a:spcPct val="0"/>
              </a:spcBef>
              <a:spcAft>
                <a:spcPct val="0"/>
              </a:spcAft>
              <a:defRPr>
                <a:solidFill>
                  <a:schemeClr val="tx1"/>
                </a:solidFill>
                <a:latin typeface="Calibri" pitchFamily="34" charset="0"/>
                <a:ea typeface="ヒラギノ角ゴ Pro W3" charset="-128"/>
              </a:defRPr>
            </a:lvl6pPr>
            <a:lvl7pPr marL="2996655" indent="-230509" fontAlgn="base">
              <a:spcBef>
                <a:spcPct val="0"/>
              </a:spcBef>
              <a:spcAft>
                <a:spcPct val="0"/>
              </a:spcAft>
              <a:defRPr>
                <a:solidFill>
                  <a:schemeClr val="tx1"/>
                </a:solidFill>
                <a:latin typeface="Calibri" pitchFamily="34" charset="0"/>
                <a:ea typeface="ヒラギノ角ゴ Pro W3" charset="-128"/>
              </a:defRPr>
            </a:lvl7pPr>
            <a:lvl8pPr marL="3457681" indent="-230509" fontAlgn="base">
              <a:spcBef>
                <a:spcPct val="0"/>
              </a:spcBef>
              <a:spcAft>
                <a:spcPct val="0"/>
              </a:spcAft>
              <a:defRPr>
                <a:solidFill>
                  <a:schemeClr val="tx1"/>
                </a:solidFill>
                <a:latin typeface="Calibri" pitchFamily="34" charset="0"/>
                <a:ea typeface="ヒラギノ角ゴ Pro W3" charset="-128"/>
              </a:defRPr>
            </a:lvl8pPr>
            <a:lvl9pPr marL="3918703" indent="-230509" fontAlgn="base">
              <a:spcBef>
                <a:spcPct val="0"/>
              </a:spcBef>
              <a:spcAft>
                <a:spcPct val="0"/>
              </a:spcAft>
              <a:defRPr>
                <a:solidFill>
                  <a:schemeClr val="tx1"/>
                </a:solidFill>
                <a:latin typeface="Calibri" pitchFamily="34" charset="0"/>
                <a:ea typeface="ヒラギノ角ゴ Pro W3" charset="-128"/>
              </a:defRPr>
            </a:lvl9pPr>
          </a:lstStyle>
          <a:p>
            <a:pPr fontAlgn="base">
              <a:spcBef>
                <a:spcPct val="0"/>
              </a:spcBef>
              <a:spcAft>
                <a:spcPct val="0"/>
              </a:spcAft>
            </a:pPr>
            <a:fld id="{6CB97BB3-397A-43FC-9052-ED12B95AAC95}" type="slidenum">
              <a:rPr lang="en-GB"/>
              <a:pPr fontAlgn="base">
                <a:spcBef>
                  <a:spcPct val="0"/>
                </a:spcBef>
                <a:spcAft>
                  <a:spcPct val="0"/>
                </a:spcAft>
              </a:pPr>
              <a:t>15</a:t>
            </a:fld>
            <a:endParaRPr lang="en-GB"/>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85" indent="-172885">
              <a:spcBef>
                <a:spcPct val="0"/>
              </a:spcBef>
              <a:buFontTx/>
              <a:buChar char="-"/>
            </a:pPr>
            <a:r>
              <a:rPr lang="en-GB" dirty="0" smtClean="0"/>
              <a:t>Let</a:t>
            </a:r>
            <a:r>
              <a:rPr lang="en-GB" baseline="0" dirty="0" smtClean="0"/>
              <a:t>’s think about some of the question you may want to answer. </a:t>
            </a:r>
          </a:p>
          <a:p>
            <a:pPr marL="172885" indent="-172885">
              <a:spcBef>
                <a:spcPct val="0"/>
              </a:spcBef>
              <a:buFontTx/>
              <a:buChar char="-"/>
            </a:pPr>
            <a:endParaRPr lang="en-GB" baseline="0" dirty="0" smtClean="0"/>
          </a:p>
          <a:p>
            <a:pPr marL="172885" indent="-172885">
              <a:spcBef>
                <a:spcPct val="0"/>
              </a:spcBef>
              <a:buFontTx/>
              <a:buChar char="-"/>
            </a:pPr>
            <a:r>
              <a:rPr lang="en-GB" baseline="0" dirty="0" smtClean="0"/>
              <a:t>It doesn’t have to be everything that has ever been published on a topic. </a:t>
            </a:r>
            <a:endParaRPr lang="en-GB" dirty="0" smtClean="0"/>
          </a:p>
        </p:txBody>
      </p:sp>
      <p:sp>
        <p:nvSpPr>
          <p:cNvPr id="2" name="Footer Placeholder 1"/>
          <p:cNvSpPr>
            <a:spLocks noGrp="1"/>
          </p:cNvSpPr>
          <p:nvPr>
            <p:ph type="ftr" sz="quarter" idx="10"/>
          </p:nvPr>
        </p:nvSpPr>
        <p:spPr/>
        <p:txBody>
          <a:bodyPr/>
          <a:lstStyle/>
          <a:p>
            <a:pPr>
              <a:defRPr/>
            </a:pPr>
            <a:r>
              <a:rPr lang="en-GB" smtClean="0"/>
              <a:t>PG</a:t>
            </a:r>
            <a:endParaRPr lang="en-GB"/>
          </a:p>
        </p:txBody>
      </p:sp>
    </p:spTree>
    <p:extLst>
      <p:ext uri="{BB962C8B-B14F-4D97-AF65-F5344CB8AC3E}">
        <p14:creationId xmlns:p14="http://schemas.microsoft.com/office/powerpoint/2010/main" val="388017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ヒラギノ角ゴ Pro W3" charset="-128"/>
              </a:defRPr>
            </a:lvl1pPr>
            <a:lvl2pPr marL="749164" indent="-288139">
              <a:defRPr>
                <a:solidFill>
                  <a:schemeClr val="tx1"/>
                </a:solidFill>
                <a:latin typeface="Calibri" pitchFamily="34" charset="0"/>
                <a:ea typeface="ヒラギノ角ゴ Pro W3" charset="-128"/>
              </a:defRPr>
            </a:lvl2pPr>
            <a:lvl3pPr marL="1152559" indent="-230509">
              <a:defRPr>
                <a:solidFill>
                  <a:schemeClr val="tx1"/>
                </a:solidFill>
                <a:latin typeface="Calibri" pitchFamily="34" charset="0"/>
                <a:ea typeface="ヒラギノ角ゴ Pro W3" charset="-128"/>
              </a:defRPr>
            </a:lvl3pPr>
            <a:lvl4pPr marL="1613585" indent="-230509">
              <a:defRPr>
                <a:solidFill>
                  <a:schemeClr val="tx1"/>
                </a:solidFill>
                <a:latin typeface="Calibri" pitchFamily="34" charset="0"/>
                <a:ea typeface="ヒラギノ角ゴ Pro W3" charset="-128"/>
              </a:defRPr>
            </a:lvl4pPr>
            <a:lvl5pPr marL="2074609" indent="-230509">
              <a:defRPr>
                <a:solidFill>
                  <a:schemeClr val="tx1"/>
                </a:solidFill>
                <a:latin typeface="Calibri" pitchFamily="34" charset="0"/>
                <a:ea typeface="ヒラギノ角ゴ Pro W3" charset="-128"/>
              </a:defRPr>
            </a:lvl5pPr>
            <a:lvl6pPr marL="2535630" indent="-230509" fontAlgn="base">
              <a:spcBef>
                <a:spcPct val="0"/>
              </a:spcBef>
              <a:spcAft>
                <a:spcPct val="0"/>
              </a:spcAft>
              <a:defRPr>
                <a:solidFill>
                  <a:schemeClr val="tx1"/>
                </a:solidFill>
                <a:latin typeface="Calibri" pitchFamily="34" charset="0"/>
                <a:ea typeface="ヒラギノ角ゴ Pro W3" charset="-128"/>
              </a:defRPr>
            </a:lvl6pPr>
            <a:lvl7pPr marL="2996655" indent="-230509" fontAlgn="base">
              <a:spcBef>
                <a:spcPct val="0"/>
              </a:spcBef>
              <a:spcAft>
                <a:spcPct val="0"/>
              </a:spcAft>
              <a:defRPr>
                <a:solidFill>
                  <a:schemeClr val="tx1"/>
                </a:solidFill>
                <a:latin typeface="Calibri" pitchFamily="34" charset="0"/>
                <a:ea typeface="ヒラギノ角ゴ Pro W3" charset="-128"/>
              </a:defRPr>
            </a:lvl7pPr>
            <a:lvl8pPr marL="3457681" indent="-230509" fontAlgn="base">
              <a:spcBef>
                <a:spcPct val="0"/>
              </a:spcBef>
              <a:spcAft>
                <a:spcPct val="0"/>
              </a:spcAft>
              <a:defRPr>
                <a:solidFill>
                  <a:schemeClr val="tx1"/>
                </a:solidFill>
                <a:latin typeface="Calibri" pitchFamily="34" charset="0"/>
                <a:ea typeface="ヒラギノ角ゴ Pro W3" charset="-128"/>
              </a:defRPr>
            </a:lvl8pPr>
            <a:lvl9pPr marL="3918703" indent="-230509" fontAlgn="base">
              <a:spcBef>
                <a:spcPct val="0"/>
              </a:spcBef>
              <a:spcAft>
                <a:spcPct val="0"/>
              </a:spcAft>
              <a:defRPr>
                <a:solidFill>
                  <a:schemeClr val="tx1"/>
                </a:solidFill>
                <a:latin typeface="Calibri" pitchFamily="34" charset="0"/>
                <a:ea typeface="ヒラギノ角ゴ Pro W3" charset="-128"/>
              </a:defRPr>
            </a:lvl9pPr>
          </a:lstStyle>
          <a:p>
            <a:pPr fontAlgn="base">
              <a:spcBef>
                <a:spcPct val="0"/>
              </a:spcBef>
              <a:spcAft>
                <a:spcPct val="0"/>
              </a:spcAft>
            </a:pPr>
            <a:fld id="{6CB97BB3-397A-43FC-9052-ED12B95AAC95}" type="slidenum">
              <a:rPr lang="en-GB"/>
              <a:pPr fontAlgn="base">
                <a:spcBef>
                  <a:spcPct val="0"/>
                </a:spcBef>
                <a:spcAft>
                  <a:spcPct val="0"/>
                </a:spcAft>
              </a:pPr>
              <a:t>16</a:t>
            </a:fld>
            <a:endParaRPr lang="en-GB"/>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85" indent="-172885">
              <a:spcBef>
                <a:spcPct val="0"/>
              </a:spcBef>
              <a:buFontTx/>
              <a:buChar char="-"/>
            </a:pPr>
            <a:r>
              <a:rPr lang="en-GB" dirty="0" smtClean="0"/>
              <a:t>Let</a:t>
            </a:r>
            <a:r>
              <a:rPr lang="en-GB" baseline="0" dirty="0" smtClean="0"/>
              <a:t>’s think about some of the question you may want to answer. </a:t>
            </a:r>
          </a:p>
          <a:p>
            <a:pPr marL="172885" indent="-172885">
              <a:spcBef>
                <a:spcPct val="0"/>
              </a:spcBef>
              <a:buFontTx/>
              <a:buChar char="-"/>
            </a:pPr>
            <a:endParaRPr lang="en-GB" baseline="0" dirty="0" smtClean="0"/>
          </a:p>
          <a:p>
            <a:pPr marL="172885" indent="-172885">
              <a:spcBef>
                <a:spcPct val="0"/>
              </a:spcBef>
              <a:buFontTx/>
              <a:buChar char="-"/>
            </a:pPr>
            <a:r>
              <a:rPr lang="en-GB" baseline="0" dirty="0" smtClean="0"/>
              <a:t>It doesn’t have to be everything that has ever been published on a topic. </a:t>
            </a:r>
            <a:endParaRPr lang="en-GB" dirty="0" smtClean="0"/>
          </a:p>
        </p:txBody>
      </p:sp>
      <p:sp>
        <p:nvSpPr>
          <p:cNvPr id="2" name="Footer Placeholder 1"/>
          <p:cNvSpPr>
            <a:spLocks noGrp="1"/>
          </p:cNvSpPr>
          <p:nvPr>
            <p:ph type="ftr" sz="quarter" idx="10"/>
          </p:nvPr>
        </p:nvSpPr>
        <p:spPr/>
        <p:txBody>
          <a:bodyPr/>
          <a:lstStyle/>
          <a:p>
            <a:pPr>
              <a:defRPr/>
            </a:pPr>
            <a:r>
              <a:rPr lang="en-GB" smtClean="0"/>
              <a:t>PG</a:t>
            </a:r>
            <a:endParaRPr lang="en-GB"/>
          </a:p>
        </p:txBody>
      </p:sp>
    </p:spTree>
    <p:extLst>
      <p:ext uri="{BB962C8B-B14F-4D97-AF65-F5344CB8AC3E}">
        <p14:creationId xmlns:p14="http://schemas.microsoft.com/office/powerpoint/2010/main" val="50324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95" indent="-168295">
              <a:buFont typeface="Wingdings" panose="05000000000000000000" pitchFamily="2" charset="2"/>
              <a:buChar char="§"/>
            </a:pPr>
            <a:r>
              <a:rPr lang="en-GB" dirty="0" smtClean="0"/>
              <a:t>A</a:t>
            </a:r>
            <a:r>
              <a:rPr lang="en-GB" baseline="0" dirty="0" smtClean="0"/>
              <a:t> good research question will provide a good framework from which to extract your key search terms and give you focus when retrieving and evaluating information.</a:t>
            </a:r>
          </a:p>
          <a:p>
            <a:pPr marL="168295" indent="-168295">
              <a:buFont typeface="Wingdings" panose="05000000000000000000" pitchFamily="2" charset="2"/>
              <a:buChar char="§"/>
            </a:pPr>
            <a:endParaRPr lang="en-GB" baseline="0" dirty="0" smtClean="0"/>
          </a:p>
          <a:p>
            <a:pPr marL="168295" indent="-168295">
              <a:buFont typeface="Wingdings" panose="05000000000000000000" pitchFamily="2" charset="2"/>
              <a:buChar char="§"/>
            </a:pPr>
            <a:r>
              <a:rPr lang="en-GB" baseline="0" dirty="0" smtClean="0"/>
              <a:t>Expanding your search terms and considering variation in terminology and spelling very important if your search is to retrieve all relevant information.</a:t>
            </a:r>
          </a:p>
          <a:p>
            <a:pPr marL="168295" indent="-168295">
              <a:buFont typeface="Wingdings" panose="05000000000000000000" pitchFamily="2" charset="2"/>
              <a:buChar char="§"/>
            </a:pPr>
            <a:endParaRPr lang="en-GB" baseline="0" dirty="0" smtClean="0"/>
          </a:p>
          <a:p>
            <a:pPr marL="168295" indent="-168295">
              <a:buFont typeface="Wingdings" panose="05000000000000000000" pitchFamily="2" charset="2"/>
              <a:buChar char="§"/>
            </a:pPr>
            <a:endParaRPr lang="en-GB" dirty="0"/>
          </a:p>
        </p:txBody>
      </p:sp>
      <p:sp>
        <p:nvSpPr>
          <p:cNvPr id="4" name="Slide Number Placeholder 3"/>
          <p:cNvSpPr>
            <a:spLocks noGrp="1"/>
          </p:cNvSpPr>
          <p:nvPr>
            <p:ph type="sldNum" sz="quarter" idx="10"/>
          </p:nvPr>
        </p:nvSpPr>
        <p:spPr/>
        <p:txBody>
          <a:bodyPr/>
          <a:lstStyle/>
          <a:p>
            <a:fld id="{9DD16DD9-55F1-414F-B3EA-F0D4BD41A4F6}" type="slidenum">
              <a:rPr lang="en-GB" smtClean="0"/>
              <a:t>17</a:t>
            </a:fld>
            <a:endParaRPr lang="en-GB"/>
          </a:p>
        </p:txBody>
      </p:sp>
    </p:spTree>
    <p:extLst>
      <p:ext uri="{BB962C8B-B14F-4D97-AF65-F5344CB8AC3E}">
        <p14:creationId xmlns:p14="http://schemas.microsoft.com/office/powerpoint/2010/main" val="103806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86D06A2-507F-4AFF-8920-44C2A362B319}" type="slidenum">
              <a:rPr lang="en-GB" smtClean="0"/>
              <a:pPr>
                <a:defRPr/>
              </a:pPr>
              <a:t>18</a:t>
            </a:fld>
            <a:endParaRPr lang="en-GB"/>
          </a:p>
        </p:txBody>
      </p:sp>
      <p:sp>
        <p:nvSpPr>
          <p:cNvPr id="5" name="Footer Placeholder 4"/>
          <p:cNvSpPr>
            <a:spLocks noGrp="1"/>
          </p:cNvSpPr>
          <p:nvPr>
            <p:ph type="ftr" sz="quarter" idx="11"/>
          </p:nvPr>
        </p:nvSpPr>
        <p:spPr/>
        <p:txBody>
          <a:bodyPr/>
          <a:lstStyle/>
          <a:p>
            <a:pPr>
              <a:defRPr/>
            </a:pPr>
            <a:r>
              <a:rPr lang="en-GB" smtClean="0"/>
              <a:t>PG</a:t>
            </a:r>
            <a:endParaRPr lang="en-GB"/>
          </a:p>
        </p:txBody>
      </p:sp>
    </p:spTree>
    <p:extLst>
      <p:ext uri="{BB962C8B-B14F-4D97-AF65-F5344CB8AC3E}">
        <p14:creationId xmlns:p14="http://schemas.microsoft.com/office/powerpoint/2010/main" val="140336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(Mind Genius)</a:t>
            </a:r>
            <a:endParaRPr lang="en-GB" dirty="0"/>
          </a:p>
        </p:txBody>
      </p:sp>
      <p:sp>
        <p:nvSpPr>
          <p:cNvPr id="4" name="Slide Number Placeholder 3"/>
          <p:cNvSpPr>
            <a:spLocks noGrp="1"/>
          </p:cNvSpPr>
          <p:nvPr>
            <p:ph type="sldNum" sz="quarter" idx="10"/>
          </p:nvPr>
        </p:nvSpPr>
        <p:spPr/>
        <p:txBody>
          <a:bodyPr/>
          <a:lstStyle/>
          <a:p>
            <a:pPr>
              <a:defRPr/>
            </a:pPr>
            <a:fld id="{186D06A2-507F-4AFF-8920-44C2A362B319}" type="slidenum">
              <a:rPr lang="en-GB" smtClean="0"/>
              <a:pPr>
                <a:defRPr/>
              </a:pPr>
              <a:t>19</a:t>
            </a:fld>
            <a:endParaRPr lang="en-GB"/>
          </a:p>
        </p:txBody>
      </p:sp>
      <p:sp>
        <p:nvSpPr>
          <p:cNvPr id="5" name="Footer Placeholder 4"/>
          <p:cNvSpPr>
            <a:spLocks noGrp="1"/>
          </p:cNvSpPr>
          <p:nvPr>
            <p:ph type="ftr" sz="quarter" idx="11"/>
          </p:nvPr>
        </p:nvSpPr>
        <p:spPr/>
        <p:txBody>
          <a:bodyPr/>
          <a:lstStyle/>
          <a:p>
            <a:pPr>
              <a:defRPr/>
            </a:pPr>
            <a:r>
              <a:rPr lang="en-GB" smtClean="0"/>
              <a:t>PG</a:t>
            </a:r>
            <a:endParaRPr lang="en-GB"/>
          </a:p>
        </p:txBody>
      </p:sp>
    </p:spTree>
    <p:extLst>
      <p:ext uri="{BB962C8B-B14F-4D97-AF65-F5344CB8AC3E}">
        <p14:creationId xmlns:p14="http://schemas.microsoft.com/office/powerpoint/2010/main" val="231441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marL="0" indent="0">
              <a:buFont typeface="Wingdings" panose="05000000000000000000" pitchFamily="2" charset="2"/>
              <a:buNone/>
            </a:pPr>
            <a:r>
              <a:rPr lang="en-GB" sz="1800" dirty="0" smtClean="0"/>
              <a:t>The aim of this presentation is to give an overview of the Library</a:t>
            </a:r>
            <a:r>
              <a:rPr lang="en-GB" sz="1800" baseline="0" dirty="0" smtClean="0"/>
              <a:t> collection and services and how you may use them in you research. </a:t>
            </a:r>
          </a:p>
          <a:p>
            <a:pPr marL="0" indent="0">
              <a:buFont typeface="Wingdings" panose="05000000000000000000" pitchFamily="2" charset="2"/>
              <a:buNone/>
            </a:pPr>
            <a:endParaRPr lang="en-GB" sz="1800" dirty="0" smtClean="0"/>
          </a:p>
          <a:p>
            <a:pPr marL="0" indent="0">
              <a:buFont typeface="Wingdings" panose="05000000000000000000" pitchFamily="2" charset="2"/>
              <a:buNone/>
            </a:pPr>
            <a:r>
              <a:rPr lang="en-GB" sz="1800" dirty="0" smtClean="0"/>
              <a:t>Here are the topics we’ll cover</a:t>
            </a:r>
          </a:p>
          <a:p>
            <a:pPr marL="168295" indent="-168295">
              <a:buFont typeface="Wingdings" panose="05000000000000000000" pitchFamily="2" charset="2"/>
              <a:buChar char="§"/>
            </a:pPr>
            <a:endParaRPr lang="en-GB" sz="1800" baseline="0" dirty="0" smtClean="0"/>
          </a:p>
          <a:p>
            <a:r>
              <a:rPr lang="en-GB" sz="1200" kern="1200" dirty="0" smtClean="0">
                <a:solidFill>
                  <a:schemeClr val="tx1"/>
                </a:solidFill>
                <a:effectLst/>
                <a:latin typeface="+mn-lt"/>
                <a:ea typeface="+mn-ea"/>
                <a:cs typeface="+mn-cs"/>
              </a:rPr>
              <a:t>- Library resources and services </a:t>
            </a:r>
          </a:p>
          <a:p>
            <a:r>
              <a:rPr lang="en-GB" sz="1200" kern="1200" dirty="0" smtClean="0">
                <a:solidFill>
                  <a:schemeClr val="tx1"/>
                </a:solidFill>
                <a:effectLst/>
                <a:latin typeface="+mn-lt"/>
                <a:ea typeface="+mn-ea"/>
                <a:cs typeface="+mn-cs"/>
              </a:rPr>
              <a:t>- Constructing a search strategy</a:t>
            </a:r>
          </a:p>
          <a:p>
            <a:r>
              <a:rPr lang="en-GB" sz="1200" kern="1200" dirty="0" smtClean="0">
                <a:solidFill>
                  <a:schemeClr val="tx1"/>
                </a:solidFill>
                <a:effectLst/>
                <a:latin typeface="+mn-lt"/>
                <a:ea typeface="+mn-ea"/>
                <a:cs typeface="+mn-cs"/>
              </a:rPr>
              <a:t>- Applying a search strategy to academic literature database searching.</a:t>
            </a:r>
          </a:p>
          <a:p>
            <a:r>
              <a:rPr lang="en-GB" sz="1200" kern="1200" dirty="0" smtClean="0">
                <a:solidFill>
                  <a:schemeClr val="tx1"/>
                </a:solidFill>
                <a:effectLst/>
                <a:latin typeface="+mn-lt"/>
                <a:ea typeface="+mn-ea"/>
                <a:cs typeface="+mn-cs"/>
              </a:rPr>
              <a:t>- Organising and using results.</a:t>
            </a:r>
          </a:p>
          <a:p>
            <a:pPr marL="165179" indent="-165179">
              <a:buFont typeface="Wingdings" panose="05000000000000000000" pitchFamily="2" charset="2"/>
              <a:buChar char="§"/>
            </a:pPr>
            <a:endParaRPr lang="en-GB" altLang="en-US" sz="1800" dirty="0" smtClean="0"/>
          </a:p>
          <a:p>
            <a:pPr marL="0" indent="0">
              <a:buFont typeface="Wingdings" panose="05000000000000000000" pitchFamily="2" charset="2"/>
              <a:buNone/>
            </a:pPr>
            <a:r>
              <a:rPr lang="en-GB" altLang="en-US" sz="1800" dirty="0" smtClean="0"/>
              <a:t>The format will be a slide</a:t>
            </a:r>
            <a:r>
              <a:rPr lang="en-GB" altLang="en-US" sz="1800" baseline="0" dirty="0" smtClean="0"/>
              <a:t> presentation followed by a demo.  </a:t>
            </a:r>
            <a:endParaRPr lang="en-GB" altLang="en-US" sz="1800" dirty="0" smtClean="0"/>
          </a:p>
          <a:p>
            <a:pPr marL="165179" indent="-165179">
              <a:buFont typeface="Wingdings" panose="05000000000000000000" pitchFamily="2" charset="2"/>
              <a:buChar char="§"/>
            </a:pPr>
            <a:endParaRPr lang="en-GB" altLang="en-US" sz="18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altLang="en-US" sz="1800" dirty="0" smtClean="0"/>
              <a:t>Is</a:t>
            </a:r>
            <a:r>
              <a:rPr lang="en-GB" altLang="en-US" sz="1800" baseline="0" dirty="0" smtClean="0"/>
              <a:t> there anything in particular you hope to find out more about today? If there is do please say either through chat or voice.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ltLang="en-US" sz="1800" dirty="0" smtClean="0"/>
          </a:p>
          <a:p>
            <a:pPr marL="165179" indent="-165179">
              <a:buFont typeface="Wingdings" panose="05000000000000000000" pitchFamily="2" charset="2"/>
              <a:buChar char="§"/>
            </a:pPr>
            <a:endParaRPr lang="en-GB" altLang="en-US" sz="1800" dirty="0"/>
          </a:p>
        </p:txBody>
      </p:sp>
      <p:sp>
        <p:nvSpPr>
          <p:cNvPr id="17412" name="Slide Number Placeholder 3"/>
          <p:cNvSpPr>
            <a:spLocks noGrp="1"/>
          </p:cNvSpPr>
          <p:nvPr>
            <p:ph type="sldNum" sz="quarter" idx="5"/>
          </p:nvPr>
        </p:nvSpPr>
        <p:spPr>
          <a:noFill/>
        </p:spPr>
        <p:txBody>
          <a:bodyPr/>
          <a:lstStyle>
            <a:lvl1pPr defTabSz="44411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1489" indent="-277376" defTabSz="4441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9502"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3616"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97728"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46515"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5303"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44090"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92878"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6E221D8-128B-40AF-9F00-FD177628FD68}" type="slidenum">
              <a:rPr lang="en-GB" altLang="en-US" smtClean="0">
                <a:latin typeface="Arial" panose="020B0604020202020204" pitchFamily="34" charset="0"/>
                <a:ea typeface="ヒラギノ角ゴ Pro W3" pitchFamily="-64" charset="-128"/>
              </a:rPr>
              <a:pPr>
                <a:spcBef>
                  <a:spcPct val="0"/>
                </a:spcBef>
              </a:pPr>
              <a:t>2</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3846058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3C8CBF5-AE4D-457E-8C9A-8975E9CE8FB2}" type="slidenum">
              <a:rPr lang="en-GB" smtClean="0"/>
              <a:pPr>
                <a:defRPr/>
              </a:pPr>
              <a:t>20</a:t>
            </a:fld>
            <a:endParaRPr lang="en-GB"/>
          </a:p>
        </p:txBody>
      </p:sp>
    </p:spTree>
    <p:extLst>
      <p:ext uri="{BB962C8B-B14F-4D97-AF65-F5344CB8AC3E}">
        <p14:creationId xmlns:p14="http://schemas.microsoft.com/office/powerpoint/2010/main" val="250047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56316" y="9445895"/>
            <a:ext cx="2947781" cy="4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2" tIns="46098" rIns="92192" bIns="46098" anchor="b"/>
          <a:lstStyle>
            <a:lvl1pPr defTabSz="955675" eaLnBrk="0" hangingPunct="0">
              <a:defRPr sz="2400">
                <a:solidFill>
                  <a:schemeClr val="accent2"/>
                </a:solidFill>
                <a:latin typeface="Calibri" pitchFamily="34" charset="0"/>
                <a:ea typeface="ヒラギノ角ゴ Pro W3"/>
                <a:cs typeface="ヒラギノ角ゴ Pro W3"/>
              </a:defRPr>
            </a:lvl1pPr>
            <a:lvl2pPr marL="777875" indent="-300038" defTabSz="955675" eaLnBrk="0" hangingPunct="0">
              <a:defRPr sz="2400">
                <a:solidFill>
                  <a:schemeClr val="accent2"/>
                </a:solidFill>
                <a:latin typeface="Calibri" pitchFamily="34" charset="0"/>
                <a:ea typeface="ヒラギノ角ゴ Pro W3"/>
                <a:cs typeface="ヒラギノ角ゴ Pro W3"/>
              </a:defRPr>
            </a:lvl2pPr>
            <a:lvl3pPr marL="1195388" indent="-238125" defTabSz="955675" eaLnBrk="0" hangingPunct="0">
              <a:defRPr sz="2400">
                <a:solidFill>
                  <a:schemeClr val="accent2"/>
                </a:solidFill>
                <a:latin typeface="Calibri" pitchFamily="34" charset="0"/>
                <a:ea typeface="ヒラギノ角ゴ Pro W3"/>
                <a:cs typeface="ヒラギノ角ゴ Pro W3"/>
              </a:defRPr>
            </a:lvl3pPr>
            <a:lvl4pPr marL="1673225" indent="-238125" defTabSz="955675" eaLnBrk="0" hangingPunct="0">
              <a:defRPr sz="2400">
                <a:solidFill>
                  <a:schemeClr val="accent2"/>
                </a:solidFill>
                <a:latin typeface="Calibri" pitchFamily="34" charset="0"/>
                <a:ea typeface="ヒラギノ角ゴ Pro W3"/>
                <a:cs typeface="ヒラギノ角ゴ Pro W3"/>
              </a:defRPr>
            </a:lvl4pPr>
            <a:lvl5pPr marL="2152650" indent="-239713" defTabSz="955675" eaLnBrk="0" hangingPunct="0">
              <a:defRPr sz="2400">
                <a:solidFill>
                  <a:schemeClr val="accent2"/>
                </a:solidFill>
                <a:latin typeface="Calibri" pitchFamily="34" charset="0"/>
                <a:ea typeface="ヒラギノ角ゴ Pro W3"/>
                <a:cs typeface="ヒラギノ角ゴ Pro W3"/>
              </a:defRPr>
            </a:lvl5pPr>
            <a:lvl6pPr marL="26098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6pPr>
            <a:lvl7pPr marL="30670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7pPr>
            <a:lvl8pPr marL="35242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8pPr>
            <a:lvl9pPr marL="39814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9pPr>
          </a:lstStyle>
          <a:p>
            <a:pPr algn="r" eaLnBrk="1" hangingPunct="1">
              <a:spcBef>
                <a:spcPct val="0"/>
              </a:spcBef>
              <a:buSzTx/>
              <a:buFontTx/>
              <a:buNone/>
            </a:pPr>
            <a:fld id="{8C4D93E4-6B6E-4AFF-97A5-108F3837F5E0}" type="slidenum">
              <a:rPr lang="en-GB" sz="1300">
                <a:solidFill>
                  <a:schemeClr val="tx1"/>
                </a:solidFill>
                <a:cs typeface="Arial" pitchFamily="34" charset="0"/>
              </a:rPr>
              <a:pPr algn="r" eaLnBrk="1" hangingPunct="1">
                <a:spcBef>
                  <a:spcPct val="0"/>
                </a:spcBef>
                <a:buSzTx/>
                <a:buFontTx/>
                <a:buNone/>
              </a:pPr>
              <a:t>21</a:t>
            </a:fld>
            <a:endParaRPr lang="en-GB" sz="1300">
              <a:solidFill>
                <a:schemeClr val="tx1"/>
              </a:solidFill>
              <a:cs typeface="Arial" pitchFamily="34" charset="0"/>
            </a:endParaRPr>
          </a:p>
        </p:txBody>
      </p:sp>
      <p:sp>
        <p:nvSpPr>
          <p:cNvPr id="68611" name="Rectangle 7"/>
          <p:cNvSpPr txBox="1">
            <a:spLocks noGrp="1" noChangeArrowheads="1"/>
          </p:cNvSpPr>
          <p:nvPr/>
        </p:nvSpPr>
        <p:spPr bwMode="auto">
          <a:xfrm>
            <a:off x="3856316" y="9445895"/>
            <a:ext cx="2947781" cy="4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2" tIns="46098" rIns="92192" bIns="46098" anchor="b"/>
          <a:lstStyle>
            <a:lvl1pPr defTabSz="955675" eaLnBrk="0" hangingPunct="0">
              <a:defRPr sz="2400">
                <a:solidFill>
                  <a:schemeClr val="accent2"/>
                </a:solidFill>
                <a:latin typeface="Calibri" pitchFamily="34" charset="0"/>
                <a:ea typeface="ヒラギノ角ゴ Pro W3"/>
                <a:cs typeface="ヒラギノ角ゴ Pro W3"/>
              </a:defRPr>
            </a:lvl1pPr>
            <a:lvl2pPr marL="777875" indent="-300038" defTabSz="955675" eaLnBrk="0" hangingPunct="0">
              <a:defRPr sz="2400">
                <a:solidFill>
                  <a:schemeClr val="accent2"/>
                </a:solidFill>
                <a:latin typeface="Calibri" pitchFamily="34" charset="0"/>
                <a:ea typeface="ヒラギノ角ゴ Pro W3"/>
                <a:cs typeface="ヒラギノ角ゴ Pro W3"/>
              </a:defRPr>
            </a:lvl2pPr>
            <a:lvl3pPr marL="1195388" indent="-238125" defTabSz="955675" eaLnBrk="0" hangingPunct="0">
              <a:defRPr sz="2400">
                <a:solidFill>
                  <a:schemeClr val="accent2"/>
                </a:solidFill>
                <a:latin typeface="Calibri" pitchFamily="34" charset="0"/>
                <a:ea typeface="ヒラギノ角ゴ Pro W3"/>
                <a:cs typeface="ヒラギノ角ゴ Pro W3"/>
              </a:defRPr>
            </a:lvl3pPr>
            <a:lvl4pPr marL="1673225" indent="-238125" defTabSz="955675" eaLnBrk="0" hangingPunct="0">
              <a:defRPr sz="2400">
                <a:solidFill>
                  <a:schemeClr val="accent2"/>
                </a:solidFill>
                <a:latin typeface="Calibri" pitchFamily="34" charset="0"/>
                <a:ea typeface="ヒラギノ角ゴ Pro W3"/>
                <a:cs typeface="ヒラギノ角ゴ Pro W3"/>
              </a:defRPr>
            </a:lvl4pPr>
            <a:lvl5pPr marL="2152650" indent="-239713" defTabSz="955675" eaLnBrk="0" hangingPunct="0">
              <a:defRPr sz="2400">
                <a:solidFill>
                  <a:schemeClr val="accent2"/>
                </a:solidFill>
                <a:latin typeface="Calibri" pitchFamily="34" charset="0"/>
                <a:ea typeface="ヒラギノ角ゴ Pro W3"/>
                <a:cs typeface="ヒラギノ角ゴ Pro W3"/>
              </a:defRPr>
            </a:lvl5pPr>
            <a:lvl6pPr marL="26098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6pPr>
            <a:lvl7pPr marL="30670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7pPr>
            <a:lvl8pPr marL="35242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8pPr>
            <a:lvl9pPr marL="39814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9pPr>
          </a:lstStyle>
          <a:p>
            <a:pPr algn="r" eaLnBrk="1" hangingPunct="1">
              <a:spcBef>
                <a:spcPct val="0"/>
              </a:spcBef>
              <a:buSzTx/>
              <a:buFontTx/>
              <a:buNone/>
            </a:pPr>
            <a:fld id="{E1CEA1EB-D565-4458-AE69-22125513755F}" type="slidenum">
              <a:rPr lang="en-GB" sz="1300">
                <a:solidFill>
                  <a:srgbClr val="000000"/>
                </a:solidFill>
              </a:rPr>
              <a:pPr algn="r" eaLnBrk="1" hangingPunct="1">
                <a:spcBef>
                  <a:spcPct val="0"/>
                </a:spcBef>
                <a:buSzTx/>
                <a:buFontTx/>
                <a:buNone/>
              </a:pPr>
              <a:t>21</a:t>
            </a:fld>
            <a:endParaRPr lang="en-GB" sz="1300">
              <a:solidFill>
                <a:srgbClr val="000000"/>
              </a:solidFill>
            </a:endParaRPr>
          </a:p>
        </p:txBody>
      </p:sp>
      <p:sp>
        <p:nvSpPr>
          <p:cNvPr id="68612" name="Rectangle 2"/>
          <p:cNvSpPr>
            <a:spLocks noGrp="1" noRot="1" noChangeAspect="1" noChangeArrowheads="1" noTextEdit="1"/>
          </p:cNvSpPr>
          <p:nvPr>
            <p:ph type="sldImg"/>
          </p:nvPr>
        </p:nvSpPr>
        <p:spPr bwMode="auto">
          <a:xfrm>
            <a:off x="85725" y="746125"/>
            <a:ext cx="6632575"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3"/>
          <p:cNvSpPr>
            <a:spLocks noGrp="1" noChangeArrowheads="1"/>
          </p:cNvSpPr>
          <p:nvPr>
            <p:ph type="body" idx="1"/>
          </p:nvPr>
        </p:nvSpPr>
        <p:spPr>
          <a:xfrm>
            <a:off x="681780" y="4722948"/>
            <a:ext cx="5442056" cy="4474614"/>
          </a:xfrm>
        </p:spPr>
        <p:txBody>
          <a:bodyPr lIns="92192" tIns="46098" rIns="92192" bIns="46098"/>
          <a:lstStyle/>
          <a:p>
            <a:pPr eaLnBrk="1" hangingPunct="1">
              <a:spcBef>
                <a:spcPct val="0"/>
              </a:spcBef>
              <a:defRPr/>
            </a:pPr>
            <a:r>
              <a:rPr lang="en-GB" dirty="0" smtClean="0">
                <a:cs typeface="Arial" pitchFamily="34" charset="0"/>
              </a:rPr>
              <a:t>In addition to Boolean terms there are more options that may also help your search. </a:t>
            </a:r>
          </a:p>
          <a:p>
            <a:pPr eaLnBrk="1" hangingPunct="1">
              <a:spcBef>
                <a:spcPct val="0"/>
              </a:spcBef>
              <a:defRPr/>
            </a:pPr>
            <a:endParaRPr lang="en-GB" dirty="0" smtClean="0">
              <a:cs typeface="Arial" pitchFamily="34" charset="0"/>
            </a:endParaRPr>
          </a:p>
          <a:p>
            <a:pPr eaLnBrk="1" hangingPunct="1">
              <a:spcBef>
                <a:spcPct val="0"/>
              </a:spcBef>
              <a:defRPr/>
            </a:pPr>
            <a:r>
              <a:rPr lang="en-GB" dirty="0" smtClean="0">
                <a:cs typeface="Arial" pitchFamily="34" charset="0"/>
              </a:rPr>
              <a:t>There are other which you want to use and each of the subject databases will give more information </a:t>
            </a:r>
          </a:p>
          <a:p>
            <a:pPr eaLnBrk="1" hangingPunct="1">
              <a:spcBef>
                <a:spcPct val="0"/>
              </a:spcBef>
              <a:defRPr/>
            </a:pPr>
            <a:endParaRPr lang="en-GB" dirty="0" smtClean="0">
              <a:cs typeface="Arial" pitchFamily="34" charset="0"/>
            </a:endParaRPr>
          </a:p>
          <a:p>
            <a:pPr eaLnBrk="1" hangingPunct="1">
              <a:spcBef>
                <a:spcPct val="0"/>
              </a:spcBef>
              <a:defRPr/>
            </a:pPr>
            <a:r>
              <a:rPr lang="en-GB" dirty="0" smtClean="0">
                <a:cs typeface="Arial" pitchFamily="34" charset="0"/>
              </a:rPr>
              <a:t>e.g. NEAR   ADJ </a:t>
            </a:r>
          </a:p>
          <a:p>
            <a:pPr eaLnBrk="1" hangingPunct="1">
              <a:spcBef>
                <a:spcPct val="0"/>
              </a:spcBef>
              <a:defRPr/>
            </a:pPr>
            <a:endParaRPr lang="en-US" dirty="0">
              <a:cs typeface="Arial" pitchFamily="34" charset="0"/>
            </a:endParaRPr>
          </a:p>
        </p:txBody>
      </p:sp>
      <p:sp>
        <p:nvSpPr>
          <p:cNvPr id="2" name="Footer Placeholder 1"/>
          <p:cNvSpPr>
            <a:spLocks noGrp="1"/>
          </p:cNvSpPr>
          <p:nvPr>
            <p:ph type="ftr" sz="quarter" idx="10"/>
          </p:nvPr>
        </p:nvSpPr>
        <p:spPr/>
        <p:txBody>
          <a:bodyPr/>
          <a:lstStyle/>
          <a:p>
            <a:pPr>
              <a:defRPr/>
            </a:pPr>
            <a:r>
              <a:rPr lang="en-GB"/>
              <a:t>PG</a:t>
            </a:r>
          </a:p>
        </p:txBody>
      </p:sp>
    </p:spTree>
    <p:extLst>
      <p:ext uri="{BB962C8B-B14F-4D97-AF65-F5344CB8AC3E}">
        <p14:creationId xmlns:p14="http://schemas.microsoft.com/office/powerpoint/2010/main" val="570046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b="0" dirty="0"/>
          </a:p>
        </p:txBody>
      </p:sp>
    </p:spTree>
    <p:extLst>
      <p:ext uri="{BB962C8B-B14F-4D97-AF65-F5344CB8AC3E}">
        <p14:creationId xmlns:p14="http://schemas.microsoft.com/office/powerpoint/2010/main" val="2403877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r>
              <a:rPr lang="en-GB" b="0" dirty="0" smtClean="0"/>
              <a:t>Look</a:t>
            </a:r>
            <a:r>
              <a:rPr lang="en-GB" b="0" baseline="0" dirty="0" smtClean="0"/>
              <a:t> at some published examples </a:t>
            </a:r>
          </a:p>
          <a:p>
            <a:pPr>
              <a:defRPr sz="1400" b="1"/>
            </a:pPr>
            <a:endParaRPr lang="en-GB" b="0" baseline="0" dirty="0" smtClean="0"/>
          </a:p>
          <a:p>
            <a:pPr>
              <a:defRPr sz="1400" b="1"/>
            </a:pPr>
            <a:r>
              <a:rPr lang="en-GB" b="0" baseline="0" dirty="0" smtClean="0"/>
              <a:t>These are from systematic reviews – I do not expect any of you will be undertaken a formal systematic review. </a:t>
            </a:r>
          </a:p>
          <a:p>
            <a:pPr>
              <a:defRPr sz="1400" b="1"/>
            </a:pPr>
            <a:endParaRPr lang="en-GB" b="0" baseline="0" dirty="0" smtClean="0"/>
          </a:p>
          <a:p>
            <a:pPr>
              <a:defRPr sz="1400" b="1"/>
            </a:pPr>
            <a:r>
              <a:rPr lang="en-GB" b="0" baseline="0" dirty="0" smtClean="0"/>
              <a:t>I have chosen this types of work as examples because they have published details of the search strategy and search terms used. </a:t>
            </a:r>
            <a:endParaRPr b="0" dirty="0"/>
          </a:p>
        </p:txBody>
      </p:sp>
    </p:spTree>
    <p:extLst>
      <p:ext uri="{BB962C8B-B14F-4D97-AF65-F5344CB8AC3E}">
        <p14:creationId xmlns:p14="http://schemas.microsoft.com/office/powerpoint/2010/main" val="762701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3302097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3523046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20610" y="10259292"/>
            <a:ext cx="2920487" cy="53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2" tIns="46098" rIns="92192" bIns="46098" anchor="b"/>
          <a:lstStyle>
            <a:lvl1pPr defTabSz="955675" eaLnBrk="0" hangingPunct="0">
              <a:defRPr sz="2400">
                <a:solidFill>
                  <a:schemeClr val="accent2"/>
                </a:solidFill>
                <a:latin typeface="Calibri" pitchFamily="34" charset="0"/>
                <a:ea typeface="ヒラギノ角ゴ Pro W3"/>
                <a:cs typeface="ヒラギノ角ゴ Pro W3"/>
              </a:defRPr>
            </a:lvl1pPr>
            <a:lvl2pPr marL="777875" indent="-300038" defTabSz="955675" eaLnBrk="0" hangingPunct="0">
              <a:defRPr sz="2400">
                <a:solidFill>
                  <a:schemeClr val="accent2"/>
                </a:solidFill>
                <a:latin typeface="Calibri" pitchFamily="34" charset="0"/>
                <a:ea typeface="ヒラギノ角ゴ Pro W3"/>
                <a:cs typeface="ヒラギノ角ゴ Pro W3"/>
              </a:defRPr>
            </a:lvl2pPr>
            <a:lvl3pPr marL="1195388" indent="-238125" defTabSz="955675" eaLnBrk="0" hangingPunct="0">
              <a:defRPr sz="2400">
                <a:solidFill>
                  <a:schemeClr val="accent2"/>
                </a:solidFill>
                <a:latin typeface="Calibri" pitchFamily="34" charset="0"/>
                <a:ea typeface="ヒラギノ角ゴ Pro W3"/>
                <a:cs typeface="ヒラギノ角ゴ Pro W3"/>
              </a:defRPr>
            </a:lvl3pPr>
            <a:lvl4pPr marL="1673225" indent="-238125" defTabSz="955675" eaLnBrk="0" hangingPunct="0">
              <a:defRPr sz="2400">
                <a:solidFill>
                  <a:schemeClr val="accent2"/>
                </a:solidFill>
                <a:latin typeface="Calibri" pitchFamily="34" charset="0"/>
                <a:ea typeface="ヒラギノ角ゴ Pro W3"/>
                <a:cs typeface="ヒラギノ角ゴ Pro W3"/>
              </a:defRPr>
            </a:lvl4pPr>
            <a:lvl5pPr marL="2152650" indent="-239713" defTabSz="955675" eaLnBrk="0" hangingPunct="0">
              <a:defRPr sz="2400">
                <a:solidFill>
                  <a:schemeClr val="accent2"/>
                </a:solidFill>
                <a:latin typeface="Calibri" pitchFamily="34" charset="0"/>
                <a:ea typeface="ヒラギノ角ゴ Pro W3"/>
                <a:cs typeface="ヒラギノ角ゴ Pro W3"/>
              </a:defRPr>
            </a:lvl5pPr>
            <a:lvl6pPr marL="26098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6pPr>
            <a:lvl7pPr marL="30670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7pPr>
            <a:lvl8pPr marL="35242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8pPr>
            <a:lvl9pPr marL="39814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9pPr>
          </a:lstStyle>
          <a:p>
            <a:pPr algn="r" eaLnBrk="1" hangingPunct="1">
              <a:spcBef>
                <a:spcPct val="0"/>
              </a:spcBef>
              <a:buSzTx/>
              <a:buFontTx/>
              <a:buNone/>
            </a:pPr>
            <a:fld id="{57EFEA89-C5B3-4611-8193-04D884C8F910}" type="slidenum">
              <a:rPr lang="en-GB" sz="1300">
                <a:solidFill>
                  <a:schemeClr val="tx1"/>
                </a:solidFill>
                <a:cs typeface="Arial" pitchFamily="34" charset="0"/>
              </a:rPr>
              <a:pPr algn="r" eaLnBrk="1" hangingPunct="1">
                <a:spcBef>
                  <a:spcPct val="0"/>
                </a:spcBef>
                <a:buSzTx/>
                <a:buFontTx/>
                <a:buNone/>
              </a:pPr>
              <a:t>29</a:t>
            </a:fld>
            <a:endParaRPr lang="en-GB" sz="1300">
              <a:solidFill>
                <a:schemeClr val="tx1"/>
              </a:solidFill>
              <a:cs typeface="Arial" pitchFamily="34" charset="0"/>
            </a:endParaRPr>
          </a:p>
        </p:txBody>
      </p:sp>
      <p:sp>
        <p:nvSpPr>
          <p:cNvPr id="69635" name="Rectangle 7"/>
          <p:cNvSpPr txBox="1">
            <a:spLocks noGrp="1" noChangeArrowheads="1"/>
          </p:cNvSpPr>
          <p:nvPr/>
        </p:nvSpPr>
        <p:spPr bwMode="auto">
          <a:xfrm>
            <a:off x="3820610" y="10259292"/>
            <a:ext cx="2920487" cy="53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2" tIns="46098" rIns="92192" bIns="46098" anchor="b"/>
          <a:lstStyle>
            <a:lvl1pPr defTabSz="955675" eaLnBrk="0" hangingPunct="0">
              <a:defRPr sz="2400">
                <a:solidFill>
                  <a:schemeClr val="accent2"/>
                </a:solidFill>
                <a:latin typeface="Calibri" pitchFamily="34" charset="0"/>
                <a:ea typeface="ヒラギノ角ゴ Pro W3"/>
                <a:cs typeface="ヒラギノ角ゴ Pro W3"/>
              </a:defRPr>
            </a:lvl1pPr>
            <a:lvl2pPr marL="777875" indent="-300038" defTabSz="955675" eaLnBrk="0" hangingPunct="0">
              <a:defRPr sz="2400">
                <a:solidFill>
                  <a:schemeClr val="accent2"/>
                </a:solidFill>
                <a:latin typeface="Calibri" pitchFamily="34" charset="0"/>
                <a:ea typeface="ヒラギノ角ゴ Pro W3"/>
                <a:cs typeface="ヒラギノ角ゴ Pro W3"/>
              </a:defRPr>
            </a:lvl2pPr>
            <a:lvl3pPr marL="1195388" indent="-238125" defTabSz="955675" eaLnBrk="0" hangingPunct="0">
              <a:defRPr sz="2400">
                <a:solidFill>
                  <a:schemeClr val="accent2"/>
                </a:solidFill>
                <a:latin typeface="Calibri" pitchFamily="34" charset="0"/>
                <a:ea typeface="ヒラギノ角ゴ Pro W3"/>
                <a:cs typeface="ヒラギノ角ゴ Pro W3"/>
              </a:defRPr>
            </a:lvl3pPr>
            <a:lvl4pPr marL="1673225" indent="-238125" defTabSz="955675" eaLnBrk="0" hangingPunct="0">
              <a:defRPr sz="2400">
                <a:solidFill>
                  <a:schemeClr val="accent2"/>
                </a:solidFill>
                <a:latin typeface="Calibri" pitchFamily="34" charset="0"/>
                <a:ea typeface="ヒラギノ角ゴ Pro W3"/>
                <a:cs typeface="ヒラギノ角ゴ Pro W3"/>
              </a:defRPr>
            </a:lvl4pPr>
            <a:lvl5pPr marL="2152650" indent="-239713" defTabSz="955675" eaLnBrk="0" hangingPunct="0">
              <a:defRPr sz="2400">
                <a:solidFill>
                  <a:schemeClr val="accent2"/>
                </a:solidFill>
                <a:latin typeface="Calibri" pitchFamily="34" charset="0"/>
                <a:ea typeface="ヒラギノ角ゴ Pro W3"/>
                <a:cs typeface="ヒラギノ角ゴ Pro W3"/>
              </a:defRPr>
            </a:lvl5pPr>
            <a:lvl6pPr marL="26098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6pPr>
            <a:lvl7pPr marL="30670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7pPr>
            <a:lvl8pPr marL="35242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8pPr>
            <a:lvl9pPr marL="39814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9pPr>
          </a:lstStyle>
          <a:p>
            <a:pPr algn="r" eaLnBrk="1" hangingPunct="1">
              <a:spcBef>
                <a:spcPct val="0"/>
              </a:spcBef>
              <a:buSzTx/>
              <a:buFontTx/>
              <a:buNone/>
            </a:pPr>
            <a:fld id="{6ACBF801-8CCB-41DC-A5A4-BB6486EE0F1B}" type="slidenum">
              <a:rPr lang="en-GB" sz="1300">
                <a:solidFill>
                  <a:srgbClr val="000000"/>
                </a:solidFill>
              </a:rPr>
              <a:pPr algn="r" eaLnBrk="1" hangingPunct="1">
                <a:spcBef>
                  <a:spcPct val="0"/>
                </a:spcBef>
                <a:buSzTx/>
                <a:buFontTx/>
                <a:buNone/>
              </a:pPr>
              <a:t>29</a:t>
            </a:fld>
            <a:endParaRPr lang="en-GB" sz="1300">
              <a:solidFill>
                <a:srgbClr val="000000"/>
              </a:solidFill>
            </a:endParaRPr>
          </a:p>
        </p:txBody>
      </p:sp>
      <p:sp>
        <p:nvSpPr>
          <p:cNvPr id="69636" name="Rectangle 2"/>
          <p:cNvSpPr>
            <a:spLocks noGrp="1" noRot="1" noChangeAspect="1" noChangeArrowheads="1" noTextEdit="1"/>
          </p:cNvSpPr>
          <p:nvPr>
            <p:ph type="sldImg"/>
          </p:nvPr>
        </p:nvSpPr>
        <p:spPr bwMode="auto">
          <a:xfrm>
            <a:off x="-231775" y="809625"/>
            <a:ext cx="7205663" cy="4054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3"/>
          <p:cNvSpPr>
            <a:spLocks noGrp="1" noChangeArrowheads="1"/>
          </p:cNvSpPr>
          <p:nvPr>
            <p:ph type="body" idx="1"/>
          </p:nvPr>
        </p:nvSpPr>
        <p:spPr>
          <a:xfrm>
            <a:off x="675467" y="5129646"/>
            <a:ext cx="5391667" cy="4859928"/>
          </a:xfrm>
        </p:spPr>
        <p:txBody>
          <a:bodyPr lIns="92192" tIns="46098" rIns="92192" bIns="46098"/>
          <a:lstStyle/>
          <a:p>
            <a:pPr eaLnBrk="1" hangingPunct="1">
              <a:spcBef>
                <a:spcPct val="0"/>
              </a:spcBef>
              <a:defRPr/>
            </a:pPr>
            <a:endParaRPr lang="en-US" dirty="0" smtClean="0">
              <a:cs typeface="Arial" pitchFamily="34" charset="0"/>
            </a:endParaRPr>
          </a:p>
        </p:txBody>
      </p:sp>
      <p:sp>
        <p:nvSpPr>
          <p:cNvPr id="2" name="Footer Placeholder 1"/>
          <p:cNvSpPr>
            <a:spLocks noGrp="1"/>
          </p:cNvSpPr>
          <p:nvPr>
            <p:ph type="ftr" sz="quarter" idx="10"/>
          </p:nvPr>
        </p:nvSpPr>
        <p:spPr/>
        <p:txBody>
          <a:bodyPr/>
          <a:lstStyle/>
          <a:p>
            <a:pPr>
              <a:defRPr/>
            </a:pPr>
            <a:r>
              <a:rPr lang="en-GB" smtClean="0"/>
              <a:t>PG</a:t>
            </a:r>
            <a:endParaRPr lang="en-GB"/>
          </a:p>
        </p:txBody>
      </p:sp>
    </p:spTree>
    <p:extLst>
      <p:ext uri="{BB962C8B-B14F-4D97-AF65-F5344CB8AC3E}">
        <p14:creationId xmlns:p14="http://schemas.microsoft.com/office/powerpoint/2010/main" val="1671313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20610" y="10259292"/>
            <a:ext cx="2920487" cy="53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2" tIns="46098" rIns="92192" bIns="46098" anchor="b"/>
          <a:lstStyle>
            <a:lvl1pPr defTabSz="955675" eaLnBrk="0" hangingPunct="0">
              <a:defRPr sz="2400">
                <a:solidFill>
                  <a:schemeClr val="accent2"/>
                </a:solidFill>
                <a:latin typeface="Calibri" pitchFamily="34" charset="0"/>
                <a:ea typeface="ヒラギノ角ゴ Pro W3"/>
                <a:cs typeface="ヒラギノ角ゴ Pro W3"/>
              </a:defRPr>
            </a:lvl1pPr>
            <a:lvl2pPr marL="777875" indent="-300038" defTabSz="955675" eaLnBrk="0" hangingPunct="0">
              <a:defRPr sz="2400">
                <a:solidFill>
                  <a:schemeClr val="accent2"/>
                </a:solidFill>
                <a:latin typeface="Calibri" pitchFamily="34" charset="0"/>
                <a:ea typeface="ヒラギノ角ゴ Pro W3"/>
                <a:cs typeface="ヒラギノ角ゴ Pro W3"/>
              </a:defRPr>
            </a:lvl2pPr>
            <a:lvl3pPr marL="1195388" indent="-238125" defTabSz="955675" eaLnBrk="0" hangingPunct="0">
              <a:defRPr sz="2400">
                <a:solidFill>
                  <a:schemeClr val="accent2"/>
                </a:solidFill>
                <a:latin typeface="Calibri" pitchFamily="34" charset="0"/>
                <a:ea typeface="ヒラギノ角ゴ Pro W3"/>
                <a:cs typeface="ヒラギノ角ゴ Pro W3"/>
              </a:defRPr>
            </a:lvl3pPr>
            <a:lvl4pPr marL="1673225" indent="-238125" defTabSz="955675" eaLnBrk="0" hangingPunct="0">
              <a:defRPr sz="2400">
                <a:solidFill>
                  <a:schemeClr val="accent2"/>
                </a:solidFill>
                <a:latin typeface="Calibri" pitchFamily="34" charset="0"/>
                <a:ea typeface="ヒラギノ角ゴ Pro W3"/>
                <a:cs typeface="ヒラギノ角ゴ Pro W3"/>
              </a:defRPr>
            </a:lvl4pPr>
            <a:lvl5pPr marL="2152650" indent="-239713" defTabSz="955675" eaLnBrk="0" hangingPunct="0">
              <a:defRPr sz="2400">
                <a:solidFill>
                  <a:schemeClr val="accent2"/>
                </a:solidFill>
                <a:latin typeface="Calibri" pitchFamily="34" charset="0"/>
                <a:ea typeface="ヒラギノ角ゴ Pro W3"/>
                <a:cs typeface="ヒラギノ角ゴ Pro W3"/>
              </a:defRPr>
            </a:lvl5pPr>
            <a:lvl6pPr marL="26098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6pPr>
            <a:lvl7pPr marL="30670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7pPr>
            <a:lvl8pPr marL="35242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8pPr>
            <a:lvl9pPr marL="39814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9pPr>
          </a:lstStyle>
          <a:p>
            <a:pPr algn="r" eaLnBrk="1" hangingPunct="1">
              <a:spcBef>
                <a:spcPct val="0"/>
              </a:spcBef>
              <a:buSzTx/>
              <a:buFontTx/>
              <a:buNone/>
            </a:pPr>
            <a:fld id="{57EFEA89-C5B3-4611-8193-04D884C8F910}" type="slidenum">
              <a:rPr lang="en-GB" sz="1300">
                <a:solidFill>
                  <a:schemeClr val="tx1"/>
                </a:solidFill>
                <a:cs typeface="Arial" pitchFamily="34" charset="0"/>
              </a:rPr>
              <a:pPr algn="r" eaLnBrk="1" hangingPunct="1">
                <a:spcBef>
                  <a:spcPct val="0"/>
                </a:spcBef>
                <a:buSzTx/>
                <a:buFontTx/>
                <a:buNone/>
              </a:pPr>
              <a:t>30</a:t>
            </a:fld>
            <a:endParaRPr lang="en-GB" sz="1300">
              <a:solidFill>
                <a:schemeClr val="tx1"/>
              </a:solidFill>
              <a:cs typeface="Arial" pitchFamily="34" charset="0"/>
            </a:endParaRPr>
          </a:p>
        </p:txBody>
      </p:sp>
      <p:sp>
        <p:nvSpPr>
          <p:cNvPr id="69635" name="Rectangle 7"/>
          <p:cNvSpPr txBox="1">
            <a:spLocks noGrp="1" noChangeArrowheads="1"/>
          </p:cNvSpPr>
          <p:nvPr/>
        </p:nvSpPr>
        <p:spPr bwMode="auto">
          <a:xfrm>
            <a:off x="3820610" y="10259292"/>
            <a:ext cx="2920487" cy="53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2" tIns="46098" rIns="92192" bIns="46098" anchor="b"/>
          <a:lstStyle>
            <a:lvl1pPr defTabSz="955675" eaLnBrk="0" hangingPunct="0">
              <a:defRPr sz="2400">
                <a:solidFill>
                  <a:schemeClr val="accent2"/>
                </a:solidFill>
                <a:latin typeface="Calibri" pitchFamily="34" charset="0"/>
                <a:ea typeface="ヒラギノ角ゴ Pro W3"/>
                <a:cs typeface="ヒラギノ角ゴ Pro W3"/>
              </a:defRPr>
            </a:lvl1pPr>
            <a:lvl2pPr marL="777875" indent="-300038" defTabSz="955675" eaLnBrk="0" hangingPunct="0">
              <a:defRPr sz="2400">
                <a:solidFill>
                  <a:schemeClr val="accent2"/>
                </a:solidFill>
                <a:latin typeface="Calibri" pitchFamily="34" charset="0"/>
                <a:ea typeface="ヒラギノ角ゴ Pro W3"/>
                <a:cs typeface="ヒラギノ角ゴ Pro W3"/>
              </a:defRPr>
            </a:lvl2pPr>
            <a:lvl3pPr marL="1195388" indent="-238125" defTabSz="955675" eaLnBrk="0" hangingPunct="0">
              <a:defRPr sz="2400">
                <a:solidFill>
                  <a:schemeClr val="accent2"/>
                </a:solidFill>
                <a:latin typeface="Calibri" pitchFamily="34" charset="0"/>
                <a:ea typeface="ヒラギノ角ゴ Pro W3"/>
                <a:cs typeface="ヒラギノ角ゴ Pro W3"/>
              </a:defRPr>
            </a:lvl3pPr>
            <a:lvl4pPr marL="1673225" indent="-238125" defTabSz="955675" eaLnBrk="0" hangingPunct="0">
              <a:defRPr sz="2400">
                <a:solidFill>
                  <a:schemeClr val="accent2"/>
                </a:solidFill>
                <a:latin typeface="Calibri" pitchFamily="34" charset="0"/>
                <a:ea typeface="ヒラギノ角ゴ Pro W3"/>
                <a:cs typeface="ヒラギノ角ゴ Pro W3"/>
              </a:defRPr>
            </a:lvl4pPr>
            <a:lvl5pPr marL="2152650" indent="-239713" defTabSz="955675" eaLnBrk="0" hangingPunct="0">
              <a:defRPr sz="2400">
                <a:solidFill>
                  <a:schemeClr val="accent2"/>
                </a:solidFill>
                <a:latin typeface="Calibri" pitchFamily="34" charset="0"/>
                <a:ea typeface="ヒラギノ角ゴ Pro W3"/>
                <a:cs typeface="ヒラギノ角ゴ Pro W3"/>
              </a:defRPr>
            </a:lvl5pPr>
            <a:lvl6pPr marL="26098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6pPr>
            <a:lvl7pPr marL="30670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7pPr>
            <a:lvl8pPr marL="35242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8pPr>
            <a:lvl9pPr marL="3981450" indent="-239713" defTabSz="955675" eaLnBrk="0" fontAlgn="base" hangingPunct="0">
              <a:spcBef>
                <a:spcPct val="20000"/>
              </a:spcBef>
              <a:spcAft>
                <a:spcPct val="0"/>
              </a:spcAft>
              <a:buSzPct val="75000"/>
              <a:buFont typeface="Wingdings" pitchFamily="2" charset="2"/>
              <a:buChar char="§"/>
              <a:defRPr sz="2400">
                <a:solidFill>
                  <a:schemeClr val="accent2"/>
                </a:solidFill>
                <a:latin typeface="Calibri" pitchFamily="34" charset="0"/>
                <a:ea typeface="ヒラギノ角ゴ Pro W3"/>
                <a:cs typeface="ヒラギノ角ゴ Pro W3"/>
              </a:defRPr>
            </a:lvl9pPr>
          </a:lstStyle>
          <a:p>
            <a:pPr algn="r" eaLnBrk="1" hangingPunct="1">
              <a:spcBef>
                <a:spcPct val="0"/>
              </a:spcBef>
              <a:buSzTx/>
              <a:buFontTx/>
              <a:buNone/>
            </a:pPr>
            <a:fld id="{6ACBF801-8CCB-41DC-A5A4-BB6486EE0F1B}" type="slidenum">
              <a:rPr lang="en-GB" sz="1300">
                <a:solidFill>
                  <a:srgbClr val="000000"/>
                </a:solidFill>
              </a:rPr>
              <a:pPr algn="r" eaLnBrk="1" hangingPunct="1">
                <a:spcBef>
                  <a:spcPct val="0"/>
                </a:spcBef>
                <a:buSzTx/>
                <a:buFontTx/>
                <a:buNone/>
              </a:pPr>
              <a:t>30</a:t>
            </a:fld>
            <a:endParaRPr lang="en-GB" sz="1300">
              <a:solidFill>
                <a:srgbClr val="000000"/>
              </a:solidFill>
            </a:endParaRPr>
          </a:p>
        </p:txBody>
      </p:sp>
      <p:sp>
        <p:nvSpPr>
          <p:cNvPr id="69636" name="Rectangle 2"/>
          <p:cNvSpPr>
            <a:spLocks noGrp="1" noRot="1" noChangeAspect="1" noChangeArrowheads="1" noTextEdit="1"/>
          </p:cNvSpPr>
          <p:nvPr>
            <p:ph type="sldImg"/>
          </p:nvPr>
        </p:nvSpPr>
        <p:spPr bwMode="auto">
          <a:xfrm>
            <a:off x="-231775" y="809625"/>
            <a:ext cx="7205663" cy="4054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3"/>
          <p:cNvSpPr>
            <a:spLocks noGrp="1" noChangeArrowheads="1"/>
          </p:cNvSpPr>
          <p:nvPr>
            <p:ph type="body" idx="1"/>
          </p:nvPr>
        </p:nvSpPr>
        <p:spPr>
          <a:xfrm>
            <a:off x="675467" y="5129646"/>
            <a:ext cx="5391667" cy="4859928"/>
          </a:xfrm>
        </p:spPr>
        <p:txBody>
          <a:bodyPr lIns="92192" tIns="46098" rIns="92192" bIns="46098"/>
          <a:lstStyle/>
          <a:p>
            <a:pPr eaLnBrk="1" hangingPunct="1">
              <a:spcBef>
                <a:spcPct val="0"/>
              </a:spcBef>
              <a:defRPr/>
            </a:pPr>
            <a:endParaRPr lang="en-US" dirty="0" smtClean="0">
              <a:cs typeface="Arial" pitchFamily="34" charset="0"/>
            </a:endParaRPr>
          </a:p>
        </p:txBody>
      </p:sp>
      <p:sp>
        <p:nvSpPr>
          <p:cNvPr id="2" name="Footer Placeholder 1"/>
          <p:cNvSpPr>
            <a:spLocks noGrp="1"/>
          </p:cNvSpPr>
          <p:nvPr>
            <p:ph type="ftr" sz="quarter" idx="10"/>
          </p:nvPr>
        </p:nvSpPr>
        <p:spPr/>
        <p:txBody>
          <a:bodyPr/>
          <a:lstStyle/>
          <a:p>
            <a:pPr>
              <a:defRPr/>
            </a:pPr>
            <a:r>
              <a:rPr lang="en-GB" smtClean="0"/>
              <a:t>PG</a:t>
            </a:r>
            <a:endParaRPr lang="en-GB"/>
          </a:p>
        </p:txBody>
      </p:sp>
    </p:spTree>
    <p:extLst>
      <p:ext uri="{BB962C8B-B14F-4D97-AF65-F5344CB8AC3E}">
        <p14:creationId xmlns:p14="http://schemas.microsoft.com/office/powerpoint/2010/main" val="4248693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86D06A2-507F-4AFF-8920-44C2A362B319}" type="slidenum">
              <a:rPr lang="en-GB" smtClean="0"/>
              <a:pPr>
                <a:defRPr/>
              </a:pPr>
              <a:t>31</a:t>
            </a:fld>
            <a:endParaRPr lang="en-GB"/>
          </a:p>
        </p:txBody>
      </p:sp>
      <p:sp>
        <p:nvSpPr>
          <p:cNvPr id="5" name="Footer Placeholder 4"/>
          <p:cNvSpPr>
            <a:spLocks noGrp="1"/>
          </p:cNvSpPr>
          <p:nvPr>
            <p:ph type="ftr" sz="quarter" idx="11"/>
          </p:nvPr>
        </p:nvSpPr>
        <p:spPr/>
        <p:txBody>
          <a:bodyPr/>
          <a:lstStyle/>
          <a:p>
            <a:pPr>
              <a:defRPr/>
            </a:pPr>
            <a:r>
              <a:rPr lang="en-GB" smtClean="0"/>
              <a:t>PG</a:t>
            </a:r>
            <a:endParaRPr lang="en-GB"/>
          </a:p>
        </p:txBody>
      </p:sp>
    </p:spTree>
    <p:extLst>
      <p:ext uri="{BB962C8B-B14F-4D97-AF65-F5344CB8AC3E}">
        <p14:creationId xmlns:p14="http://schemas.microsoft.com/office/powerpoint/2010/main" val="1427745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r>
              <a:rPr lang="en-GB" b="0" dirty="0" smtClean="0"/>
              <a:t>Search</a:t>
            </a:r>
            <a:r>
              <a:rPr lang="en-GB" b="0" baseline="0" dirty="0" smtClean="0"/>
              <a:t> included ‘grey literature’ that although not academic literature it is relevant to the research question. </a:t>
            </a:r>
            <a:endParaRPr b="0" dirty="0"/>
          </a:p>
        </p:txBody>
      </p:sp>
    </p:spTree>
    <p:extLst>
      <p:ext uri="{BB962C8B-B14F-4D97-AF65-F5344CB8AC3E}">
        <p14:creationId xmlns:p14="http://schemas.microsoft.com/office/powerpoint/2010/main" val="13764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marL="0" indent="0">
              <a:buFont typeface="Wingdings" panose="05000000000000000000" pitchFamily="2" charset="2"/>
              <a:buNone/>
            </a:pPr>
            <a:r>
              <a:rPr lang="en-GB" altLang="en-US" sz="1800" dirty="0" smtClean="0"/>
              <a:t>First</a:t>
            </a:r>
            <a:r>
              <a:rPr lang="en-GB" altLang="en-US" sz="1800" baseline="0" dirty="0" smtClean="0"/>
              <a:t> an overview of the Library’s collection and services. </a:t>
            </a:r>
            <a:endParaRPr lang="en-GB" altLang="en-US" sz="1800" dirty="0"/>
          </a:p>
        </p:txBody>
      </p:sp>
      <p:sp>
        <p:nvSpPr>
          <p:cNvPr id="17412" name="Slide Number Placeholder 3"/>
          <p:cNvSpPr>
            <a:spLocks noGrp="1"/>
          </p:cNvSpPr>
          <p:nvPr>
            <p:ph type="sldNum" sz="quarter" idx="5"/>
          </p:nvPr>
        </p:nvSpPr>
        <p:spPr>
          <a:noFill/>
        </p:spPr>
        <p:txBody>
          <a:bodyPr/>
          <a:lstStyle>
            <a:lvl1pPr defTabSz="44411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1489" indent="-277376" defTabSz="4441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9502"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3616"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97728"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46515"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5303"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44090"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92878"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6E221D8-128B-40AF-9F00-FD177628FD68}" type="slidenum">
              <a:rPr lang="en-GB" altLang="en-US" smtClean="0">
                <a:latin typeface="Arial" panose="020B0604020202020204" pitchFamily="34" charset="0"/>
                <a:ea typeface="ヒラギノ角ゴ Pro W3" pitchFamily="-64" charset="-128"/>
              </a:rPr>
              <a:pPr>
                <a:spcBef>
                  <a:spcPct val="0"/>
                </a:spcBef>
              </a:pPr>
              <a:t>3</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2767796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86D06A2-507F-4AFF-8920-44C2A362B319}" type="slidenum">
              <a:rPr lang="en-GB" smtClean="0"/>
              <a:pPr>
                <a:defRPr/>
              </a:pPr>
              <a:t>33</a:t>
            </a:fld>
            <a:endParaRPr lang="en-GB"/>
          </a:p>
        </p:txBody>
      </p:sp>
      <p:sp>
        <p:nvSpPr>
          <p:cNvPr id="5" name="Footer Placeholder 4"/>
          <p:cNvSpPr>
            <a:spLocks noGrp="1"/>
          </p:cNvSpPr>
          <p:nvPr>
            <p:ph type="ftr" sz="quarter" idx="11"/>
          </p:nvPr>
        </p:nvSpPr>
        <p:spPr/>
        <p:txBody>
          <a:bodyPr/>
          <a:lstStyle/>
          <a:p>
            <a:pPr>
              <a:defRPr/>
            </a:pPr>
            <a:r>
              <a:rPr lang="en-GB" smtClean="0"/>
              <a:t>PG</a:t>
            </a:r>
            <a:endParaRPr lang="en-GB"/>
          </a:p>
        </p:txBody>
      </p:sp>
    </p:spTree>
    <p:extLst>
      <p:ext uri="{BB962C8B-B14F-4D97-AF65-F5344CB8AC3E}">
        <p14:creationId xmlns:p14="http://schemas.microsoft.com/office/powerpoint/2010/main" val="1760702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a:t>
            </a:r>
            <a:r>
              <a:rPr lang="en-GB" baseline="0" dirty="0" smtClean="0"/>
              <a:t> an alert to be notified of new articles published that match your search. </a:t>
            </a:r>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36</a:t>
            </a:fld>
            <a:endParaRPr lang="en-GB"/>
          </a:p>
        </p:txBody>
      </p:sp>
    </p:spTree>
    <p:extLst>
      <p:ext uri="{BB962C8B-B14F-4D97-AF65-F5344CB8AC3E}">
        <p14:creationId xmlns:p14="http://schemas.microsoft.com/office/powerpoint/2010/main" val="2261406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95" indent="-168295">
              <a:spcBef>
                <a:spcPct val="0"/>
              </a:spcBef>
              <a:buFont typeface="Wingdings" panose="05000000000000000000" pitchFamily="2" charset="2"/>
              <a:buChar char="§"/>
            </a:pPr>
            <a:r>
              <a:rPr lang="en-GB" altLang="en-US" dirty="0" smtClean="0"/>
              <a:t>If the library doesn’t subscribe to a journal with an article you need, or we don’t have a book chapter you need, then you can use the ILL service to request a scan from other libraries,</a:t>
            </a:r>
            <a:r>
              <a:rPr lang="en-GB" altLang="en-US" baseline="0" dirty="0" smtClean="0"/>
              <a:t> with which w</a:t>
            </a:r>
            <a:r>
              <a:rPr lang="en-GB" altLang="en-US" dirty="0" smtClean="0"/>
              <a:t>e have reciprocal arrangements.</a:t>
            </a:r>
          </a:p>
          <a:p>
            <a:pPr eaLnBrk="1" hangingPunct="1">
              <a:spcBef>
                <a:spcPct val="0"/>
              </a:spcBef>
            </a:pPr>
            <a:endParaRPr lang="en-GB" altLang="en-US" dirty="0" smtClean="0"/>
          </a:p>
          <a:p>
            <a:pPr marL="168295" indent="-168295">
              <a:spcBef>
                <a:spcPct val="0"/>
              </a:spcBef>
              <a:buFont typeface="Wingdings" panose="05000000000000000000" pitchFamily="2" charset="2"/>
              <a:buChar char="§"/>
            </a:pPr>
            <a:r>
              <a:rPr lang="en-GB" altLang="en-US" dirty="0" smtClean="0"/>
              <a:t>If you are an</a:t>
            </a:r>
            <a:r>
              <a:rPr lang="en-GB" altLang="en-US" baseline="0" dirty="0" smtClean="0"/>
              <a:t> online student do add this information to your request </a:t>
            </a:r>
            <a:r>
              <a:rPr lang="en-GB" altLang="en-US" dirty="0" smtClean="0"/>
              <a:t>to let the teams  know that you need things delivered online. </a:t>
            </a:r>
          </a:p>
          <a:p>
            <a:pPr eaLnBrk="1" hangingPunct="1">
              <a:spcBef>
                <a:spcPct val="0"/>
              </a:spcBef>
            </a:pPr>
            <a:endParaRPr lang="en-GB" altLang="en-US" dirty="0" smtClean="0"/>
          </a:p>
          <a:p>
            <a:pPr marL="168295" indent="-168295">
              <a:spcBef>
                <a:spcPct val="0"/>
              </a:spcBef>
              <a:buFont typeface="Wingdings" panose="05000000000000000000" pitchFamily="2" charset="2"/>
              <a:buChar char="§"/>
            </a:pPr>
            <a:r>
              <a:rPr lang="en-GB" altLang="en-US" dirty="0" smtClean="0"/>
              <a:t>As a postgraduate student, you can request 30 interlibrary scans per academic year from libraries external to the University of Edinburgh free of charge. </a:t>
            </a:r>
          </a:p>
          <a:p>
            <a:pPr eaLnBrk="1" hangingPunct="1">
              <a:spcBef>
                <a:spcPct val="0"/>
              </a:spcBef>
            </a:pPr>
            <a:endParaRPr lang="en-GB" altLang="en-US" dirty="0" smtClean="0"/>
          </a:p>
          <a:p>
            <a:pPr marL="168295" indent="-168295">
              <a:spcBef>
                <a:spcPct val="0"/>
              </a:spcBef>
              <a:buFont typeface="Wingdings" panose="05000000000000000000" pitchFamily="2" charset="2"/>
              <a:buChar char="§"/>
            </a:pPr>
            <a:r>
              <a:rPr lang="en-GB" altLang="en-US" dirty="0" smtClean="0"/>
              <a:t>Another thing you can do if we don’t have a book you need, is to recommend that</a:t>
            </a:r>
            <a:r>
              <a:rPr lang="en-GB" altLang="en-US" baseline="0" dirty="0" smtClean="0"/>
              <a:t> we buy it for the</a:t>
            </a:r>
            <a:r>
              <a:rPr lang="en-GB" altLang="en-US" dirty="0" smtClean="0"/>
              <a:t> Library. </a:t>
            </a:r>
          </a:p>
          <a:p>
            <a:pPr marL="168295" indent="-168295">
              <a:spcBef>
                <a:spcPct val="0"/>
              </a:spcBef>
              <a:buFont typeface="Wingdings" panose="05000000000000000000" pitchFamily="2" charset="2"/>
              <a:buChar char="§"/>
            </a:pPr>
            <a:endParaRPr lang="en-GB" altLang="en-US" dirty="0" smtClean="0"/>
          </a:p>
          <a:p>
            <a:pPr marL="168295" indent="-168295">
              <a:spcBef>
                <a:spcPct val="0"/>
              </a:spcBef>
              <a:buFont typeface="Wingdings" panose="05000000000000000000" pitchFamily="2" charset="2"/>
              <a:buChar char="§"/>
            </a:pPr>
            <a:r>
              <a:rPr lang="en-GB" altLang="en-US" dirty="0" smtClean="0"/>
              <a:t>You can find links to recommend a book purchase from </a:t>
            </a:r>
            <a:r>
              <a:rPr lang="en-GB" altLang="en-US" dirty="0" err="1" smtClean="0"/>
              <a:t>MyEd</a:t>
            </a:r>
            <a:r>
              <a:rPr lang="en-GB" altLang="en-US" dirty="0" smtClean="0"/>
              <a:t> or the Library website – just fill in the details of the book you need and submit the request. </a:t>
            </a:r>
          </a:p>
          <a:p>
            <a:pPr>
              <a:spcBef>
                <a:spcPct val="0"/>
              </a:spcBef>
            </a:pPr>
            <a:endParaRPr lang="en-GB" altLang="en-US" dirty="0" smtClean="0"/>
          </a:p>
          <a:p>
            <a:pPr marL="168295" indent="-168295">
              <a:spcBef>
                <a:spcPct val="0"/>
              </a:spcBef>
              <a:buFont typeface="Wingdings" panose="05000000000000000000" pitchFamily="2" charset="2"/>
              <a:buChar char="§"/>
            </a:pPr>
            <a:r>
              <a:rPr lang="en-GB" altLang="en-US" dirty="0" smtClean="0"/>
              <a:t>By default, we’ll try to buy an electronic version of the book, but if it’s only available in print, we’ll try to get the print.</a:t>
            </a:r>
          </a:p>
          <a:p>
            <a:pPr marL="168295" indent="-168295">
              <a:spcBef>
                <a:spcPct val="0"/>
              </a:spcBef>
              <a:buFont typeface="Wingdings" panose="05000000000000000000" pitchFamily="2" charset="2"/>
              <a:buChar char="§"/>
            </a:pP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422144CB-9883-4E9F-AE83-5F2154B60ADB}" type="slidenum">
              <a:rPr lang="en-GB" smtClean="0"/>
              <a:t>37</a:t>
            </a:fld>
            <a:endParaRPr lang="en-GB"/>
          </a:p>
        </p:txBody>
      </p:sp>
    </p:spTree>
    <p:extLst>
      <p:ext uri="{BB962C8B-B14F-4D97-AF65-F5344CB8AC3E}">
        <p14:creationId xmlns:p14="http://schemas.microsoft.com/office/powerpoint/2010/main" val="4001047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marL="0" indent="0">
              <a:buFont typeface="Wingdings" panose="05000000000000000000" pitchFamily="2" charset="2"/>
              <a:buNone/>
            </a:pPr>
            <a:r>
              <a:rPr lang="en-GB" altLang="en-US" sz="1800" dirty="0" smtClean="0"/>
              <a:t>First</a:t>
            </a:r>
            <a:r>
              <a:rPr lang="en-GB" altLang="en-US" sz="1800" baseline="0" dirty="0" smtClean="0"/>
              <a:t> an overview of the Library’s collection and services. </a:t>
            </a:r>
            <a:endParaRPr lang="en-GB" altLang="en-US" sz="1800" dirty="0"/>
          </a:p>
        </p:txBody>
      </p:sp>
      <p:sp>
        <p:nvSpPr>
          <p:cNvPr id="17412" name="Slide Number Placeholder 3"/>
          <p:cNvSpPr>
            <a:spLocks noGrp="1"/>
          </p:cNvSpPr>
          <p:nvPr>
            <p:ph type="sldNum" sz="quarter" idx="5"/>
          </p:nvPr>
        </p:nvSpPr>
        <p:spPr>
          <a:noFill/>
        </p:spPr>
        <p:txBody>
          <a:bodyPr/>
          <a:lstStyle>
            <a:lvl1pPr defTabSz="44411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1489" indent="-277376" defTabSz="4441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9502"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3616"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97728"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46515"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5303"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44090"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92878"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6E221D8-128B-40AF-9F00-FD177628FD68}" type="slidenum">
              <a:rPr lang="en-GB" altLang="en-US" smtClean="0">
                <a:latin typeface="Arial" panose="020B0604020202020204" pitchFamily="34" charset="0"/>
                <a:ea typeface="ヒラギノ角ゴ Pro W3" pitchFamily="-64" charset="-128"/>
              </a:rPr>
              <a:pPr>
                <a:spcBef>
                  <a:spcPct val="0"/>
                </a:spcBef>
              </a:pPr>
              <a:t>38</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1123934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148">
              <a:defRPr/>
            </a:pPr>
            <a:fld id="{186D06A2-507F-4AFF-8920-44C2A362B319}" type="slidenum">
              <a:rPr lang="en-GB">
                <a:solidFill>
                  <a:prstClr val="black"/>
                </a:solidFill>
                <a:latin typeface="Calibri"/>
              </a:rPr>
              <a:pPr defTabSz="914148">
                <a:defRPr/>
              </a:pPr>
              <a:t>39</a:t>
            </a:fld>
            <a:endParaRPr lang="en-GB">
              <a:solidFill>
                <a:prstClr val="black"/>
              </a:solidFill>
              <a:latin typeface="Calibri"/>
            </a:endParaRPr>
          </a:p>
        </p:txBody>
      </p:sp>
      <p:sp>
        <p:nvSpPr>
          <p:cNvPr id="5" name="Footer Placeholder 4"/>
          <p:cNvSpPr>
            <a:spLocks noGrp="1"/>
          </p:cNvSpPr>
          <p:nvPr>
            <p:ph type="ftr" sz="quarter" idx="11"/>
          </p:nvPr>
        </p:nvSpPr>
        <p:spPr/>
        <p:txBody>
          <a:bodyPr/>
          <a:lstStyle/>
          <a:p>
            <a:pPr defTabSz="914148">
              <a:defRPr/>
            </a:pPr>
            <a:r>
              <a:rPr lang="en-GB">
                <a:solidFill>
                  <a:prstClr val="black"/>
                </a:solidFill>
                <a:latin typeface="Calibri"/>
              </a:rPr>
              <a:t>Geo_2014</a:t>
            </a:r>
          </a:p>
        </p:txBody>
      </p:sp>
    </p:spTree>
    <p:extLst>
      <p:ext uri="{BB962C8B-B14F-4D97-AF65-F5344CB8AC3E}">
        <p14:creationId xmlns:p14="http://schemas.microsoft.com/office/powerpoint/2010/main" val="282604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95" indent="-168295">
              <a:buFont typeface="Courier New" panose="02070309020205020404" pitchFamily="49" charset="0"/>
              <a:buChar char="o"/>
            </a:pPr>
            <a:r>
              <a:rPr lang="en-GB" dirty="0" smtClean="0"/>
              <a:t>SAGE research methods supports every step of a research project, from writing a research question, with information on the full range of qualitative, quantitative, and mixed methods.</a:t>
            </a:r>
          </a:p>
          <a:p>
            <a:pPr marL="168295" indent="-168295">
              <a:buFont typeface="Courier New" panose="02070309020205020404" pitchFamily="49" charset="0"/>
              <a:buChar char="o"/>
            </a:pPr>
            <a:endParaRPr lang="en-GB" dirty="0" smtClean="0"/>
          </a:p>
          <a:p>
            <a:pPr marL="168295" indent="-168295">
              <a:buFont typeface="Courier New" panose="02070309020205020404" pitchFamily="49" charset="0"/>
              <a:buChar char="o"/>
            </a:pPr>
            <a:r>
              <a:rPr lang="en-GB" dirty="0" smtClean="0"/>
              <a:t>Of most use to those</a:t>
            </a:r>
            <a:r>
              <a:rPr lang="en-GB" baseline="0" dirty="0" smtClean="0"/>
              <a:t> working in the sciences, social sciences, business and technology disciplines, though offers some useful research ‘tools’ e.g. project planner that will be appropriate to all.</a:t>
            </a:r>
          </a:p>
          <a:p>
            <a:pPr marL="168295" indent="-168295">
              <a:buFont typeface="Courier New" panose="02070309020205020404" pitchFamily="49" charset="0"/>
              <a:buChar char="o"/>
            </a:pPr>
            <a:endParaRPr lang="en-GB" baseline="0" dirty="0" smtClean="0"/>
          </a:p>
          <a:p>
            <a:pPr marL="168295" indent="-168295">
              <a:buFont typeface="Courier New" panose="02070309020205020404" pitchFamily="49" charset="0"/>
              <a:buChar char="o"/>
            </a:pPr>
            <a:r>
              <a:rPr lang="en-GB" dirty="0" smtClean="0"/>
              <a:t>Improve your research skills with</a:t>
            </a:r>
            <a:r>
              <a:rPr lang="en-GB" baseline="0" dirty="0" smtClean="0"/>
              <a:t> SAGE Research Methods https://media.ed.ac.uk/media/1_ul6hpfk5 (webinar recording) </a:t>
            </a:r>
          </a:p>
          <a:p>
            <a:pPr marL="168295" indent="-168295">
              <a:buFont typeface="Courier New" panose="02070309020205020404" pitchFamily="49" charset="0"/>
              <a:buChar char="o"/>
            </a:pPr>
            <a:endParaRPr lang="en-GB" baseline="0" dirty="0" smtClean="0"/>
          </a:p>
          <a:p>
            <a:pPr marL="168295" indent="-168295">
              <a:buFont typeface="Courier New" panose="02070309020205020404" pitchFamily="49" charset="0"/>
              <a:buChar char="o"/>
            </a:pPr>
            <a:r>
              <a:rPr lang="en-GB" baseline="0" dirty="0" smtClean="0"/>
              <a:t>https://discovered.ed.ac.uk/permalink/44UOE_INST/7g3mt6/alma9922808783502466</a:t>
            </a:r>
          </a:p>
          <a:p>
            <a:pPr marL="168295" indent="-168295">
              <a:buFont typeface="Courier New" panose="02070309020205020404" pitchFamily="49" charset="0"/>
              <a:buChar char="o"/>
            </a:pPr>
            <a:endParaRPr lang="en-GB" dirty="0"/>
          </a:p>
        </p:txBody>
      </p:sp>
      <p:sp>
        <p:nvSpPr>
          <p:cNvPr id="4" name="Slide Number Placeholder 3"/>
          <p:cNvSpPr>
            <a:spLocks noGrp="1"/>
          </p:cNvSpPr>
          <p:nvPr>
            <p:ph type="sldNum" sz="quarter" idx="10"/>
          </p:nvPr>
        </p:nvSpPr>
        <p:spPr/>
        <p:txBody>
          <a:bodyPr/>
          <a:lstStyle/>
          <a:p>
            <a:fld id="{9DD16DD9-55F1-414F-B3EA-F0D4BD41A4F6}" type="slidenum">
              <a:rPr lang="en-GB" smtClean="0"/>
              <a:t>41</a:t>
            </a:fld>
            <a:endParaRPr lang="en-GB"/>
          </a:p>
        </p:txBody>
      </p:sp>
    </p:spTree>
    <p:extLst>
      <p:ext uri="{BB962C8B-B14F-4D97-AF65-F5344CB8AC3E}">
        <p14:creationId xmlns:p14="http://schemas.microsoft.com/office/powerpoint/2010/main" val="1025242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879" fontAlgn="base">
              <a:lnSpc>
                <a:spcPct val="80000"/>
              </a:lnSpc>
              <a:spcBef>
                <a:spcPct val="20000"/>
              </a:spcBef>
              <a:spcAft>
                <a:spcPct val="0"/>
              </a:spcAft>
              <a:defRPr/>
            </a:pPr>
            <a:r>
              <a:rPr lang="en-GB" dirty="0">
                <a:solidFill>
                  <a:srgbClr val="142148"/>
                </a:solidFill>
                <a:ea typeface="ヒラギノ角ゴ Pro W3" charset="-128"/>
              </a:rPr>
              <a:t>There is always help </a:t>
            </a:r>
            <a:r>
              <a:rPr lang="en-GB" dirty="0" smtClean="0">
                <a:solidFill>
                  <a:srgbClr val="142148"/>
                </a:solidFill>
                <a:ea typeface="ヒラギノ角ゴ Pro W3" charset="-128"/>
              </a:rPr>
              <a:t>available,</a:t>
            </a:r>
            <a:r>
              <a:rPr lang="en-GB" baseline="0" dirty="0" smtClean="0">
                <a:solidFill>
                  <a:srgbClr val="142148"/>
                </a:solidFill>
                <a:ea typeface="ヒラギノ角ゴ Pro W3" charset="-128"/>
              </a:rPr>
              <a:t> in person and online. </a:t>
            </a:r>
            <a:endParaRPr lang="en-GB" dirty="0">
              <a:solidFill>
                <a:srgbClr val="142148"/>
              </a:solidFill>
              <a:ea typeface="ヒラギノ角ゴ Pro W3" charset="-128"/>
            </a:endParaRPr>
          </a:p>
          <a:p>
            <a:pPr defTabSz="448879" fontAlgn="base">
              <a:lnSpc>
                <a:spcPct val="80000"/>
              </a:lnSpc>
              <a:spcBef>
                <a:spcPct val="20000"/>
              </a:spcBef>
              <a:spcAft>
                <a:spcPct val="0"/>
              </a:spcAft>
              <a:defRPr/>
            </a:pPr>
            <a:endParaRPr lang="en-GB" dirty="0">
              <a:solidFill>
                <a:srgbClr val="142148"/>
              </a:solidFill>
              <a:ea typeface="ヒラギノ角ゴ Pro W3" charset="-128"/>
            </a:endParaRPr>
          </a:p>
          <a:p>
            <a:pPr defTabSz="448879" fontAlgn="base">
              <a:lnSpc>
                <a:spcPct val="80000"/>
              </a:lnSpc>
              <a:spcBef>
                <a:spcPct val="20000"/>
              </a:spcBef>
              <a:spcAft>
                <a:spcPct val="0"/>
              </a:spcAft>
              <a:defRPr/>
            </a:pPr>
            <a:r>
              <a:rPr lang="en-GB" dirty="0">
                <a:solidFill>
                  <a:srgbClr val="142148"/>
                </a:solidFill>
                <a:ea typeface="ヒラギノ角ゴ Pro W3" charset="-128"/>
              </a:rPr>
              <a:t>Each library has a helpdesk and you can email or phone the IS Helpline with library or IT questions. There is also a wide range of information on the Library and Information Services web pages. </a:t>
            </a:r>
          </a:p>
          <a:p>
            <a:pPr defTabSz="448879" fontAlgn="base">
              <a:lnSpc>
                <a:spcPct val="80000"/>
              </a:lnSpc>
              <a:spcBef>
                <a:spcPct val="20000"/>
              </a:spcBef>
              <a:spcAft>
                <a:spcPct val="0"/>
              </a:spcAft>
              <a:defRPr/>
            </a:pPr>
            <a:endParaRPr lang="en-GB" dirty="0">
              <a:solidFill>
                <a:srgbClr val="142148"/>
              </a:solidFill>
              <a:ea typeface="ヒラギノ角ゴ Pro W3" charset="-128"/>
            </a:endParaRPr>
          </a:p>
          <a:p>
            <a:pPr defTabSz="448879" fontAlgn="base">
              <a:lnSpc>
                <a:spcPct val="80000"/>
              </a:lnSpc>
              <a:spcBef>
                <a:spcPct val="20000"/>
              </a:spcBef>
              <a:spcAft>
                <a:spcPct val="0"/>
              </a:spcAft>
              <a:defRPr/>
            </a:pPr>
            <a:endParaRPr lang="en-GB" sz="2000" dirty="0">
              <a:solidFill>
                <a:srgbClr val="142148"/>
              </a:solidFill>
              <a:ea typeface="ヒラギノ角ゴ Pro W3" charset="-128"/>
            </a:endParaRPr>
          </a:p>
          <a:p>
            <a:pPr defTabSz="448879" fontAlgn="base">
              <a:lnSpc>
                <a:spcPct val="80000"/>
              </a:lnSpc>
              <a:spcBef>
                <a:spcPct val="20000"/>
              </a:spcBef>
              <a:spcAft>
                <a:spcPct val="0"/>
              </a:spcAft>
              <a:defRPr/>
            </a:pPr>
            <a:endParaRPr lang="en-GB" sz="2000" dirty="0">
              <a:solidFill>
                <a:srgbClr val="142148"/>
              </a:solidFill>
              <a:ea typeface="ヒラギノ角ゴ Pro W3" charset="-128"/>
            </a:endParaRPr>
          </a:p>
          <a:p>
            <a:pPr defTabSz="448879" fontAlgn="base">
              <a:lnSpc>
                <a:spcPct val="80000"/>
              </a:lnSpc>
              <a:spcBef>
                <a:spcPct val="20000"/>
              </a:spcBef>
              <a:spcAft>
                <a:spcPct val="0"/>
              </a:spcAft>
              <a:defRPr/>
            </a:pPr>
            <a:endParaRPr lang="en-GB" sz="2000" dirty="0">
              <a:solidFill>
                <a:srgbClr val="142148"/>
              </a:solidFill>
              <a:ea typeface="ヒラギノ角ゴ Pro W3"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smtClean="0"/>
          </a:p>
          <a:p>
            <a:pPr marL="0" indent="0">
              <a:buNone/>
            </a:pPr>
            <a:r>
              <a:rPr lang="en-GB" sz="2000" dirty="0" smtClean="0">
                <a:solidFill>
                  <a:srgbClr val="142148"/>
                </a:solidFill>
                <a:ea typeface="ヒラギノ角ゴ Pro W3" charset="-128"/>
              </a:rPr>
              <a:t>  </a:t>
            </a:r>
            <a:endParaRPr lang="en-GB" sz="2000" dirty="0">
              <a:solidFill>
                <a:srgbClr val="142148"/>
              </a:solidFill>
              <a:ea typeface="ヒラギノ角ゴ Pro W3" charset="-128"/>
            </a:endParaRPr>
          </a:p>
        </p:txBody>
      </p:sp>
      <p:sp>
        <p:nvSpPr>
          <p:cNvPr id="4" name="Slide Number Placeholder 3"/>
          <p:cNvSpPr>
            <a:spLocks noGrp="1"/>
          </p:cNvSpPr>
          <p:nvPr>
            <p:ph type="sldNum" sz="quarter" idx="10"/>
          </p:nvPr>
        </p:nvSpPr>
        <p:spPr/>
        <p:txBody>
          <a:bodyPr/>
          <a:lstStyle/>
          <a:p>
            <a:pPr>
              <a:defRPr/>
            </a:pPr>
            <a:fld id="{D3C8CBF5-AE4D-457E-8C9A-8975E9CE8FB2}" type="slidenum">
              <a:rPr lang="en-GB" smtClean="0"/>
              <a:pPr>
                <a:defRPr/>
              </a:pPr>
              <a:t>42</a:t>
            </a:fld>
            <a:endParaRPr lang="en-GB"/>
          </a:p>
        </p:txBody>
      </p:sp>
    </p:spTree>
    <p:extLst>
      <p:ext uri="{BB962C8B-B14F-4D97-AF65-F5344CB8AC3E}">
        <p14:creationId xmlns:p14="http://schemas.microsoft.com/office/powerpoint/2010/main" val="3009884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43</a:t>
            </a:fld>
            <a:endParaRPr lang="en-GB"/>
          </a:p>
        </p:txBody>
      </p:sp>
    </p:spTree>
    <p:extLst>
      <p:ext uri="{BB962C8B-B14F-4D97-AF65-F5344CB8AC3E}">
        <p14:creationId xmlns:p14="http://schemas.microsoft.com/office/powerpoint/2010/main" val="86640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Library</a:t>
            </a:r>
            <a:r>
              <a:rPr lang="en-GB" baseline="0" dirty="0" smtClean="0"/>
              <a:t> has had an e-preference policy for a number of years so there is a large online collection available. </a:t>
            </a:r>
          </a:p>
          <a:p>
            <a:endParaRPr lang="en-GB" baseline="0" dirty="0" smtClean="0"/>
          </a:p>
          <a:p>
            <a:r>
              <a:rPr lang="en-GB" baseline="0" dirty="0" smtClean="0"/>
              <a:t>We also welcome your requests for material to add to the collection. Indeed you are more likely to notice the latest publication in your field of research. </a:t>
            </a:r>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4</a:t>
            </a:fld>
            <a:endParaRPr lang="en-GB"/>
          </a:p>
        </p:txBody>
      </p:sp>
    </p:spTree>
    <p:extLst>
      <p:ext uri="{BB962C8B-B14F-4D97-AF65-F5344CB8AC3E}">
        <p14:creationId xmlns:p14="http://schemas.microsoft.com/office/powerpoint/2010/main" val="14694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you are in Edinburgh,  there are</a:t>
            </a:r>
            <a:r>
              <a:rPr lang="en-GB" baseline="0" dirty="0" smtClean="0"/>
              <a:t> a number of University library buildings and you are welcome to use any of them. In addition to print collections there is study space, computers labs and printers, including A0 conference size. </a:t>
            </a:r>
          </a:p>
          <a:p>
            <a:r>
              <a:rPr lang="en-GB" baseline="0" dirty="0" smtClean="0"/>
              <a:t>Also a maker space in the Main Library https://www.ucreatestudio.is.ed.ac.uk/ </a:t>
            </a:r>
          </a:p>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5</a:t>
            </a:fld>
            <a:endParaRPr lang="en-GB"/>
          </a:p>
        </p:txBody>
      </p:sp>
    </p:spTree>
    <p:extLst>
      <p:ext uri="{BB962C8B-B14F-4D97-AF65-F5344CB8AC3E}">
        <p14:creationId xmlns:p14="http://schemas.microsoft.com/office/powerpoint/2010/main" val="310736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can access the Library’s online via </a:t>
            </a:r>
            <a:r>
              <a:rPr lang="en-GB" baseline="0" dirty="0" err="1" smtClean="0"/>
              <a:t>MyEd</a:t>
            </a:r>
            <a:r>
              <a:rPr lang="en-GB" baseline="0" dirty="0" smtClean="0"/>
              <a:t> or the Library webpage. </a:t>
            </a:r>
            <a:r>
              <a:rPr lang="en-GB" baseline="0" dirty="0" err="1" smtClean="0"/>
              <a:t>MyEd</a:t>
            </a:r>
            <a:r>
              <a:rPr lang="en-GB" baseline="0" dirty="0" smtClean="0"/>
              <a:t>  includes the most used links, including a link to the Library webpage with more information if you need it.  </a:t>
            </a:r>
          </a:p>
          <a:p>
            <a:endParaRPr lang="en-GB" dirty="0" smtClean="0"/>
          </a:p>
          <a:p>
            <a:r>
              <a:rPr lang="en-GB" b="1" dirty="0" smtClean="0"/>
              <a:t>When</a:t>
            </a:r>
            <a:r>
              <a:rPr lang="en-GB" b="1" baseline="0" dirty="0" smtClean="0"/>
              <a:t> you access online material it is important to go via the Library systems for seamless access, particularly when you are off-campus. This avoids being asked to pay for something the Library already has.</a:t>
            </a:r>
            <a:endParaRPr lang="en-GB" b="1" dirty="0" smtClean="0"/>
          </a:p>
          <a:p>
            <a:endParaRPr lang="en-GB" dirty="0" smtClean="0"/>
          </a:p>
          <a:p>
            <a:endParaRPr lang="en-GB" dirty="0" smtClean="0"/>
          </a:p>
          <a:p>
            <a:endParaRPr lang="en-GB" dirty="0" smtClean="0"/>
          </a:p>
          <a:p>
            <a:r>
              <a:rPr lang="en-GB" dirty="0" smtClean="0"/>
              <a:t>Links</a:t>
            </a:r>
            <a:r>
              <a:rPr lang="en-GB" baseline="0" dirty="0" smtClean="0"/>
              <a:t>. </a:t>
            </a:r>
          </a:p>
          <a:p>
            <a:r>
              <a:rPr lang="en-GB" baseline="0" dirty="0" smtClean="0"/>
              <a:t>www.myed.ed.ac.uk</a:t>
            </a:r>
          </a:p>
          <a:p>
            <a:r>
              <a:rPr lang="en-GB" baseline="0" dirty="0" smtClean="0"/>
              <a:t>www.ed.ac.uk/library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6</a:t>
            </a:fld>
            <a:endParaRPr lang="en-GB"/>
          </a:p>
        </p:txBody>
      </p:sp>
    </p:spTree>
    <p:extLst>
      <p:ext uri="{BB962C8B-B14F-4D97-AF65-F5344CB8AC3E}">
        <p14:creationId xmlns:p14="http://schemas.microsoft.com/office/powerpoint/2010/main" val="399274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marL="165179" indent="-165179">
              <a:buFont typeface="Wingdings" panose="05000000000000000000" pitchFamily="2" charset="2"/>
              <a:buChar char="§"/>
            </a:pPr>
            <a:endParaRPr lang="en-GB" altLang="en-US" sz="1800" dirty="0"/>
          </a:p>
        </p:txBody>
      </p:sp>
      <p:sp>
        <p:nvSpPr>
          <p:cNvPr id="17412" name="Slide Number Placeholder 3"/>
          <p:cNvSpPr>
            <a:spLocks noGrp="1"/>
          </p:cNvSpPr>
          <p:nvPr>
            <p:ph type="sldNum" sz="quarter" idx="5"/>
          </p:nvPr>
        </p:nvSpPr>
        <p:spPr>
          <a:noFill/>
        </p:spPr>
        <p:txBody>
          <a:bodyPr/>
          <a:lstStyle>
            <a:lvl1pPr defTabSz="44411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1489" indent="-277376" defTabSz="4441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9502"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3616"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97728" indent="-221277" defTabSz="44411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46515"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5303"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44090"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92878" indent="-221277" defTabSz="4441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6E221D8-128B-40AF-9F00-FD177628FD68}" type="slidenum">
              <a:rPr lang="en-GB" altLang="en-US" smtClean="0">
                <a:latin typeface="Arial" panose="020B0604020202020204" pitchFamily="34" charset="0"/>
                <a:ea typeface="ヒラギノ角ゴ Pro W3" pitchFamily="-64" charset="-128"/>
              </a:rPr>
              <a:pPr>
                <a:spcBef>
                  <a:spcPct val="0"/>
                </a:spcBef>
              </a:pPr>
              <a:t>7</a:t>
            </a:fld>
            <a:endParaRPr lang="en-GB" altLang="en-US" smtClean="0">
              <a:latin typeface="Arial" panose="020B0604020202020204" pitchFamily="34" charset="0"/>
              <a:ea typeface="ヒラギノ角ゴ Pro W3" pitchFamily="-64" charset="-128"/>
            </a:endParaRPr>
          </a:p>
        </p:txBody>
      </p:sp>
    </p:spTree>
    <p:extLst>
      <p:ext uri="{BB962C8B-B14F-4D97-AF65-F5344CB8AC3E}">
        <p14:creationId xmlns:p14="http://schemas.microsoft.com/office/powerpoint/2010/main" val="75982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look</a:t>
            </a:r>
            <a:r>
              <a:rPr lang="en-GB" baseline="0" dirty="0" smtClean="0"/>
              <a:t> at the type or resources you might use for your research and where you can find them. </a:t>
            </a:r>
          </a:p>
          <a:p>
            <a:endParaRPr lang="en-GB" baseline="0" dirty="0" smtClean="0"/>
          </a:p>
          <a:p>
            <a:r>
              <a:rPr lang="en-GB" baseline="0" dirty="0" smtClean="0"/>
              <a:t>First let’s look at academic literature such as books, handbooks and journal articles. </a:t>
            </a:r>
          </a:p>
          <a:p>
            <a:r>
              <a:rPr lang="en-GB" baseline="0" dirty="0" smtClean="0"/>
              <a:t>These are written by academics, researchers or professionals in their field. </a:t>
            </a:r>
          </a:p>
          <a:p>
            <a:endParaRPr lang="en-GB" baseline="0" dirty="0" smtClean="0"/>
          </a:p>
          <a:p>
            <a:r>
              <a:rPr lang="en-GB" baseline="0" dirty="0" smtClean="0"/>
              <a:t>They focus on a topic, and will cite their sources. </a:t>
            </a:r>
          </a:p>
          <a:p>
            <a:endParaRPr lang="en-GB" baseline="0" dirty="0" smtClean="0"/>
          </a:p>
          <a:p>
            <a:r>
              <a:rPr lang="en-GB" baseline="0" dirty="0" smtClean="0"/>
              <a:t>They are often reviewed by experts before they are published (peer review).   </a:t>
            </a:r>
            <a:endParaRPr lang="en-GB" dirty="0" smtClean="0"/>
          </a:p>
          <a:p>
            <a:endParaRPr lang="en-GB" dirty="0" smtClean="0"/>
          </a:p>
          <a:p>
            <a:r>
              <a:rPr lang="en-GB" dirty="0" smtClean="0"/>
              <a:t>This type</a:t>
            </a:r>
            <a:r>
              <a:rPr lang="en-GB" baseline="0" dirty="0" smtClean="0"/>
              <a:t> of material are indexed and searchable via the Library Discovery system, DiscoverEd. Also via subject specific databases -  more on that later. Also via Google Scholar. </a:t>
            </a:r>
          </a:p>
          <a:p>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9EC6B964-298A-415D-9488-38014DCEED45}" type="slidenum">
              <a:rPr lang="en-GB" smtClean="0"/>
              <a:t>8</a:t>
            </a:fld>
            <a:endParaRPr lang="en-GB"/>
          </a:p>
        </p:txBody>
      </p:sp>
    </p:spTree>
    <p:extLst>
      <p:ext uri="{BB962C8B-B14F-4D97-AF65-F5344CB8AC3E}">
        <p14:creationId xmlns:p14="http://schemas.microsoft.com/office/powerpoint/2010/main" val="140848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39F8F0-1FC4-40EF-97F2-A932DC868E37}" type="slidenum">
              <a:rPr lang="en-GB"/>
              <a:pPr>
                <a:defRPr/>
              </a:pPr>
              <a:t>9</a:t>
            </a:fld>
            <a:endParaRPr lang="en-GB"/>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0000"/>
              </a:lnSpc>
              <a:buNone/>
              <a:defRPr/>
            </a:pPr>
            <a:r>
              <a:rPr lang="en-GB" sz="2000" b="0" dirty="0" smtClean="0">
                <a:latin typeface="Source Sans Pro"/>
              </a:rPr>
              <a:t>There are other sources you can also access via the Library. I’ve listed some that may be of interest on this slides. </a:t>
            </a:r>
          </a:p>
          <a:p>
            <a:pPr marL="0" indent="0">
              <a:lnSpc>
                <a:spcPct val="100000"/>
              </a:lnSpc>
              <a:buNone/>
              <a:defRPr/>
            </a:pPr>
            <a:endParaRPr lang="en-GB" sz="2000" b="0" dirty="0" smtClean="0">
              <a:latin typeface="Source Sans Pro"/>
            </a:endParaRPr>
          </a:p>
          <a:p>
            <a:pPr marL="0" indent="0">
              <a:lnSpc>
                <a:spcPct val="100000"/>
              </a:lnSpc>
              <a:buNone/>
              <a:defRPr/>
            </a:pPr>
            <a:r>
              <a:rPr lang="en-GB" sz="2000" b="0" dirty="0" smtClean="0">
                <a:latin typeface="Source Sans Pro"/>
              </a:rPr>
              <a:t>The</a:t>
            </a:r>
            <a:r>
              <a:rPr lang="en-GB" sz="2000" b="0" baseline="0" dirty="0" smtClean="0">
                <a:latin typeface="Source Sans Pro"/>
              </a:rPr>
              <a:t> content of these is, in general not searchable via DiscoverEd but are available via the Library database pages. </a:t>
            </a:r>
            <a:r>
              <a:rPr lang="en-GB" sz="2000" b="0" dirty="0" smtClean="0">
                <a:latin typeface="Source Sans Pro"/>
              </a:rPr>
              <a:t> </a:t>
            </a:r>
            <a:r>
              <a:rPr lang="en-GB" sz="2000" b="0" baseline="0" dirty="0" smtClean="0">
                <a:latin typeface="Source Sans Pro"/>
              </a:rPr>
              <a:t> </a:t>
            </a:r>
          </a:p>
          <a:p>
            <a:pPr marL="0" indent="0">
              <a:lnSpc>
                <a:spcPct val="100000"/>
              </a:lnSpc>
              <a:buNone/>
              <a:defRPr/>
            </a:pPr>
            <a:endParaRPr lang="en-GB" sz="2000" b="0" baseline="0" dirty="0" smtClean="0">
              <a:latin typeface="Source Sans Pro"/>
            </a:endParaRPr>
          </a:p>
          <a:p>
            <a:pPr marL="0" indent="0">
              <a:lnSpc>
                <a:spcPct val="100000"/>
              </a:lnSpc>
              <a:buNone/>
              <a:defRPr/>
            </a:pPr>
            <a:r>
              <a:rPr lang="en-GB" sz="2000" b="0" baseline="0" dirty="0" smtClean="0">
                <a:latin typeface="Source Sans Pro"/>
              </a:rPr>
              <a:t>You may have notice it is possible to search newspaper material via DiscoverEd. However if these are the focus of your work it would be worth looking at the range of newspaper databases that are available as the they offer advantages in term of coverage and advanced search options. </a:t>
            </a:r>
            <a:endParaRPr lang="en-GB" sz="2000" b="0" dirty="0" smtClean="0">
              <a:latin typeface="Source Sans Pro"/>
            </a:endParaRPr>
          </a:p>
          <a:p>
            <a:pPr marL="0" indent="0">
              <a:lnSpc>
                <a:spcPct val="100000"/>
              </a:lnSpc>
              <a:buNone/>
              <a:defRPr/>
            </a:pPr>
            <a:endParaRPr lang="en-GB" sz="2000" b="0" dirty="0" smtClean="0">
              <a:latin typeface="Source Sans Pro"/>
            </a:endParaRPr>
          </a:p>
          <a:p>
            <a:pPr marL="0" indent="0">
              <a:lnSpc>
                <a:spcPct val="100000"/>
              </a:lnSpc>
              <a:buNone/>
              <a:defRPr/>
            </a:pPr>
            <a:endParaRPr lang="en-GB" sz="2000" b="0" dirty="0" smtClean="0">
              <a:latin typeface="Source Sans Pro"/>
            </a:endParaRPr>
          </a:p>
          <a:p>
            <a:pPr marL="0" indent="0">
              <a:lnSpc>
                <a:spcPct val="100000"/>
              </a:lnSpc>
              <a:buNone/>
              <a:defRPr/>
            </a:pPr>
            <a:endParaRPr lang="en-GB" sz="2000" b="0" dirty="0" smtClean="0">
              <a:latin typeface="Source Sans Pro"/>
            </a:endParaRPr>
          </a:p>
          <a:p>
            <a:pPr marL="0" indent="0">
              <a:lnSpc>
                <a:spcPct val="100000"/>
              </a:lnSpc>
              <a:buNone/>
              <a:defRPr/>
            </a:pPr>
            <a:r>
              <a:rPr lang="en-GB" sz="2000" b="0" dirty="0" smtClean="0">
                <a:latin typeface="Source Sans Pro"/>
              </a:rPr>
              <a:t>News &amp; media </a:t>
            </a:r>
          </a:p>
          <a:p>
            <a:pPr marL="0" indent="0">
              <a:lnSpc>
                <a:spcPct val="100000"/>
              </a:lnSpc>
              <a:buNone/>
              <a:defRPr/>
            </a:pPr>
            <a:r>
              <a:rPr lang="en-GB" sz="2000" b="0" dirty="0" smtClean="0">
                <a:latin typeface="Source Sans Pro"/>
                <a:hlinkClick r:id="rId3"/>
              </a:rPr>
              <a:t>http://edinburgh-uk.libguides.com/newspapers-magazines</a:t>
            </a:r>
            <a:endParaRPr lang="en-GB" sz="2000" b="0" dirty="0" smtClean="0">
              <a:latin typeface="Source Sans Pro"/>
            </a:endParaRPr>
          </a:p>
          <a:p>
            <a:pPr marL="0" indent="0">
              <a:lnSpc>
                <a:spcPct val="100000"/>
              </a:lnSpc>
              <a:buNone/>
              <a:defRPr/>
            </a:pPr>
            <a:r>
              <a:rPr lang="en-GB" sz="2000" b="0" dirty="0" smtClean="0">
                <a:latin typeface="Source Sans Pro"/>
              </a:rPr>
              <a:t>Business Data </a:t>
            </a:r>
          </a:p>
          <a:p>
            <a:pPr marL="0" indent="0">
              <a:lnSpc>
                <a:spcPct val="100000"/>
              </a:lnSpc>
              <a:buNone/>
              <a:defRPr/>
            </a:pPr>
            <a:r>
              <a:rPr lang="en-GB" sz="2000" b="0" dirty="0" smtClean="0">
                <a:latin typeface="Source Sans Pro"/>
                <a:hlinkClick r:id="rId4"/>
              </a:rPr>
              <a:t>http://edinburgh-uk.libguides.com/business</a:t>
            </a:r>
            <a:endParaRPr lang="en-GB" sz="2000" b="0" dirty="0" smtClean="0">
              <a:latin typeface="Source Sans Pro"/>
            </a:endParaRPr>
          </a:p>
          <a:p>
            <a:pPr marL="0" indent="0">
              <a:lnSpc>
                <a:spcPct val="100000"/>
              </a:lnSpc>
              <a:buNone/>
              <a:defRPr/>
            </a:pPr>
            <a:r>
              <a:rPr lang="en-GB" sz="2000" b="0" dirty="0" smtClean="0">
                <a:solidFill>
                  <a:prstClr val="black"/>
                </a:solidFill>
                <a:latin typeface="Source Sans Pro"/>
              </a:rPr>
              <a:t>Economic and social data </a:t>
            </a:r>
            <a:br>
              <a:rPr lang="en-GB" sz="2000" b="0" dirty="0" smtClean="0">
                <a:solidFill>
                  <a:prstClr val="black"/>
                </a:solidFill>
                <a:latin typeface="Source Sans Pro"/>
              </a:rPr>
            </a:br>
            <a:r>
              <a:rPr lang="en-GB" sz="2000" b="0" dirty="0" smtClean="0">
                <a:latin typeface="Source Sans Pro"/>
                <a:hlinkClick r:id="rId5"/>
              </a:rPr>
              <a:t>https://www.ed.ac.uk/information-services/research-support/research-data-service/during/discover-and-re-use-data</a:t>
            </a:r>
            <a:endParaRPr lang="en-GB" sz="2000" b="0" dirty="0" smtClean="0">
              <a:solidFill>
                <a:prstClr val="black"/>
              </a:solidFill>
              <a:latin typeface="Source Sans Pro"/>
            </a:endParaRPr>
          </a:p>
          <a:p>
            <a:pPr marL="0" indent="0">
              <a:lnSpc>
                <a:spcPct val="100000"/>
              </a:lnSpc>
              <a:buNone/>
              <a:defRPr/>
            </a:pPr>
            <a:r>
              <a:rPr lang="en-GB" sz="2000" b="0" dirty="0" smtClean="0">
                <a:latin typeface="Source Sans Pro"/>
              </a:rPr>
              <a:t>Geospatial </a:t>
            </a:r>
            <a:r>
              <a:rPr lang="en-GB" sz="2000" b="0" dirty="0" smtClean="0">
                <a:latin typeface="Source Sans Pro"/>
                <a:hlinkClick r:id="rId6"/>
              </a:rPr>
              <a:t>http://digimap.edina.ac.uk/</a:t>
            </a:r>
            <a:endParaRPr lang="en-GB" sz="2000" b="0" dirty="0" smtClean="0">
              <a:latin typeface="Source Sans Pro"/>
            </a:endParaRPr>
          </a:p>
          <a:p>
            <a:pPr marL="0" lvl="1" indent="0">
              <a:lnSpc>
                <a:spcPct val="100000"/>
              </a:lnSpc>
              <a:buNone/>
              <a:defRPr/>
            </a:pPr>
            <a:endParaRPr lang="en-GB" sz="2000" dirty="0" smtClean="0">
              <a:latin typeface="Source Sans Pro"/>
            </a:endParaRPr>
          </a:p>
          <a:p>
            <a:pPr marL="0" lvl="1" indent="0">
              <a:lnSpc>
                <a:spcPct val="100000"/>
              </a:lnSpc>
              <a:buNone/>
              <a:defRPr/>
            </a:pPr>
            <a:r>
              <a:rPr lang="en-GB" sz="2000" b="0" dirty="0" smtClean="0">
                <a:solidFill>
                  <a:prstClr val="black"/>
                </a:solidFill>
                <a:latin typeface="Source Sans Pro"/>
              </a:rPr>
              <a:t>If you can’t find something you need, please get in-touch. </a:t>
            </a:r>
          </a:p>
          <a:p>
            <a:pPr marL="0" lvl="1" indent="0">
              <a:lnSpc>
                <a:spcPct val="100000"/>
              </a:lnSpc>
              <a:buNone/>
              <a:defRPr/>
            </a:pPr>
            <a:endParaRPr lang="en-GB" dirty="0" smtClean="0"/>
          </a:p>
          <a:p>
            <a:pPr>
              <a:lnSpc>
                <a:spcPct val="80000"/>
              </a:lnSpc>
              <a:defRPr/>
            </a:pPr>
            <a:endParaRPr lang="en-GB" sz="2400" dirty="0" smtClean="0"/>
          </a:p>
          <a:p>
            <a:endParaRPr lang="en-US" baseline="0" dirty="0" smtClean="0"/>
          </a:p>
          <a:p>
            <a:r>
              <a:rPr lang="en-US" baseline="0" dirty="0" smtClean="0"/>
              <a:t>   </a:t>
            </a:r>
            <a:endParaRPr lang="en-US" dirty="0" smtClean="0"/>
          </a:p>
        </p:txBody>
      </p:sp>
    </p:spTree>
    <p:extLst>
      <p:ext uri="{BB962C8B-B14F-4D97-AF65-F5344CB8AC3E}">
        <p14:creationId xmlns:p14="http://schemas.microsoft.com/office/powerpoint/2010/main" val="343359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031239-EA93-428E-B89B-6F5C30DFE2B5}" type="datetime1">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311960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523805-B420-4FD2-AACD-5E6FA1202FB7}" type="datetime1">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9816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AF42D-19A8-4D7F-9D4E-76A187831D54}" type="datetime1">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842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055C06-71B7-4BF3-8FC4-503688DA3328}" type="datetime1">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38890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D7F40-D051-4012-8FFB-8E31920CF803}" type="datetime1">
              <a:rPr lang="en-GB" smtClean="0"/>
              <a:t>22/02/2022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3475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E50B0B-69AC-4A77-820F-1A2C3C1FE023}" type="datetime1">
              <a:rPr lang="en-GB" smtClean="0"/>
              <a:t>22/02/2022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6948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42C53A-04E7-4320-A502-9F3EA2DEEE30}" type="datetime1">
              <a:rPr lang="en-GB" smtClean="0"/>
              <a:t>22/02/2022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1203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63B9F4-78AC-4EDF-9393-286AD61D89B5}" type="datetime1">
              <a:rPr lang="en-GB" smtClean="0"/>
              <a:t>22/02/2022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6994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28CD0-4D4C-4695-99D7-7C3B5C072BA7}" type="datetime1">
              <a:rPr lang="en-GB" smtClean="0"/>
              <a:t>22/02/2022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47704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B0A24-3E55-4DD3-BCA2-E921550682A8}" type="datetime1">
              <a:rPr lang="en-GB" smtClean="0"/>
              <a:t>22/02/2022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2832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A7B9E0-D1DB-4616-851D-EB0EE1E1A3D7}" type="datetime1">
              <a:rPr lang="en-GB" smtClean="0"/>
              <a:t>22/02/2022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54721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23684-2FF4-45BB-9761-6597D5FBC3ED}" type="datetime1">
              <a:rPr lang="en-GB" smtClean="0"/>
              <a:t>22/02/2022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C177A-0032-456E-B79F-4AC1AB2AD29B}" type="slidenum">
              <a:rPr lang="en-GB" smtClean="0"/>
              <a:t>‹#›</a:t>
            </a:fld>
            <a:endParaRPr lang="en-GB"/>
          </a:p>
        </p:txBody>
      </p:sp>
    </p:spTree>
    <p:extLst>
      <p:ext uri="{BB962C8B-B14F-4D97-AF65-F5344CB8AC3E}">
        <p14:creationId xmlns:p14="http://schemas.microsoft.com/office/powerpoint/2010/main" val="333176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docs.is.ed.ac.uk/docs/Libraries/Presentations/GeoPGT.pptx"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ed.ac.uk/information-services/library-museum-gallery/finding-resources/library-databases/databases-subject-a-z/grey-literatur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edinburgh-uk.libguides.com/geoscienc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docs.is.ed.ac.uk/docs/Libraries/PDF/PICOS.pdf"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16/j.foreco.2018.08.00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eiar.2014.08.00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6/j.foreco.2018.08.00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dinburgh-uk.libguides.com/geoscienc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ed.ac.uk/is/rab" TargetMode="External"/><Relationship Id="rId5" Type="http://schemas.openxmlformats.org/officeDocument/2006/relationships/hyperlink" Target="https://www.ed.ac.uk/files/atoms/files/guide_for_requesting_interlibrary_loans.pdf" TargetMode="External"/><Relationship Id="rId4" Type="http://schemas.openxmlformats.org/officeDocument/2006/relationships/hyperlink" Target="http://www.ed.ac.uk/is/IL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docs.is.ed.ac.uk/mvm/BiblioManagersTable.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edinburgh-uk.libguides.com/referenc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creativecommons.org/licenses/by/2.0/?ref=ccsearch&amp;atype=rich" TargetMode="External"/><Relationship Id="rId3" Type="http://schemas.openxmlformats.org/officeDocument/2006/relationships/hyperlink" Target="https://era.ed.ac.uk/" TargetMode="External"/><Relationship Id="rId7" Type="http://schemas.openxmlformats.org/officeDocument/2006/relationships/hyperlink" Target="https://www.flickr.com/photos/43766615@N06" TargetMode="External"/><Relationship Id="rId2" Type="http://schemas.openxmlformats.org/officeDocument/2006/relationships/hyperlink" Target="https://www.ed.ac.uk/information-services/library-museum-gallery/finding-resources/library-databases/databases-subject-a-z/database-theses" TargetMode="External"/><Relationship Id="rId1" Type="http://schemas.openxmlformats.org/officeDocument/2006/relationships/slideLayout" Target="../slideLayouts/slideLayout9.xml"/><Relationship Id="rId6" Type="http://schemas.openxmlformats.org/officeDocument/2006/relationships/hyperlink" Target="https://www.flickr.com/photos/43766615@N06/4113957593" TargetMode="External"/><Relationship Id="rId5" Type="http://schemas.openxmlformats.org/officeDocument/2006/relationships/hyperlink" Target="https://ethos.bl.uk/" TargetMode="External"/><Relationship Id="rId4" Type="http://schemas.openxmlformats.org/officeDocument/2006/relationships/hyperlink" Target="https://www.ed.ac.uk/information-services/library-museum-gallery/crc/collections/theses" TargetMode="External"/><Relationship Id="rId9" Type="http://schemas.openxmlformats.org/officeDocument/2006/relationships/image" Target="../media/image21.jpg"/></Relationships>
</file>

<file path=ppt/slides/_rels/slide41.xml.rels><?xml version="1.0" encoding="UTF-8" standalone="yes"?>
<Relationships xmlns="http://schemas.openxmlformats.org/package/2006/relationships"><Relationship Id="rId3" Type="http://schemas.openxmlformats.org/officeDocument/2006/relationships/hyperlink" Target="https://discovered.ed.ac.uk/permalink/44UOE_INST/7g3mt6/alma9922808783502466"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mailto:Angela.Nicholson@ed.ac.uk" TargetMode="External"/><Relationship Id="rId4" Type="http://schemas.openxmlformats.org/officeDocument/2006/relationships/hyperlink" Target="http://www.ed.ac.uk/edhelp"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iscovered.ed.ac.uk/discovery/search?vid=44UOE_INST:44UOE_VU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dinburgh-uk.libguides.com/geoscien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dinburgh-uk.libguides.com/newspapers-magazin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digimap.edina.ac.uk/" TargetMode="External"/><Relationship Id="rId5" Type="http://schemas.openxmlformats.org/officeDocument/2006/relationships/hyperlink" Target="https://www.ed.ac.uk/information-services/research-support/research-data-service/during/discover-and-re-use-data" TargetMode="External"/><Relationship Id="rId4" Type="http://schemas.openxmlformats.org/officeDocument/2006/relationships/hyperlink" Target="http://edinburgh-uk.libguides.com/busin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786" y="2262293"/>
            <a:ext cx="7534283" cy="3938810"/>
          </a:xfrm>
        </p:spPr>
        <p:txBody>
          <a:bodyPr anchor="ctr">
            <a:normAutofit fontScale="25000" lnSpcReduction="20000"/>
          </a:bodyPr>
          <a:lstStyle/>
          <a:p>
            <a:pPr marL="0" indent="0">
              <a:lnSpc>
                <a:spcPct val="170000"/>
              </a:lnSpc>
              <a:buNone/>
            </a:pPr>
            <a:endParaRPr lang="en-GB" sz="8000" dirty="0" smtClean="0">
              <a:solidFill>
                <a:srgbClr val="333333"/>
              </a:solidFill>
              <a:latin typeface="Source Sans Pro"/>
              <a:ea typeface="Source Sans Pro"/>
              <a:cs typeface="Arial"/>
            </a:endParaRPr>
          </a:p>
          <a:p>
            <a:pPr marL="0" indent="0">
              <a:lnSpc>
                <a:spcPct val="170000"/>
              </a:lnSpc>
              <a:buNone/>
            </a:pPr>
            <a:endParaRPr lang="en-GB" sz="8000" dirty="0">
              <a:solidFill>
                <a:srgbClr val="333333"/>
              </a:solidFill>
              <a:latin typeface="Source Sans Pro"/>
              <a:ea typeface="Source Sans Pro"/>
              <a:cs typeface="Arial"/>
            </a:endParaRPr>
          </a:p>
          <a:p>
            <a:pPr marL="0" indent="0">
              <a:lnSpc>
                <a:spcPct val="170000"/>
              </a:lnSpc>
              <a:buNone/>
            </a:pPr>
            <a:r>
              <a:rPr lang="en-GB" sz="14400" b="1" dirty="0" smtClean="0">
                <a:solidFill>
                  <a:srgbClr val="333333"/>
                </a:solidFill>
                <a:latin typeface="Source Sans Pro"/>
                <a:ea typeface="Source Sans Pro"/>
                <a:cs typeface="Arial"/>
              </a:rPr>
              <a:t>Finding Research Literature</a:t>
            </a:r>
          </a:p>
          <a:p>
            <a:pPr marL="0" indent="0">
              <a:lnSpc>
                <a:spcPct val="170000"/>
              </a:lnSpc>
              <a:buNone/>
            </a:pPr>
            <a:endParaRPr lang="en-GB" sz="8000" dirty="0" smtClean="0">
              <a:solidFill>
                <a:srgbClr val="333333"/>
              </a:solidFill>
              <a:latin typeface="Source Sans Pro"/>
              <a:ea typeface="Source Sans Pro"/>
              <a:cs typeface="Arial"/>
            </a:endParaRPr>
          </a:p>
          <a:p>
            <a:pPr marL="0" indent="0">
              <a:lnSpc>
                <a:spcPct val="170000"/>
              </a:lnSpc>
              <a:buNone/>
            </a:pPr>
            <a:endParaRPr lang="en-GB" sz="8000" dirty="0" smtClean="0">
              <a:solidFill>
                <a:srgbClr val="333333"/>
              </a:solidFill>
              <a:latin typeface="Source Sans Pro"/>
              <a:ea typeface="Source Sans Pro"/>
              <a:cs typeface="Arial"/>
            </a:endParaRPr>
          </a:p>
          <a:p>
            <a:pPr marL="0" indent="0">
              <a:lnSpc>
                <a:spcPct val="120000"/>
              </a:lnSpc>
              <a:buNone/>
            </a:pPr>
            <a:r>
              <a:rPr lang="en-GB" sz="7200" dirty="0" smtClean="0">
                <a:solidFill>
                  <a:srgbClr val="333333"/>
                </a:solidFill>
                <a:latin typeface="Source Sans Pro"/>
                <a:ea typeface="Source Sans Pro"/>
                <a:cs typeface="Arial"/>
              </a:rPr>
              <a:t>Angela.Nicholson@ed.ac.uk </a:t>
            </a:r>
          </a:p>
          <a:p>
            <a:pPr marL="0" indent="0">
              <a:lnSpc>
                <a:spcPct val="120000"/>
              </a:lnSpc>
              <a:buNone/>
            </a:pPr>
            <a:r>
              <a:rPr lang="en-GB" sz="7200" u="sng" dirty="0" smtClean="0">
                <a:latin typeface="Source Sans Pro" panose="020B0503030403020204" pitchFamily="34" charset="0"/>
                <a:ea typeface="Source Sans Pro" panose="020B0503030403020204" pitchFamily="34" charset="0"/>
                <a:hlinkClick r:id="rId4"/>
              </a:rPr>
              <a:t>http://www.docs.is.ed.ac.uk/docs/Libraries/Presentations/GeoPGT.pptx</a:t>
            </a:r>
            <a:endParaRPr lang="en-GB" sz="7200" u="sng" dirty="0" smtClean="0">
              <a:latin typeface="Source Sans Pro" panose="020B0503030403020204" pitchFamily="34" charset="0"/>
              <a:ea typeface="Source Sans Pro" panose="020B0503030403020204" pitchFamily="34" charset="0"/>
            </a:endParaRPr>
          </a:p>
          <a:p>
            <a:pPr marL="0" indent="0">
              <a:buNone/>
            </a:pPr>
            <a:r>
              <a:rPr lang="en-GB" sz="4000" dirty="0" smtClean="0">
                <a:solidFill>
                  <a:srgbClr val="333333"/>
                </a:solidFill>
                <a:latin typeface="Source Sans Pro"/>
                <a:ea typeface="Source Sans Pro"/>
                <a:cs typeface="Arial"/>
              </a:rPr>
              <a:t/>
            </a:r>
            <a:br>
              <a:rPr lang="en-GB" sz="4000" dirty="0" smtClean="0">
                <a:solidFill>
                  <a:srgbClr val="333333"/>
                </a:solidFill>
                <a:latin typeface="Source Sans Pro"/>
                <a:ea typeface="Source Sans Pro"/>
                <a:cs typeface="Arial"/>
              </a:rPr>
            </a:br>
            <a:endParaRPr lang="en-GB" sz="4000" dirty="0" smtClean="0">
              <a:solidFill>
                <a:srgbClr val="333333"/>
              </a:solidFill>
              <a:latin typeface="Source Sans Pro"/>
              <a:ea typeface="Source Sans Pro"/>
              <a:cs typeface="Arial"/>
            </a:endParaRPr>
          </a:p>
          <a:p>
            <a:pPr marL="0" indent="0">
              <a:buNone/>
            </a:pPr>
            <a:endParaRPr lang="en-GB" sz="4000" dirty="0">
              <a:solidFill>
                <a:srgbClr val="333333"/>
              </a:solidFill>
              <a:latin typeface="Source Sans Pro"/>
              <a:ea typeface="Source Sans Pro" panose="020B0503030403020204" pitchFamily="34" charset="0"/>
              <a:cs typeface="Arial"/>
            </a:endParaRPr>
          </a:p>
          <a:p>
            <a:pPr marL="0" indent="0">
              <a:buNone/>
            </a:pPr>
            <a:endParaRPr lang="en-GB" sz="4000" dirty="0" smtClean="0">
              <a:solidFill>
                <a:srgbClr val="333333"/>
              </a:solidFill>
              <a:latin typeface="Source Sans Pro"/>
              <a:ea typeface="Source Sans Pro" panose="020B0503030403020204" pitchFamily="34" charset="0"/>
              <a:cs typeface="Arial"/>
            </a:endParaRPr>
          </a:p>
          <a:p>
            <a:pPr marL="0" indent="0">
              <a:buNone/>
            </a:pPr>
            <a:r>
              <a:rPr lang="en-GB" sz="4000" dirty="0" smtClean="0">
                <a:latin typeface="Source Sans Pro" panose="020B0503030403020204" pitchFamily="34" charset="0"/>
                <a:ea typeface="Source Sans Pro" panose="020B0503030403020204" pitchFamily="34" charset="0"/>
                <a:cs typeface="Arial" panose="020B0604020202020204" pitchFamily="34" charset="0"/>
              </a:rPr>
              <a:t/>
            </a:r>
            <a:br>
              <a:rPr lang="en-GB" sz="4000" dirty="0" smtClean="0">
                <a:latin typeface="Source Sans Pro" panose="020B0503030403020204" pitchFamily="34" charset="0"/>
                <a:ea typeface="Source Sans Pro" panose="020B0503030403020204" pitchFamily="34" charset="0"/>
                <a:cs typeface="Arial" panose="020B0604020202020204" pitchFamily="34" charset="0"/>
              </a:rPr>
            </a:br>
            <a:endParaRPr lang="en-GB" sz="4000" dirty="0">
              <a:solidFill>
                <a:srgbClr val="333333"/>
              </a:solidFill>
              <a:latin typeface="Source Sans Pro" panose="020B0503030403020204" pitchFamily="34" charset="0"/>
              <a:ea typeface="Source Sans Pro" panose="020B0503030403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FBE826F-95DA-4FC8-BC03-9212EA56A3BE}"/>
              </a:ext>
            </a:extLst>
          </p:cNvPr>
          <p:cNvGrpSpPr/>
          <p:nvPr/>
        </p:nvGrpSpPr>
        <p:grpSpPr>
          <a:xfrm>
            <a:off x="761017" y="602042"/>
            <a:ext cx="9197094" cy="1063720"/>
            <a:chOff x="4817278" y="128355"/>
            <a:chExt cx="10410309" cy="1063720"/>
          </a:xfrm>
        </p:grpSpPr>
        <p:sp>
          <p:nvSpPr>
            <p:cNvPr id="7" name="TextBox 6">
              <a:extLst>
                <a:ext uri="{FF2B5EF4-FFF2-40B4-BE49-F238E27FC236}">
                  <a16:creationId xmlns:a16="http://schemas.microsoft.com/office/drawing/2014/main" id="{3FC682FF-6C18-4A15-ABD4-4E28D022B476}"/>
                </a:ext>
              </a:extLst>
            </p:cNvPr>
            <p:cNvSpPr txBox="1"/>
            <p:nvPr/>
          </p:nvSpPr>
          <p:spPr>
            <a:xfrm>
              <a:off x="4817278" y="128355"/>
              <a:ext cx="10410309" cy="769441"/>
            </a:xfrm>
            <a:prstGeom prst="rect">
              <a:avLst/>
            </a:prstGeom>
            <a:noFill/>
          </p:spPr>
          <p:txBody>
            <a:bodyPr wrap="square" rtlCol="0">
              <a:spAutoFit/>
            </a:bodyPr>
            <a:lstStyle/>
            <a:p>
              <a:r>
                <a:rPr lang="en-GB" sz="4400" dirty="0">
                  <a:solidFill>
                    <a:srgbClr val="D11972"/>
                  </a:solidFill>
                  <a:latin typeface="Crimson Text" panose="02000503000000000000" pitchFamily="2" charset="0"/>
                  <a:cs typeface="Arial" panose="020B0604020202020204" pitchFamily="34" charset="0"/>
                </a:rPr>
                <a:t>Library Academic Support</a:t>
              </a:r>
            </a:p>
          </p:txBody>
        </p:sp>
        <p:sp>
          <p:nvSpPr>
            <p:cNvPr id="8" name="TextBox 7">
              <a:extLst>
                <a:ext uri="{FF2B5EF4-FFF2-40B4-BE49-F238E27FC236}">
                  <a16:creationId xmlns:a16="http://schemas.microsoft.com/office/drawing/2014/main" id="{4C14507B-8358-4CFA-8965-3306B32F7A7F}"/>
                </a:ext>
              </a:extLst>
            </p:cNvPr>
            <p:cNvSpPr txBox="1"/>
            <p:nvPr/>
          </p:nvSpPr>
          <p:spPr>
            <a:xfrm>
              <a:off x="4817278" y="853521"/>
              <a:ext cx="8936409" cy="338554"/>
            </a:xfrm>
            <a:prstGeom prst="rect">
              <a:avLst/>
            </a:prstGeom>
            <a:noFill/>
          </p:spPr>
          <p:txBody>
            <a:bodyPr wrap="square" rtlCol="0">
              <a:spAutoFit/>
            </a:bodyPr>
            <a:lstStyle/>
            <a:p>
              <a:r>
                <a:rPr lang="en-GB" sz="1600" dirty="0">
                  <a:latin typeface="Source Sans Pro" panose="020B0503030403020204" pitchFamily="34" charset="0"/>
                  <a:ea typeface="Source Sans Pro" panose="020B0503030403020204" pitchFamily="34" charset="0"/>
                </a:rPr>
                <a:t>Helping you get the best from the Library, its collections, resources and services</a:t>
              </a:r>
            </a:p>
          </p:txBody>
        </p:sp>
      </p:grpSp>
      <p:sp>
        <p:nvSpPr>
          <p:cNvPr id="2" name="Rectangle 1"/>
          <p:cNvSpPr/>
          <p:nvPr/>
        </p:nvSpPr>
        <p:spPr>
          <a:xfrm>
            <a:off x="5977217" y="3244334"/>
            <a:ext cx="237566" cy="369332"/>
          </a:xfrm>
          <a:prstGeom prst="rect">
            <a:avLst/>
          </a:prstGeom>
        </p:spPr>
        <p:txBody>
          <a:bodyPr wrap="none">
            <a:spAutoFit/>
          </a:bodyPr>
          <a:lstStyle/>
          <a:p>
            <a:r>
              <a:rPr lang="en-GB" dirty="0"/>
              <a:t> </a:t>
            </a:r>
          </a:p>
        </p:txBody>
      </p:sp>
      <p:sp>
        <p:nvSpPr>
          <p:cNvPr id="4" name="Rectangle 3"/>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9" name="Slide Number Placeholder 8"/>
          <p:cNvSpPr>
            <a:spLocks noGrp="1"/>
          </p:cNvSpPr>
          <p:nvPr>
            <p:ph type="sldNum" sz="quarter" idx="12"/>
          </p:nvPr>
        </p:nvSpPr>
        <p:spPr/>
        <p:txBody>
          <a:bodyPr/>
          <a:lstStyle/>
          <a:p>
            <a:fld id="{780C177A-0032-456E-B79F-4AC1AB2AD29B}" type="slidenum">
              <a:rPr lang="en-GB" smtClean="0"/>
              <a:t>1</a:t>
            </a:fld>
            <a:endParaRPr lang="en-GB"/>
          </a:p>
        </p:txBody>
      </p:sp>
    </p:spTree>
    <p:extLst>
      <p:ext uri="{BB962C8B-B14F-4D97-AF65-F5344CB8AC3E}">
        <p14:creationId xmlns:p14="http://schemas.microsoft.com/office/powerpoint/2010/main" val="1477669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nSpc>
                <a:spcPct val="120000"/>
              </a:lnSpc>
              <a:defRPr/>
            </a:pPr>
            <a:r>
              <a:rPr lang="en-GB" altLang="en-US" sz="4000" dirty="0" smtClean="0">
                <a:latin typeface="Source Sans Pro" panose="020B0503030403020204"/>
                <a:ea typeface="ヒラギノ角ゴ Pro W3" pitchFamily="-64" charset="-128"/>
              </a:rPr>
              <a:t>Web sources </a:t>
            </a:r>
            <a:endParaRPr lang="en-GB" altLang="en-US" sz="4000" dirty="0">
              <a:latin typeface="Source Sans Pro" panose="020B0503030403020204"/>
              <a:ea typeface="ヒラギノ角ゴ Pro W3" pitchFamily="-64" charset="-128"/>
            </a:endParaRPr>
          </a:p>
        </p:txBody>
      </p:sp>
      <p:sp>
        <p:nvSpPr>
          <p:cNvPr id="3" name="Content Placeholder 2"/>
          <p:cNvSpPr>
            <a:spLocks noGrp="1"/>
          </p:cNvSpPr>
          <p:nvPr>
            <p:ph idx="1"/>
          </p:nvPr>
        </p:nvSpPr>
        <p:spPr/>
        <p:txBody>
          <a:bodyPr>
            <a:noAutofit/>
          </a:bodyPr>
          <a:lstStyle/>
          <a:p>
            <a:r>
              <a:rPr lang="en-GB" sz="2400" dirty="0" smtClean="0">
                <a:latin typeface="Source Sans Pro" panose="020B0503030403020204" pitchFamily="34" charset="0"/>
                <a:ea typeface="Source Sans Pro" panose="020B0503030403020204" pitchFamily="34" charset="0"/>
              </a:rPr>
              <a:t>Research reports</a:t>
            </a:r>
          </a:p>
          <a:p>
            <a:r>
              <a:rPr lang="en-GB" sz="2400" dirty="0" smtClean="0">
                <a:latin typeface="Source Sans Pro" panose="020B0503030403020204" pitchFamily="34" charset="0"/>
                <a:ea typeface="Source Sans Pro" panose="020B0503030403020204" pitchFamily="34" charset="0"/>
              </a:rPr>
              <a:t>Professional literature</a:t>
            </a:r>
          </a:p>
          <a:p>
            <a:r>
              <a:rPr lang="en-GB" sz="2400" dirty="0" smtClean="0">
                <a:latin typeface="Source Sans Pro" panose="020B0503030403020204" pitchFamily="34" charset="0"/>
                <a:ea typeface="Source Sans Pro" panose="020B0503030403020204" pitchFamily="34" charset="0"/>
              </a:rPr>
              <a:t>Guidelines/Regulations</a:t>
            </a:r>
          </a:p>
          <a:p>
            <a:r>
              <a:rPr lang="en-GB" sz="2400" dirty="0" smtClean="0">
                <a:latin typeface="Source Sans Pro" panose="020B0503030403020204" pitchFamily="34" charset="0"/>
                <a:ea typeface="Source Sans Pro" panose="020B0503030403020204" pitchFamily="34" charset="0"/>
              </a:rPr>
              <a:t>Government agencies/NGOs </a:t>
            </a:r>
          </a:p>
          <a:p>
            <a:endParaRPr lang="en-GB" sz="2400" dirty="0">
              <a:latin typeface="Source Sans Pro" panose="020B0503030403020204" pitchFamily="34" charset="0"/>
              <a:ea typeface="Source Sans Pro" panose="020B0503030403020204" pitchFamily="34" charset="0"/>
            </a:endParaRPr>
          </a:p>
          <a:p>
            <a:pPr marL="0" indent="0">
              <a:buNone/>
            </a:pPr>
            <a:r>
              <a:rPr lang="en-GB" sz="2400" dirty="0" smtClean="0">
                <a:latin typeface="Source Sans Pro" panose="020B0503030403020204" pitchFamily="34" charset="0"/>
                <a:ea typeface="Source Sans Pro" panose="020B0503030403020204" pitchFamily="34" charset="0"/>
              </a:rPr>
              <a:t>May be influenced by the interest of the organisation – read critically </a:t>
            </a:r>
            <a:endParaRPr lang="en-GB" sz="2400" dirty="0">
              <a:latin typeface="Source Sans Pro" panose="020B0503030403020204" pitchFamily="34" charset="0"/>
              <a:ea typeface="Source Sans Pro" panose="020B0503030403020204" pitchFamily="34" charset="0"/>
            </a:endParaRPr>
          </a:p>
          <a:p>
            <a:endParaRPr lang="en-GB" sz="2400" dirty="0" smtClean="0">
              <a:latin typeface="Source Sans Pro" panose="020B0503030403020204" pitchFamily="34" charset="0"/>
              <a:ea typeface="Source Sans Pro" panose="020B0503030403020204" pitchFamily="34" charset="0"/>
            </a:endParaRPr>
          </a:p>
          <a:p>
            <a:pPr marL="0" indent="0">
              <a:buNone/>
            </a:pPr>
            <a:r>
              <a:rPr lang="en-GB" sz="2400" dirty="0">
                <a:latin typeface="Source Sans Pro" panose="020B0503030403020204" pitchFamily="34" charset="0"/>
                <a:ea typeface="Source Sans Pro" panose="020B0503030403020204" pitchFamily="34" charset="0"/>
              </a:rPr>
              <a:t>Not all available via DiscoverEd  </a:t>
            </a:r>
          </a:p>
          <a:p>
            <a:pPr marL="0" indent="0">
              <a:buNone/>
            </a:pPr>
            <a:r>
              <a:rPr lang="en-GB" sz="2400" dirty="0" smtClean="0">
                <a:latin typeface="Source Sans Pro" panose="020B0503030403020204" pitchFamily="34" charset="0"/>
                <a:ea typeface="Source Sans Pro" panose="020B0503030403020204" pitchFamily="34" charset="0"/>
              </a:rPr>
              <a:t>Visit directly or via a web search</a:t>
            </a:r>
          </a:p>
          <a:p>
            <a:pPr marL="0" indent="0">
              <a:buNone/>
            </a:pPr>
            <a:r>
              <a:rPr lang="en-GB" sz="2400" dirty="0" smtClean="0">
                <a:latin typeface="Source Sans Pro" panose="020B0503030403020204" pitchFamily="34" charset="0"/>
                <a:ea typeface="Source Sans Pro" panose="020B0503030403020204" pitchFamily="34" charset="0"/>
              </a:rPr>
              <a:t>More : </a:t>
            </a:r>
            <a:r>
              <a:rPr lang="en-GB" sz="2400" dirty="0" smtClean="0">
                <a:latin typeface="Source Sans Pro" panose="020B0503030403020204" pitchFamily="34" charset="0"/>
                <a:ea typeface="Source Sans Pro" panose="020B0503030403020204" pitchFamily="34" charset="0"/>
                <a:hlinkClick r:id="rId3"/>
              </a:rPr>
              <a:t>grey literature</a:t>
            </a:r>
            <a:endParaRPr lang="en-GB" sz="2400" dirty="0" smtClean="0">
              <a:latin typeface="Source Sans Pro" panose="020B0503030403020204" pitchFamily="34" charset="0"/>
              <a:ea typeface="Source Sans Pro" panose="020B0503030403020204" pitchFamily="34" charset="0"/>
            </a:endParaRPr>
          </a:p>
          <a:p>
            <a:pPr marL="0" indent="0">
              <a:buNone/>
            </a:pPr>
            <a:r>
              <a:rPr lang="en-GB" sz="2400" dirty="0" smtClean="0"/>
              <a:t>   </a:t>
            </a:r>
          </a:p>
        </p:txBody>
      </p:sp>
      <p:sp>
        <p:nvSpPr>
          <p:cNvPr id="4" name="Slide Number Placeholder 3"/>
          <p:cNvSpPr>
            <a:spLocks noGrp="1"/>
          </p:cNvSpPr>
          <p:nvPr>
            <p:ph type="sldNum" sz="quarter" idx="12"/>
          </p:nvPr>
        </p:nvSpPr>
        <p:spPr/>
        <p:txBody>
          <a:bodyPr/>
          <a:lstStyle/>
          <a:p>
            <a:fld id="{780C177A-0032-456E-B79F-4AC1AB2AD29B}" type="slidenum">
              <a:rPr lang="en-GB" smtClean="0"/>
              <a:t>10</a:t>
            </a:fld>
            <a:endParaRPr lang="en-GB"/>
          </a:p>
        </p:txBody>
      </p:sp>
    </p:spTree>
    <p:extLst>
      <p:ext uri="{BB962C8B-B14F-4D97-AF65-F5344CB8AC3E}">
        <p14:creationId xmlns:p14="http://schemas.microsoft.com/office/powerpoint/2010/main" val="3123102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516834" y="344529"/>
            <a:ext cx="10897315" cy="1045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altLang="en-US" sz="4000" dirty="0" err="1" smtClean="0">
                <a:latin typeface="Source Sans Pro"/>
                <a:ea typeface="ヒラギノ角ゴ Pro W3" pitchFamily="-64" charset="-128"/>
              </a:rPr>
              <a:t>DiscoverEd</a:t>
            </a:r>
            <a:r>
              <a:rPr lang="en-US" altLang="en-US" sz="4000" dirty="0">
                <a:latin typeface="Source Sans Pro"/>
                <a:ea typeface="ヒラギノ角ゴ Pro W3" pitchFamily="-64" charset="-128"/>
              </a:rPr>
              <a:t> </a:t>
            </a:r>
            <a:r>
              <a:rPr lang="en-US" altLang="en-US" sz="4000" dirty="0" smtClean="0">
                <a:latin typeface="Source Sans Pro"/>
                <a:ea typeface="ヒラギノ角ゴ Pro W3" pitchFamily="-64" charset="-128"/>
              </a:rPr>
              <a:t/>
            </a:r>
            <a:br>
              <a:rPr lang="en-US" altLang="en-US" sz="4000" dirty="0" smtClean="0">
                <a:latin typeface="Source Sans Pro"/>
                <a:ea typeface="ヒラギノ角ゴ Pro W3" pitchFamily="-64" charset="-128"/>
              </a:rPr>
            </a:br>
            <a:r>
              <a:rPr lang="en-US" altLang="en-US" sz="3100" dirty="0" smtClean="0">
                <a:latin typeface="Source Sans Pro"/>
                <a:ea typeface="ヒラギノ角ゴ Pro W3" pitchFamily="-64" charset="-128"/>
              </a:rPr>
              <a:t>https</a:t>
            </a:r>
            <a:r>
              <a:rPr lang="en-US" altLang="en-US" sz="3100" dirty="0">
                <a:latin typeface="Source Sans Pro"/>
                <a:ea typeface="ヒラギノ角ゴ Pro W3" pitchFamily="-64" charset="-128"/>
              </a:rPr>
              <a:t>://discovered.ed.ac.uk</a:t>
            </a:r>
            <a:r>
              <a:rPr lang="en-US" altLang="en-US" sz="3100" dirty="0" smtClean="0">
                <a:latin typeface="Source Sans Pro"/>
                <a:ea typeface="ヒラギノ角ゴ Pro W3" pitchFamily="-64" charset="-128"/>
              </a:rPr>
              <a:t>/</a:t>
            </a:r>
            <a:br>
              <a:rPr lang="en-US" altLang="en-US" sz="3100" dirty="0" smtClean="0">
                <a:latin typeface="Source Sans Pro"/>
                <a:ea typeface="ヒラギノ角ゴ Pro W3" pitchFamily="-64" charset="-128"/>
              </a:rPr>
            </a:br>
            <a:r>
              <a:rPr lang="en-US" altLang="en-US" sz="3100" dirty="0" smtClean="0">
                <a:latin typeface="Source Sans Pro"/>
                <a:ea typeface="ヒラギノ角ゴ Pro W3" pitchFamily="-64" charset="-128"/>
              </a:rPr>
              <a:t/>
            </a:r>
            <a:br>
              <a:rPr lang="en-US" altLang="en-US" sz="3100" dirty="0" smtClean="0">
                <a:latin typeface="Source Sans Pro"/>
                <a:ea typeface="ヒラギノ角ゴ Pro W3" pitchFamily="-64" charset="-128"/>
              </a:rPr>
            </a:br>
            <a:r>
              <a:rPr lang="en-US" altLang="en-US" sz="3100" dirty="0" smtClean="0">
                <a:latin typeface="Source Sans Pro"/>
                <a:ea typeface="ヒラギノ角ゴ Pro W3" pitchFamily="-64" charset="-128"/>
              </a:rPr>
              <a:t> </a:t>
            </a:r>
            <a:endParaRPr lang="en-US" altLang="en-US" sz="3100" dirty="0">
              <a:latin typeface="Source Sans Pro"/>
              <a:ea typeface="ヒラギノ角ゴ Pro W3" pitchFamily="-64" charset="-128"/>
            </a:endParaRPr>
          </a:p>
        </p:txBody>
      </p:sp>
      <p:sp>
        <p:nvSpPr>
          <p:cNvPr id="2" name="Slide Number Placeholder 1"/>
          <p:cNvSpPr>
            <a:spLocks noGrp="1"/>
          </p:cNvSpPr>
          <p:nvPr>
            <p:ph type="sldNum" sz="quarter" idx="12"/>
          </p:nvPr>
        </p:nvSpPr>
        <p:spPr/>
        <p:txBody>
          <a:bodyPr/>
          <a:lstStyle/>
          <a:p>
            <a:pPr>
              <a:defRPr/>
            </a:pPr>
            <a:fld id="{4B5A37E0-6AA8-4B1A-AA27-999000D93AE8}" type="slidenum">
              <a:rPr lang="en-GB" altLang="en-US" smtClean="0"/>
              <a:pPr>
                <a:defRPr/>
              </a:pPr>
              <a:t>11</a:t>
            </a:fld>
            <a:endParaRPr lang="en-GB" altLang="en-US"/>
          </a:p>
        </p:txBody>
      </p:sp>
      <p:pic>
        <p:nvPicPr>
          <p:cNvPr id="5" name="Picture 4"/>
          <p:cNvPicPr>
            <a:picLocks noChangeAspect="1"/>
          </p:cNvPicPr>
          <p:nvPr/>
        </p:nvPicPr>
        <p:blipFill>
          <a:blip r:embed="rId3"/>
          <a:stretch>
            <a:fillRect/>
          </a:stretch>
        </p:blipFill>
        <p:spPr>
          <a:xfrm>
            <a:off x="1759670" y="1695244"/>
            <a:ext cx="9439373" cy="5026233"/>
          </a:xfrm>
          <a:prstGeom prst="rect">
            <a:avLst/>
          </a:prstGeom>
        </p:spPr>
      </p:pic>
      <p:cxnSp>
        <p:nvCxnSpPr>
          <p:cNvPr id="10" name="Straight Arrow Connector 9"/>
          <p:cNvCxnSpPr/>
          <p:nvPr/>
        </p:nvCxnSpPr>
        <p:spPr>
          <a:xfrm flipH="1" flipV="1">
            <a:off x="10947663" y="2057694"/>
            <a:ext cx="744717" cy="77223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10199802" y="3118385"/>
            <a:ext cx="691300" cy="85469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253761" y="4989923"/>
            <a:ext cx="703868" cy="80214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194061" y="2004022"/>
            <a:ext cx="2892457" cy="53741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708850" y="4021564"/>
            <a:ext cx="1282045" cy="830997"/>
          </a:xfrm>
          <a:prstGeom prst="rect">
            <a:avLst/>
          </a:prstGeom>
          <a:solidFill>
            <a:schemeClr val="accent1">
              <a:lumMod val="50000"/>
            </a:schemeClr>
          </a:solidFill>
        </p:spPr>
        <p:txBody>
          <a:bodyPr wrap="square" rtlCol="0">
            <a:spAutoFit/>
          </a:bodyPr>
          <a:lstStyle/>
          <a:p>
            <a:r>
              <a:rPr lang="en-GB" sz="1600" dirty="0">
                <a:solidFill>
                  <a:schemeClr val="bg1"/>
                </a:solidFill>
                <a:latin typeface="Calibri Light" panose="020F0302020204030204" pitchFamily="34" charset="0"/>
              </a:rPr>
              <a:t>For more complex searching</a:t>
            </a:r>
          </a:p>
        </p:txBody>
      </p:sp>
      <p:sp>
        <p:nvSpPr>
          <p:cNvPr id="22" name="TextBox 21"/>
          <p:cNvSpPr txBox="1"/>
          <p:nvPr/>
        </p:nvSpPr>
        <p:spPr>
          <a:xfrm>
            <a:off x="11274458" y="2934665"/>
            <a:ext cx="848413" cy="584775"/>
          </a:xfrm>
          <a:prstGeom prst="rect">
            <a:avLst/>
          </a:prstGeom>
          <a:solidFill>
            <a:schemeClr val="accent1">
              <a:lumMod val="50000"/>
            </a:schemeClr>
          </a:solidFill>
        </p:spPr>
        <p:txBody>
          <a:bodyPr wrap="square" rtlCol="0">
            <a:spAutoFit/>
          </a:bodyPr>
          <a:lstStyle/>
          <a:p>
            <a:r>
              <a:rPr lang="en-GB" sz="1600" dirty="0">
                <a:solidFill>
                  <a:schemeClr val="bg1"/>
                </a:solidFill>
                <a:latin typeface="Calibri Light" panose="020F0302020204030204" pitchFamily="34" charset="0"/>
              </a:rPr>
              <a:t>Sign in here!</a:t>
            </a:r>
          </a:p>
        </p:txBody>
      </p:sp>
      <p:sp>
        <p:nvSpPr>
          <p:cNvPr id="29" name="TextBox 28"/>
          <p:cNvSpPr txBox="1"/>
          <p:nvPr/>
        </p:nvSpPr>
        <p:spPr>
          <a:xfrm>
            <a:off x="201104" y="2346687"/>
            <a:ext cx="917541" cy="338554"/>
          </a:xfrm>
          <a:prstGeom prst="rect">
            <a:avLst/>
          </a:prstGeom>
          <a:solidFill>
            <a:schemeClr val="accent1">
              <a:lumMod val="50000"/>
            </a:schemeClr>
          </a:solidFill>
        </p:spPr>
        <p:txBody>
          <a:bodyPr wrap="square" rtlCol="0">
            <a:spAutoFit/>
          </a:bodyPr>
          <a:lstStyle/>
          <a:p>
            <a:r>
              <a:rPr lang="en-GB" sz="1600" dirty="0">
                <a:solidFill>
                  <a:schemeClr val="bg1"/>
                </a:solidFill>
                <a:latin typeface="Calibri Light" panose="020F0302020204030204" pitchFamily="34" charset="0"/>
              </a:rPr>
              <a:t>Explore!</a:t>
            </a:r>
          </a:p>
        </p:txBody>
      </p:sp>
      <p:sp>
        <p:nvSpPr>
          <p:cNvPr id="30720" name="TextBox 30719"/>
          <p:cNvSpPr txBox="1"/>
          <p:nvPr/>
        </p:nvSpPr>
        <p:spPr>
          <a:xfrm>
            <a:off x="222314" y="4398406"/>
            <a:ext cx="1382599" cy="584775"/>
          </a:xfrm>
          <a:prstGeom prst="rect">
            <a:avLst/>
          </a:prstGeom>
          <a:solidFill>
            <a:schemeClr val="accent1">
              <a:lumMod val="50000"/>
            </a:schemeClr>
          </a:solidFill>
        </p:spPr>
        <p:txBody>
          <a:bodyPr wrap="square" rtlCol="0">
            <a:spAutoFit/>
          </a:bodyPr>
          <a:lstStyle/>
          <a:p>
            <a:r>
              <a:rPr lang="en-GB" sz="1600" dirty="0" smtClean="0">
                <a:solidFill>
                  <a:schemeClr val="bg1"/>
                </a:solidFill>
              </a:rPr>
              <a:t>refine </a:t>
            </a:r>
            <a:r>
              <a:rPr lang="en-GB" sz="1600" dirty="0">
                <a:solidFill>
                  <a:schemeClr val="bg1"/>
                </a:solidFill>
              </a:rPr>
              <a:t>your search</a:t>
            </a:r>
          </a:p>
        </p:txBody>
      </p:sp>
      <p:sp>
        <p:nvSpPr>
          <p:cNvPr id="30721" name="TextBox 30720"/>
          <p:cNvSpPr txBox="1"/>
          <p:nvPr/>
        </p:nvSpPr>
        <p:spPr>
          <a:xfrm>
            <a:off x="10520314" y="5338868"/>
            <a:ext cx="1470580" cy="1077218"/>
          </a:xfrm>
          <a:prstGeom prst="rect">
            <a:avLst/>
          </a:prstGeom>
          <a:solidFill>
            <a:schemeClr val="accent1">
              <a:lumMod val="50000"/>
            </a:schemeClr>
          </a:solidFill>
        </p:spPr>
        <p:txBody>
          <a:bodyPr wrap="square" rtlCol="0">
            <a:spAutoFit/>
          </a:bodyPr>
          <a:lstStyle/>
          <a:p>
            <a:r>
              <a:rPr lang="en-GB" sz="1600" dirty="0">
                <a:solidFill>
                  <a:schemeClr val="bg1"/>
                </a:solidFill>
                <a:latin typeface="Calibri Light" panose="020F0302020204030204" pitchFamily="34" charset="0"/>
              </a:rPr>
              <a:t>Various search results management options</a:t>
            </a:r>
          </a:p>
        </p:txBody>
      </p:sp>
      <p:cxnSp>
        <p:nvCxnSpPr>
          <p:cNvPr id="30725" name="Straight Arrow Connector 30724"/>
          <p:cNvCxnSpPr/>
          <p:nvPr/>
        </p:nvCxnSpPr>
        <p:spPr>
          <a:xfrm flipH="1" flipV="1">
            <a:off x="9499597" y="5158877"/>
            <a:ext cx="871456" cy="80213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2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224406" y="473027"/>
            <a:ext cx="4724272" cy="3299492"/>
          </a:xfrm>
          <a:prstGeom prst="rect">
            <a:avLst/>
          </a:prstGeom>
        </p:spPr>
      </p:pic>
      <p:sp>
        <p:nvSpPr>
          <p:cNvPr id="8" name="Slide Number Placeholder 7"/>
          <p:cNvSpPr>
            <a:spLocks noGrp="1"/>
          </p:cNvSpPr>
          <p:nvPr>
            <p:ph type="sldNum" sz="quarter" idx="12"/>
          </p:nvPr>
        </p:nvSpPr>
        <p:spPr/>
        <p:txBody>
          <a:bodyPr/>
          <a:lstStyle/>
          <a:p>
            <a:fld id="{780C177A-0032-456E-B79F-4AC1AB2AD29B}" type="slidenum">
              <a:rPr lang="en-GB" smtClean="0"/>
              <a:t>12</a:t>
            </a:fld>
            <a:endParaRPr lang="en-GB"/>
          </a:p>
        </p:txBody>
      </p:sp>
      <p:grpSp>
        <p:nvGrpSpPr>
          <p:cNvPr id="6" name="Group 5"/>
          <p:cNvGrpSpPr/>
          <p:nvPr/>
        </p:nvGrpSpPr>
        <p:grpSpPr>
          <a:xfrm>
            <a:off x="4952281" y="1391478"/>
            <a:ext cx="6506817" cy="5147434"/>
            <a:chOff x="2259158" y="921295"/>
            <a:chExt cx="8041869" cy="5268988"/>
          </a:xfrm>
        </p:grpSpPr>
        <p:pic>
          <p:nvPicPr>
            <p:cNvPr id="9" name="Picture 8" descr="Screenshot of the Search and Access Library Resources page, with the following sections outlined in orange boxes: Search DiscoverEd, Library Databases, Subject Guides. "/>
            <p:cNvPicPr>
              <a:picLocks noChangeAspect="1"/>
            </p:cNvPicPr>
            <p:nvPr/>
          </p:nvPicPr>
          <p:blipFill rotWithShape="1">
            <a:blip r:embed="rId4"/>
            <a:srcRect r="1460" b="1363"/>
            <a:stretch/>
          </p:blipFill>
          <p:spPr>
            <a:xfrm>
              <a:off x="2259158" y="921295"/>
              <a:ext cx="8041869" cy="518500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0" name="Rounded Rectangle 9"/>
            <p:cNvSpPr/>
            <p:nvPr/>
          </p:nvSpPr>
          <p:spPr>
            <a:xfrm>
              <a:off x="2268065" y="3273780"/>
              <a:ext cx="8032960" cy="78867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1" name="Rounded Rectangle 10"/>
            <p:cNvSpPr/>
            <p:nvPr/>
          </p:nvSpPr>
          <p:spPr>
            <a:xfrm>
              <a:off x="2268065" y="5047263"/>
              <a:ext cx="8032960" cy="114302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2" name="Rounded Rectangle 11"/>
            <p:cNvSpPr/>
            <p:nvPr/>
          </p:nvSpPr>
          <p:spPr>
            <a:xfrm>
              <a:off x="2259158" y="4062451"/>
              <a:ext cx="8041869" cy="98481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sp>
        <p:nvSpPr>
          <p:cNvPr id="2" name="Rectangle 1"/>
          <p:cNvSpPr/>
          <p:nvPr/>
        </p:nvSpPr>
        <p:spPr>
          <a:xfrm>
            <a:off x="224406" y="4899041"/>
            <a:ext cx="3300672" cy="523220"/>
          </a:xfrm>
          <a:prstGeom prst="rect">
            <a:avLst/>
          </a:prstGeom>
          <a:ln>
            <a:solidFill>
              <a:schemeClr val="tx1"/>
            </a:solidFill>
          </a:ln>
        </p:spPr>
        <p:txBody>
          <a:bodyPr wrap="square">
            <a:spAutoFit/>
          </a:bodyPr>
          <a:lstStyle/>
          <a:p>
            <a:r>
              <a:rPr lang="en-GB" sz="2800" dirty="0" smtClean="0"/>
              <a:t>www.myed.ed.ac.uk</a:t>
            </a:r>
            <a:endParaRPr lang="en-GB" dirty="0"/>
          </a:p>
        </p:txBody>
      </p:sp>
    </p:spTree>
    <p:extLst>
      <p:ext uri="{BB962C8B-B14F-4D97-AF65-F5344CB8AC3E}">
        <p14:creationId xmlns:p14="http://schemas.microsoft.com/office/powerpoint/2010/main" val="2860852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13" r="870" b="186"/>
          <a:stretch/>
        </p:blipFill>
        <p:spPr>
          <a:xfrm>
            <a:off x="98239" y="638629"/>
            <a:ext cx="12093761" cy="5340626"/>
          </a:xfrm>
          <a:prstGeom prst="rect">
            <a:avLst/>
          </a:prstGeom>
        </p:spPr>
      </p:pic>
      <p:sp>
        <p:nvSpPr>
          <p:cNvPr id="3" name="TextBox 2"/>
          <p:cNvSpPr txBox="1"/>
          <p:nvPr/>
        </p:nvSpPr>
        <p:spPr>
          <a:xfrm>
            <a:off x="98239" y="6110514"/>
            <a:ext cx="5446218" cy="400110"/>
          </a:xfrm>
          <a:prstGeom prst="rect">
            <a:avLst/>
          </a:prstGeom>
          <a:noFill/>
          <a:ln>
            <a:solidFill>
              <a:schemeClr val="accent1"/>
            </a:solidFill>
          </a:ln>
        </p:spPr>
        <p:txBody>
          <a:bodyPr wrap="square" rtlCol="0">
            <a:spAutoFit/>
          </a:bodyPr>
          <a:lstStyle/>
          <a:p>
            <a:r>
              <a:rPr lang="en-GB" sz="2000" dirty="0" smtClean="0">
                <a:hlinkClick r:id="rId4"/>
              </a:rPr>
              <a:t>https://edinburgh-uk.libguides.com/geosciences</a:t>
            </a:r>
            <a:endParaRPr lang="en-GB" sz="2000" dirty="0"/>
          </a:p>
        </p:txBody>
      </p:sp>
    </p:spTree>
    <p:extLst>
      <p:ext uri="{BB962C8B-B14F-4D97-AF65-F5344CB8AC3E}">
        <p14:creationId xmlns:p14="http://schemas.microsoft.com/office/powerpoint/2010/main" val="491743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64" charset="-128"/>
              </a:defRPr>
            </a:lvl1pPr>
            <a:lvl2pPr marL="742932" indent="-285744">
              <a:defRPr>
                <a:solidFill>
                  <a:schemeClr val="tx1"/>
                </a:solidFill>
                <a:latin typeface="Arial" panose="020B0604020202020204" pitchFamily="34" charset="0"/>
                <a:ea typeface="ヒラギノ角ゴ Pro W3" pitchFamily="-64" charset="-128"/>
              </a:defRPr>
            </a:lvl2pPr>
            <a:lvl3pPr marL="1142971" indent="-228594">
              <a:defRPr>
                <a:solidFill>
                  <a:schemeClr val="tx1"/>
                </a:solidFill>
                <a:latin typeface="Arial" panose="020B0604020202020204" pitchFamily="34" charset="0"/>
                <a:ea typeface="ヒラギノ角ゴ Pro W3" pitchFamily="-64" charset="-128"/>
              </a:defRPr>
            </a:lvl3pPr>
            <a:lvl4pPr marL="1600160" indent="-228594">
              <a:defRPr>
                <a:solidFill>
                  <a:schemeClr val="tx1"/>
                </a:solidFill>
                <a:latin typeface="Arial" panose="020B0604020202020204" pitchFamily="34" charset="0"/>
                <a:ea typeface="ヒラギノ角ゴ Pro W3" pitchFamily="-64" charset="-128"/>
              </a:defRPr>
            </a:lvl4pPr>
            <a:lvl5pPr marL="2057349" indent="-228594">
              <a:defRPr>
                <a:solidFill>
                  <a:schemeClr val="tx1"/>
                </a:solidFill>
                <a:latin typeface="Arial" panose="020B0604020202020204" pitchFamily="34" charset="0"/>
                <a:ea typeface="ヒラギノ角ゴ Pro W3" pitchFamily="-64" charset="-128"/>
              </a:defRPr>
            </a:lvl5pPr>
            <a:lvl6pPr marL="2514537"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726"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8914"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103"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719E82E1-19F1-4117-ACD0-3413587DEA33}" type="slidenum">
              <a:rPr lang="en-GB" altLang="en-US" smtClean="0">
                <a:latin typeface="Calibri" panose="020F0502020204030204" pitchFamily="34" charset="0"/>
              </a:rPr>
              <a:pPr/>
              <a:t>14</a:t>
            </a:fld>
            <a:endParaRPr lang="en-GB" altLang="en-US" smtClean="0">
              <a:latin typeface="Calibri" panose="020F0502020204030204" pitchFamily="34" charset="0"/>
            </a:endParaRPr>
          </a:p>
        </p:txBody>
      </p:sp>
      <p:sp>
        <p:nvSpPr>
          <p:cNvPr id="134149" name="Rectangle 5"/>
          <p:cNvSpPr>
            <a:spLocks noGrp="1" noChangeArrowheads="1"/>
          </p:cNvSpPr>
          <p:nvPr>
            <p:ph type="body" sz="half" idx="4294967295"/>
          </p:nvPr>
        </p:nvSpPr>
        <p:spPr bwMode="auto">
          <a:xfrm>
            <a:off x="584200" y="576470"/>
            <a:ext cx="10898809" cy="54400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r>
              <a:rPr lang="en-GB" altLang="en-US" sz="4000" dirty="0" smtClean="0">
                <a:latin typeface="Source Sans Pro" panose="020B0503030403020204"/>
                <a:ea typeface="ヒラギノ角ゴ Pro W3" pitchFamily="-64" charset="-128"/>
              </a:rPr>
              <a:t>Finding </a:t>
            </a:r>
            <a:r>
              <a:rPr lang="en-GB" altLang="en-US" sz="4000" dirty="0">
                <a:latin typeface="Source Sans Pro" panose="020B0503030403020204"/>
                <a:ea typeface="ヒラギノ角ゴ Pro W3" pitchFamily="-64" charset="-128"/>
              </a:rPr>
              <a:t>Academic </a:t>
            </a:r>
            <a:r>
              <a:rPr lang="en-GB" altLang="en-US" sz="4000" dirty="0" smtClean="0">
                <a:latin typeface="Source Sans Pro" panose="020B0503030403020204"/>
                <a:ea typeface="ヒラギノ角ゴ Pro W3" pitchFamily="-64" charset="-128"/>
              </a:rPr>
              <a:t>Literature: </a:t>
            </a:r>
            <a:br>
              <a:rPr lang="en-GB" altLang="en-US" sz="4000" dirty="0" smtClean="0">
                <a:latin typeface="Source Sans Pro" panose="020B0503030403020204"/>
                <a:ea typeface="ヒラギノ角ゴ Pro W3" pitchFamily="-64" charset="-128"/>
              </a:rPr>
            </a:br>
            <a:r>
              <a:rPr lang="en-GB" altLang="en-US" sz="4000" dirty="0" smtClean="0">
                <a:latin typeface="Source Sans Pro" panose="020B0503030403020204"/>
                <a:ea typeface="ヒラギノ角ゴ Pro W3" pitchFamily="-64" charset="-128"/>
              </a:rPr>
              <a:t>literature review </a:t>
            </a:r>
            <a:endParaRPr lang="en-GB" altLang="en-US" sz="4000" dirty="0">
              <a:latin typeface="Source Sans Pro" panose="020B0503030403020204"/>
              <a:ea typeface="ヒラギノ角ゴ Pro W3" pitchFamily="-64" charset="-128"/>
            </a:endParaRPr>
          </a:p>
          <a:p>
            <a:pPr>
              <a:lnSpc>
                <a:spcPct val="120000"/>
              </a:lnSpc>
              <a:defRPr/>
            </a:pPr>
            <a:endParaRPr lang="en-GB" altLang="en-US" sz="2200" dirty="0">
              <a:latin typeface="Source Sans Pro" panose="020B0503030403020204"/>
              <a:ea typeface="ヒラギノ角ゴ Pro W3" pitchFamily="-64" charset="-128"/>
            </a:endParaRPr>
          </a:p>
          <a:p>
            <a:pPr>
              <a:lnSpc>
                <a:spcPct val="80000"/>
              </a:lnSpc>
              <a:buFont typeface="Arial" charset="0"/>
              <a:buChar char="•"/>
              <a:defRPr/>
            </a:pPr>
            <a:endParaRPr lang="en-GB" altLang="en-US" sz="2133" dirty="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p:txBody>
      </p:sp>
    </p:spTree>
    <p:extLst>
      <p:ext uri="{BB962C8B-B14F-4D97-AF65-F5344CB8AC3E}">
        <p14:creationId xmlns:p14="http://schemas.microsoft.com/office/powerpoint/2010/main" val="54801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590" y="559693"/>
            <a:ext cx="7301410" cy="502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847528" y="5920869"/>
            <a:ext cx="8568952" cy="460459"/>
          </a:xfrm>
        </p:spPr>
        <p:txBody>
          <a:bodyPr>
            <a:normAutofit lnSpcReduction="10000"/>
          </a:bodyPr>
          <a:lstStyle/>
          <a:p>
            <a:pPr algn="l"/>
            <a:r>
              <a:rPr lang="en-GB" sz="1400" dirty="0" err="1"/>
              <a:t>Mewburn</a:t>
            </a:r>
            <a:r>
              <a:rPr lang="en-GB" sz="1400" dirty="0"/>
              <a:t>, I., </a:t>
            </a:r>
            <a:r>
              <a:rPr lang="en-GB" sz="1400" i="1" dirty="0"/>
              <a:t>Hacking the Literature Review</a:t>
            </a:r>
            <a:r>
              <a:rPr lang="en-GB" sz="1400" dirty="0"/>
              <a:t>. RMIT University. Accessed online Sep2012 URL: https://docs.google.com/presentation/d/1r_sIg1SFMoIh3E26-dg3aSR5xRap91iDkaijNVdx4Ds/edit?pli=1#slide=id.p </a:t>
            </a:r>
          </a:p>
        </p:txBody>
      </p:sp>
      <p:sp>
        <p:nvSpPr>
          <p:cNvPr id="2" name="Slide Number Placeholder 1"/>
          <p:cNvSpPr>
            <a:spLocks noGrp="1"/>
          </p:cNvSpPr>
          <p:nvPr>
            <p:ph type="sldNum" sz="quarter" idx="12"/>
          </p:nvPr>
        </p:nvSpPr>
        <p:spPr/>
        <p:txBody>
          <a:bodyPr/>
          <a:lstStyle/>
          <a:p>
            <a:pPr algn="r">
              <a:defRPr/>
            </a:pPr>
            <a:fld id="{4E87165A-FF51-4B0E-B210-CA496980CC39}" type="slidenum">
              <a:rPr lang="en-GB" smtClean="0"/>
              <a:pPr algn="r">
                <a:defRPr/>
              </a:pPr>
              <a:t>15</a:t>
            </a:fld>
            <a:endParaRPr lang="en-GB" dirty="0"/>
          </a:p>
        </p:txBody>
      </p:sp>
    </p:spTree>
    <p:extLst>
      <p:ext uri="{BB962C8B-B14F-4D97-AF65-F5344CB8AC3E}">
        <p14:creationId xmlns:p14="http://schemas.microsoft.com/office/powerpoint/2010/main" val="197907645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defRPr/>
            </a:pPr>
            <a:fld id="{4E87165A-FF51-4B0E-B210-CA496980CC39}" type="slidenum">
              <a:rPr lang="en-GB" smtClean="0"/>
              <a:pPr algn="r">
                <a:defRPr/>
              </a:pPr>
              <a:t>16</a:t>
            </a:fld>
            <a:endParaRPr lang="en-GB" dirty="0"/>
          </a:p>
        </p:txBody>
      </p:sp>
      <p:pic>
        <p:nvPicPr>
          <p:cNvPr id="5" name="Picture 4"/>
          <p:cNvPicPr>
            <a:picLocks noChangeAspect="1"/>
          </p:cNvPicPr>
          <p:nvPr/>
        </p:nvPicPr>
        <p:blipFill>
          <a:blip r:embed="rId3"/>
          <a:stretch>
            <a:fillRect/>
          </a:stretch>
        </p:blipFill>
        <p:spPr>
          <a:xfrm>
            <a:off x="507999" y="624114"/>
            <a:ext cx="11138347" cy="4919765"/>
          </a:xfrm>
          <a:prstGeom prst="rect">
            <a:avLst/>
          </a:prstGeom>
        </p:spPr>
      </p:pic>
    </p:spTree>
    <p:extLst>
      <p:ext uri="{BB962C8B-B14F-4D97-AF65-F5344CB8AC3E}">
        <p14:creationId xmlns:p14="http://schemas.microsoft.com/office/powerpoint/2010/main" val="313003987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33" y="459003"/>
            <a:ext cx="10972800" cy="673100"/>
          </a:xfrm>
        </p:spPr>
        <p:txBody>
          <a:bodyPr>
            <a:normAutofit/>
          </a:bodyPr>
          <a:lstStyle/>
          <a:p>
            <a:r>
              <a:rPr lang="en-GB" sz="4000" dirty="0">
                <a:latin typeface="Source Sans Pro" panose="020B0503030403020204"/>
              </a:rPr>
              <a:t>Getting </a:t>
            </a:r>
            <a:r>
              <a:rPr lang="en-GB" sz="4000" dirty="0" smtClean="0">
                <a:latin typeface="Source Sans Pro" panose="020B0503030403020204"/>
              </a:rPr>
              <a:t>started</a:t>
            </a:r>
            <a:endParaRPr lang="en-GB" sz="4000" dirty="0">
              <a:latin typeface="Source Sans Pro" panose="020B0503030403020204"/>
            </a:endParaRPr>
          </a:p>
        </p:txBody>
      </p:sp>
      <p:sp>
        <p:nvSpPr>
          <p:cNvPr id="3" name="Content Placeholder 2"/>
          <p:cNvSpPr>
            <a:spLocks noGrp="1"/>
          </p:cNvSpPr>
          <p:nvPr>
            <p:ph idx="1"/>
          </p:nvPr>
        </p:nvSpPr>
        <p:spPr>
          <a:xfrm>
            <a:off x="529133" y="1260270"/>
            <a:ext cx="10972800" cy="4889501"/>
          </a:xfrm>
        </p:spPr>
        <p:txBody>
          <a:bodyPr>
            <a:noAutofit/>
          </a:bodyPr>
          <a:lstStyle/>
          <a:p>
            <a:pPr marL="0" lvl="2" indent="0">
              <a:buNone/>
            </a:pPr>
            <a:r>
              <a:rPr lang="en-GB" b="1" dirty="0" smtClean="0">
                <a:latin typeface="Source Sans Pro" panose="020B0503030403020204"/>
              </a:rPr>
              <a:t>1. Frame </a:t>
            </a:r>
            <a:r>
              <a:rPr lang="en-GB" b="1" dirty="0">
                <a:latin typeface="Source Sans Pro" panose="020B0503030403020204"/>
              </a:rPr>
              <a:t>your research </a:t>
            </a:r>
            <a:r>
              <a:rPr lang="en-GB" b="1" dirty="0" smtClean="0">
                <a:latin typeface="Source Sans Pro" panose="020B0503030403020204"/>
              </a:rPr>
              <a:t>as a question</a:t>
            </a:r>
            <a:endParaRPr lang="en-GB" b="1" dirty="0">
              <a:latin typeface="Source Sans Pro" panose="020B0503030403020204"/>
            </a:endParaRPr>
          </a:p>
          <a:p>
            <a:pPr marL="342900" lvl="2" indent="-342900"/>
            <a:r>
              <a:rPr lang="en-GB" dirty="0" smtClean="0">
                <a:latin typeface="Source Sans Pro" panose="020B0503030403020204"/>
              </a:rPr>
              <a:t>This can help clarify </a:t>
            </a:r>
            <a:r>
              <a:rPr lang="en-GB" dirty="0">
                <a:latin typeface="Source Sans Pro" panose="020B0503030403020204"/>
              </a:rPr>
              <a:t>what you want to find out and help you achieve.</a:t>
            </a:r>
          </a:p>
          <a:p>
            <a:pPr marL="342900" lvl="2" indent="-342900"/>
            <a:endParaRPr lang="en-GB" dirty="0">
              <a:latin typeface="Source Sans Pro" panose="020B0503030403020204"/>
            </a:endParaRPr>
          </a:p>
          <a:p>
            <a:pPr marL="0" lvl="2" indent="0">
              <a:buNone/>
            </a:pPr>
            <a:r>
              <a:rPr lang="en-GB" b="1" dirty="0" smtClean="0">
                <a:latin typeface="Source Sans Pro" panose="020B0503030403020204"/>
              </a:rPr>
              <a:t>2. Key words </a:t>
            </a:r>
            <a:br>
              <a:rPr lang="en-GB" b="1" dirty="0" smtClean="0">
                <a:latin typeface="Source Sans Pro" panose="020B0503030403020204"/>
              </a:rPr>
            </a:br>
            <a:endParaRPr lang="en-GB" b="1" dirty="0" smtClean="0">
              <a:latin typeface="Source Sans Pro" panose="020B0503030403020204"/>
            </a:endParaRPr>
          </a:p>
          <a:p>
            <a:pPr marL="0" lvl="2" indent="0">
              <a:buNone/>
            </a:pPr>
            <a:r>
              <a:rPr lang="en-GB" b="1" dirty="0" smtClean="0">
                <a:latin typeface="Source Sans Pro" panose="020B0503030403020204"/>
              </a:rPr>
              <a:t>Identify </a:t>
            </a:r>
            <a:r>
              <a:rPr lang="en-GB" b="1" dirty="0">
                <a:latin typeface="Source Sans Pro" panose="020B0503030403020204"/>
              </a:rPr>
              <a:t>the principal concepts</a:t>
            </a:r>
          </a:p>
          <a:p>
            <a:pPr marL="342900" lvl="2" indent="-342900"/>
            <a:r>
              <a:rPr lang="en-GB" dirty="0">
                <a:latin typeface="Source Sans Pro" panose="020B0503030403020204"/>
              </a:rPr>
              <a:t>These will form the keywords for your search</a:t>
            </a:r>
          </a:p>
          <a:p>
            <a:pPr marL="342900" lvl="2" indent="-342900"/>
            <a:endParaRPr lang="en-GB" dirty="0">
              <a:latin typeface="Source Sans Pro" panose="020B0503030403020204"/>
            </a:endParaRPr>
          </a:p>
          <a:p>
            <a:pPr marL="0" lvl="2" indent="0">
              <a:buNone/>
            </a:pPr>
            <a:r>
              <a:rPr lang="en-GB" b="1" dirty="0">
                <a:latin typeface="Source Sans Pro" panose="020B0503030403020204"/>
              </a:rPr>
              <a:t>Expand your search terms by considering</a:t>
            </a:r>
          </a:p>
          <a:p>
            <a:pPr marL="342900" lvl="2" indent="-342900">
              <a:lnSpc>
                <a:spcPct val="80000"/>
              </a:lnSpc>
            </a:pPr>
            <a:r>
              <a:rPr lang="en-GB" altLang="en-US" dirty="0">
                <a:latin typeface="Source Sans Pro" panose="020B0503030403020204"/>
                <a:ea typeface="ヒラギノ角ゴ Pro W3" pitchFamily="-64" charset="-128"/>
              </a:rPr>
              <a:t>Synonyms, related terms, antonyms, homonyms </a:t>
            </a:r>
          </a:p>
          <a:p>
            <a:pPr marL="342900" lvl="2" indent="-342900">
              <a:lnSpc>
                <a:spcPct val="80000"/>
              </a:lnSpc>
            </a:pPr>
            <a:r>
              <a:rPr lang="en-GB" altLang="en-US" dirty="0">
                <a:latin typeface="Source Sans Pro" panose="020B0503030403020204"/>
                <a:ea typeface="ヒラギノ角ゴ Pro W3" pitchFamily="-64" charset="-128"/>
              </a:rPr>
              <a:t>Variant terminology: </a:t>
            </a:r>
            <a:r>
              <a:rPr lang="en-GB" altLang="en-US" dirty="0">
                <a:latin typeface="Source Sans Pro" panose="020B0503030403020204"/>
                <a:ea typeface="ヒラギノ角ゴ Pro W3" pitchFamily="-64" charset="-128"/>
                <a:cs typeface="Times New Roman" panose="02020603050405020304" pitchFamily="18" charset="0"/>
              </a:rPr>
              <a:t>farmers markets (UK) &amp; greenmarkets (US)</a:t>
            </a:r>
          </a:p>
          <a:p>
            <a:pPr marL="342900" lvl="2" indent="-342900">
              <a:lnSpc>
                <a:spcPct val="80000"/>
              </a:lnSpc>
            </a:pPr>
            <a:r>
              <a:rPr lang="en-GB" altLang="en-US" dirty="0">
                <a:latin typeface="Source Sans Pro" panose="020B0503030403020204"/>
                <a:ea typeface="ヒラギノ角ゴ Pro W3" pitchFamily="-64" charset="-128"/>
                <a:cs typeface="Times New Roman" panose="02020603050405020304" pitchFamily="18" charset="0"/>
              </a:rPr>
              <a:t>Variant spelling: behaviour(UK), </a:t>
            </a:r>
            <a:r>
              <a:rPr lang="en-GB" altLang="en-US" dirty="0" err="1">
                <a:latin typeface="Source Sans Pro" panose="020B0503030403020204"/>
                <a:ea typeface="ヒラギノ角ゴ Pro W3" pitchFamily="-64" charset="-128"/>
                <a:cs typeface="Times New Roman" panose="02020603050405020304" pitchFamily="18" charset="0"/>
              </a:rPr>
              <a:t>behavior</a:t>
            </a:r>
            <a:r>
              <a:rPr lang="en-GB" altLang="en-US" dirty="0">
                <a:latin typeface="Source Sans Pro" panose="020B0503030403020204"/>
                <a:ea typeface="ヒラギノ角ゴ Pro W3" pitchFamily="-64" charset="-128"/>
                <a:cs typeface="Times New Roman" panose="02020603050405020304" pitchFamily="18" charset="0"/>
              </a:rPr>
              <a:t> (US); paediatric (UK), </a:t>
            </a:r>
            <a:r>
              <a:rPr lang="en-GB" altLang="en-US" dirty="0" err="1">
                <a:latin typeface="Source Sans Pro" panose="020B0503030403020204"/>
                <a:ea typeface="ヒラギノ角ゴ Pro W3" pitchFamily="-64" charset="-128"/>
                <a:cs typeface="Times New Roman" panose="02020603050405020304" pitchFamily="18" charset="0"/>
              </a:rPr>
              <a:t>padiatric</a:t>
            </a:r>
            <a:r>
              <a:rPr lang="en-GB" altLang="en-US" dirty="0">
                <a:latin typeface="Source Sans Pro" panose="020B0503030403020204"/>
                <a:ea typeface="ヒラギノ角ゴ Pro W3" pitchFamily="-64" charset="-128"/>
                <a:cs typeface="Times New Roman" panose="02020603050405020304" pitchFamily="18" charset="0"/>
              </a:rPr>
              <a:t> (US)</a:t>
            </a:r>
          </a:p>
          <a:p>
            <a:pPr marL="342900" lvl="2" indent="-342900"/>
            <a:endParaRPr lang="en-GB" altLang="en-US" dirty="0">
              <a:latin typeface="Source Sans Pro" panose="020B0503030403020204"/>
              <a:ea typeface="ヒラギノ角ゴ Pro W3" pitchFamily="-64" charset="-128"/>
              <a:cs typeface="Times New Roman" panose="02020603050405020304" pitchFamily="18" charset="0"/>
            </a:endParaRPr>
          </a:p>
          <a:p>
            <a:pPr marL="0" lvl="2" indent="0">
              <a:buNone/>
            </a:pPr>
            <a:r>
              <a:rPr lang="en-GB" b="1" dirty="0">
                <a:latin typeface="Source Sans Pro" panose="020B0503030403020204"/>
              </a:rPr>
              <a:t>Apply search limits for greater focus and relevance</a:t>
            </a:r>
          </a:p>
          <a:p>
            <a:pPr marL="342900" lvl="2" indent="-342900"/>
            <a:r>
              <a:rPr lang="en-GB" dirty="0">
                <a:latin typeface="Source Sans Pro" panose="020B0503030403020204"/>
              </a:rPr>
              <a:t>e.g. </a:t>
            </a:r>
            <a:r>
              <a:rPr lang="en-GB" dirty="0" smtClean="0">
                <a:latin typeface="Source Sans Pro" panose="020B0503030403020204"/>
              </a:rPr>
              <a:t>date, </a:t>
            </a:r>
            <a:r>
              <a:rPr lang="en-GB" dirty="0">
                <a:latin typeface="Source Sans Pro" panose="020B0503030403020204"/>
              </a:rPr>
              <a:t>language, </a:t>
            </a:r>
            <a:r>
              <a:rPr lang="en-GB" dirty="0" smtClean="0">
                <a:latin typeface="Source Sans Pro" panose="020B0503030403020204"/>
              </a:rPr>
              <a:t>geography, methodology?</a:t>
            </a:r>
            <a:endParaRPr lang="en-GB" dirty="0">
              <a:latin typeface="Source Sans Pro" panose="020B0503030403020204"/>
            </a:endParaRPr>
          </a:p>
        </p:txBody>
      </p:sp>
      <p:sp>
        <p:nvSpPr>
          <p:cNvPr id="4" name="Slide Number Placeholder 3"/>
          <p:cNvSpPr>
            <a:spLocks noGrp="1"/>
          </p:cNvSpPr>
          <p:nvPr>
            <p:ph type="sldNum" sz="quarter" idx="12"/>
          </p:nvPr>
        </p:nvSpPr>
        <p:spPr/>
        <p:txBody>
          <a:bodyPr/>
          <a:lstStyle/>
          <a:p>
            <a:pPr>
              <a:defRPr/>
            </a:pPr>
            <a:fld id="{4B5A37E0-6AA8-4B1A-AA27-999000D93AE8}" type="slidenum">
              <a:rPr lang="en-GB" altLang="en-US" smtClean="0"/>
              <a:pPr>
                <a:defRPr/>
              </a:pPr>
              <a:t>17</a:t>
            </a:fld>
            <a:endParaRPr lang="en-GB" altLang="en-US"/>
          </a:p>
        </p:txBody>
      </p:sp>
    </p:spTree>
    <p:extLst>
      <p:ext uri="{BB962C8B-B14F-4D97-AF65-F5344CB8AC3E}">
        <p14:creationId xmlns:p14="http://schemas.microsoft.com/office/powerpoint/2010/main" val="409054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5219" name="Group 3"/>
          <p:cNvGraphicFramePr>
            <a:graphicFrameLocks noGrp="1"/>
          </p:cNvGraphicFramePr>
          <p:nvPr>
            <p:ph idx="1"/>
            <p:extLst>
              <p:ext uri="{D42A27DB-BD31-4B8C-83A1-F6EECF244321}">
                <p14:modId xmlns:p14="http://schemas.microsoft.com/office/powerpoint/2010/main" val="1707964348"/>
              </p:ext>
            </p:extLst>
          </p:nvPr>
        </p:nvGraphicFramePr>
        <p:xfrm>
          <a:off x="647205" y="1779100"/>
          <a:ext cx="10883734" cy="2581104"/>
        </p:xfrm>
        <a:graphic>
          <a:graphicData uri="http://schemas.openxmlformats.org/drawingml/2006/table">
            <a:tbl>
              <a:tblPr/>
              <a:tblGrid>
                <a:gridCol w="2939800">
                  <a:extLst>
                    <a:ext uri="{9D8B030D-6E8A-4147-A177-3AD203B41FA5}">
                      <a16:colId xmlns:a16="http://schemas.microsoft.com/office/drawing/2014/main" val="20000"/>
                    </a:ext>
                  </a:extLst>
                </a:gridCol>
                <a:gridCol w="2728618">
                  <a:extLst>
                    <a:ext uri="{9D8B030D-6E8A-4147-A177-3AD203B41FA5}">
                      <a16:colId xmlns:a16="http://schemas.microsoft.com/office/drawing/2014/main" val="20001"/>
                    </a:ext>
                  </a:extLst>
                </a:gridCol>
                <a:gridCol w="2778800">
                  <a:extLst>
                    <a:ext uri="{9D8B030D-6E8A-4147-A177-3AD203B41FA5}">
                      <a16:colId xmlns:a16="http://schemas.microsoft.com/office/drawing/2014/main" val="20002"/>
                    </a:ext>
                  </a:extLst>
                </a:gridCol>
                <a:gridCol w="2436516">
                  <a:extLst>
                    <a:ext uri="{9D8B030D-6E8A-4147-A177-3AD203B41FA5}">
                      <a16:colId xmlns:a16="http://schemas.microsoft.com/office/drawing/2014/main" val="20003"/>
                    </a:ext>
                  </a:extLst>
                </a:gridCol>
              </a:tblGrid>
              <a:tr h="569424">
                <a:tc gridSpan="4">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Which </a:t>
                      </a:r>
                      <a:r>
                        <a:rPr kumimoji="0" lang="en-GB" sz="2000" b="0" i="0" u="sng" strike="noStrike" cap="none" normalizeH="0" baseline="0" dirty="0" err="1" smtClean="0">
                          <a:ln>
                            <a:noFill/>
                          </a:ln>
                          <a:solidFill>
                            <a:schemeClr val="tx1"/>
                          </a:solidFill>
                          <a:effectLst/>
                          <a:latin typeface="Source Sans Pro" panose="020B0503030403020204"/>
                          <a:ea typeface="ヒラギノ角ゴ Pro W3" charset="-128"/>
                          <a:cs typeface="Times New Roman" pitchFamily="18" charset="0"/>
                        </a:rPr>
                        <a:t>antihypertensives</a:t>
                      </a: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 are safest in treating </a:t>
                      </a:r>
                      <a:r>
                        <a:rPr kumimoji="0" lang="en-GB" sz="2000" b="0" i="0" u="sng"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hypertension</a:t>
                      </a: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 during </a:t>
                      </a:r>
                      <a:r>
                        <a:rPr kumimoji="0" lang="en-GB" sz="2000" b="0" i="0" u="sng"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pregnancy</a:t>
                      </a: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 or </a:t>
                      </a:r>
                      <a:r>
                        <a:rPr kumimoji="0" lang="en-GB" sz="2000" b="0" i="0" u="sng"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childbirth</a:t>
                      </a: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05300">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1" u="none" strike="noStrike" cap="none" normalizeH="0" baseline="0" dirty="0" smtClean="0">
                          <a:ln>
                            <a:noFill/>
                          </a:ln>
                          <a:solidFill>
                            <a:srgbClr val="0070C0"/>
                          </a:solidFill>
                          <a:effectLst/>
                          <a:latin typeface="Source Sans Pro" panose="020B0503030403020204"/>
                          <a:ea typeface="ヒラギノ角ゴ Pro W3" charset="-128"/>
                          <a:cs typeface="Times New Roman" pitchFamily="18" charset="0"/>
                        </a:rPr>
                        <a:t>Major subjects</a:t>
                      </a:r>
                      <a:endParaRPr kumimoji="0" lang="en-GB" sz="2000" b="0" i="0" u="none" strike="noStrike" cap="none" normalizeH="0" baseline="0" dirty="0" smtClean="0">
                        <a:ln>
                          <a:noFill/>
                        </a:ln>
                        <a:solidFill>
                          <a:srgbClr val="0070C0"/>
                        </a:solidFill>
                        <a:effectLst/>
                        <a:latin typeface="Source Sans Pro" panose="020B0503030403020204"/>
                        <a:ea typeface="ヒラギノ角ゴ Pro W3"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err="1" smtClean="0">
                          <a:ln>
                            <a:noFill/>
                          </a:ln>
                          <a:solidFill>
                            <a:schemeClr val="tx1"/>
                          </a:solidFill>
                          <a:effectLst/>
                          <a:latin typeface="Source Sans Pro" panose="020B0503030403020204"/>
                          <a:ea typeface="ヒラギノ角ゴ Pro W3" charset="-128"/>
                          <a:cs typeface="Times New Roman" pitchFamily="18" charset="0"/>
                        </a:rPr>
                        <a:t>antihypertensives</a:t>
                      </a:r>
                      <a:endPar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hypertension</a:t>
                      </a:r>
                      <a:endPar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Source Sans Pro" panose="020B0503030403020204"/>
                          <a:ea typeface="ヒラギノ角ゴ Pro W3" charset="-128"/>
                          <a:cs typeface="Times New Roman" pitchFamily="18" charset="0"/>
                        </a:rPr>
                        <a:t>pregnancy or childbirth</a:t>
                      </a:r>
                      <a:endParaRPr kumimoji="0" lang="en-GB" sz="2000" b="0" i="0" u="none" strike="noStrike" cap="none" normalizeH="0" baseline="0" smtClean="0">
                        <a:ln>
                          <a:noFill/>
                        </a:ln>
                        <a:solidFill>
                          <a:schemeClr val="tx1"/>
                        </a:solidFill>
                        <a:effectLst/>
                        <a:latin typeface="Source Sans Pro" panose="020B0503030403020204"/>
                        <a:ea typeface="ヒラギノ角ゴ Pro W3"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6284">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1" u="none" strike="noStrike" cap="none" normalizeH="0" baseline="0" dirty="0" smtClean="0">
                          <a:ln>
                            <a:noFill/>
                          </a:ln>
                          <a:solidFill>
                            <a:srgbClr val="0070C0"/>
                          </a:solidFill>
                          <a:effectLst/>
                          <a:latin typeface="Source Sans Pro" panose="020B0503030403020204"/>
                          <a:ea typeface="ヒラギノ角ゴ Pro W3" charset="-128"/>
                          <a:cs typeface="Times New Roman" pitchFamily="18" charset="0"/>
                        </a:rPr>
                        <a:t>Alternative spellings</a:t>
                      </a:r>
                      <a:endParaRPr kumimoji="0" lang="en-GB" sz="2000" b="0" i="0" u="none" strike="noStrike" cap="none" normalizeH="0" baseline="0" dirty="0" smtClean="0">
                        <a:ln>
                          <a:noFill/>
                        </a:ln>
                        <a:solidFill>
                          <a:srgbClr val="0070C0"/>
                        </a:solidFill>
                        <a:effectLst/>
                        <a:latin typeface="Source Sans Pro" panose="020B0503030403020204"/>
                        <a:ea typeface="ヒラギノ角ゴ Pro W3"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1" u="none" strike="noStrike" cap="none" normalizeH="0" baseline="0" dirty="0" smtClean="0">
                          <a:ln>
                            <a:noFill/>
                          </a:ln>
                          <a:solidFill>
                            <a:srgbClr val="0070C0"/>
                          </a:solidFill>
                          <a:effectLst/>
                          <a:latin typeface="Source Sans Pro" panose="020B0503030403020204"/>
                          <a:ea typeface="ヒラギノ角ゴ Pro W3" charset="-128"/>
                          <a:cs typeface="Times New Roman" pitchFamily="18" charset="0"/>
                        </a:rPr>
                        <a:t>related terms</a:t>
                      </a:r>
                      <a:endParaRPr kumimoji="0" lang="en-GB" sz="2000" b="0" i="0" u="none" strike="noStrike" cap="none" normalizeH="0" baseline="0" dirty="0" smtClean="0">
                        <a:ln>
                          <a:noFill/>
                        </a:ln>
                        <a:solidFill>
                          <a:srgbClr val="0070C0"/>
                        </a:solidFill>
                        <a:effectLst/>
                        <a:latin typeface="Source Sans Pro" panose="020B0503030403020204"/>
                        <a:ea typeface="ヒラギノ角ゴ Pro W3"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1" u="none" strike="noStrike" cap="none" normalizeH="0" baseline="0" dirty="0" smtClean="0">
                          <a:ln>
                            <a:noFill/>
                          </a:ln>
                          <a:solidFill>
                            <a:srgbClr val="0070C0"/>
                          </a:solidFill>
                          <a:effectLst/>
                          <a:latin typeface="Source Sans Pro" panose="020B0503030403020204"/>
                          <a:ea typeface="ヒラギノ角ゴ Pro W3" charset="-128"/>
                          <a:cs typeface="Times New Roman" pitchFamily="18" charset="0"/>
                        </a:rPr>
                        <a:t>synonyms</a:t>
                      </a:r>
                      <a:endParaRPr kumimoji="0" lang="en-GB" sz="2000" b="0" i="0" u="none" strike="noStrike" cap="none" normalizeH="0" baseline="0" dirty="0" smtClean="0">
                        <a:ln>
                          <a:noFill/>
                        </a:ln>
                        <a:solidFill>
                          <a:srgbClr val="0070C0"/>
                        </a:solidFill>
                        <a:effectLst/>
                        <a:latin typeface="Source Sans Pro" panose="020B0503030403020204"/>
                        <a:ea typeface="ヒラギノ角ゴ Pro W3"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Source Sans Pro" panose="020B0503030403020204"/>
                          <a:ea typeface="ヒラギノ角ゴ Pro W3" charset="-128"/>
                          <a:cs typeface="Times New Roman" pitchFamily="18" charset="0"/>
                        </a:rPr>
                        <a:t>anti-hypertensive(s)</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Source Sans Pro" panose="020B0503030403020204"/>
                          <a:ea typeface="ヒラギノ角ゴ Pro W3" charset="-128"/>
                          <a:cs typeface="Times New Roman" pitchFamily="18" charset="0"/>
                        </a:rPr>
                        <a:t>beta blockers</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Source Sans Pro" panose="020B0503030403020204"/>
                          <a:ea typeface="ヒラギノ角ゴ Pro W3" charset="-128"/>
                          <a:cs typeface="Times New Roman" pitchFamily="18" charset="0"/>
                        </a:rPr>
                        <a:t>specific drug names</a:t>
                      </a:r>
                      <a:endParaRPr kumimoji="0" lang="en-GB" sz="2000" b="0" i="0" u="none" strike="noStrike" cap="none" normalizeH="0" baseline="0" smtClean="0">
                        <a:ln>
                          <a:noFill/>
                        </a:ln>
                        <a:solidFill>
                          <a:schemeClr val="tx1"/>
                        </a:solidFill>
                        <a:effectLst/>
                        <a:latin typeface="Source Sans Pro" panose="020B0503030403020204"/>
                        <a:ea typeface="ヒラギノ角ゴ Pro W3"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high blood pressure</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err="1" smtClean="0">
                          <a:ln>
                            <a:noFill/>
                          </a:ln>
                          <a:solidFill>
                            <a:schemeClr val="tx1"/>
                          </a:solidFill>
                          <a:effectLst/>
                          <a:latin typeface="Source Sans Pro" panose="020B0503030403020204"/>
                          <a:ea typeface="ヒラギノ角ゴ Pro W3" charset="-128"/>
                          <a:cs typeface="Times New Roman" pitchFamily="18" charset="0"/>
                        </a:rPr>
                        <a:t>toxemia</a:t>
                      </a:r>
                      <a:endPar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preeclampsia</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PIH</a:t>
                      </a:r>
                      <a:endPar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Parturition</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Birth</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cs typeface="Times New Roman" pitchFamily="18" charset="0"/>
                        </a:rPr>
                        <a:t>Labour/ </a:t>
                      </a:r>
                      <a:r>
                        <a:rPr kumimoji="0" lang="en-GB" sz="2000" b="0" i="0" u="none" strike="noStrike" cap="none" normalizeH="0" baseline="0" dirty="0" err="1" smtClean="0">
                          <a:ln>
                            <a:noFill/>
                          </a:ln>
                          <a:solidFill>
                            <a:schemeClr val="tx1"/>
                          </a:solidFill>
                          <a:effectLst/>
                          <a:latin typeface="Source Sans Pro" panose="020B0503030403020204"/>
                          <a:ea typeface="ヒラギノ角ゴ Pro W3" charset="-128"/>
                          <a:cs typeface="Times New Roman" pitchFamily="18" charset="0"/>
                        </a:rPr>
                        <a:t>labor</a:t>
                      </a:r>
                      <a:endParaRPr kumimoji="0" lang="en-GB" sz="2000" b="0" i="0" u="none" strike="noStrike" cap="none" normalizeH="0" baseline="0" dirty="0" smtClean="0">
                        <a:ln>
                          <a:noFill/>
                        </a:ln>
                        <a:solidFill>
                          <a:schemeClr val="tx1"/>
                        </a:solidFill>
                        <a:effectLst/>
                        <a:latin typeface="Source Sans Pro" panose="020B0503030403020204"/>
                        <a:ea typeface="ヒラギノ角ゴ Pro W3"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pPr algn="r">
              <a:defRPr/>
            </a:pPr>
            <a:fld id="{2C9AC533-DCD0-4675-9C9D-E09D573FA79D}" type="slidenum">
              <a:rPr lang="en-GB" smtClean="0"/>
              <a:pPr algn="r">
                <a:defRPr/>
              </a:pPr>
              <a:t>18</a:t>
            </a:fld>
            <a:endParaRPr lang="en-GB" dirty="0"/>
          </a:p>
        </p:txBody>
      </p:sp>
      <p:sp>
        <p:nvSpPr>
          <p:cNvPr id="265244" name="Text Box 28"/>
          <p:cNvSpPr txBox="1">
            <a:spLocks noChangeArrowheads="1"/>
          </p:cNvSpPr>
          <p:nvPr/>
        </p:nvSpPr>
        <p:spPr bwMode="auto">
          <a:xfrm>
            <a:off x="647206" y="580244"/>
            <a:ext cx="108083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dirty="0" smtClean="0">
                <a:latin typeface="Source Sans Pro" panose="020B0503030403020204"/>
                <a:cs typeface="Arial" pitchFamily="34" charset="0"/>
              </a:rPr>
              <a:t>Framing your research question </a:t>
            </a:r>
            <a:endParaRPr lang="en-GB" sz="4000" dirty="0">
              <a:latin typeface="Source Sans Pro" panose="020B0503030403020204"/>
              <a:cs typeface="Arial" pitchFamily="34" charset="0"/>
            </a:endParaRPr>
          </a:p>
        </p:txBody>
      </p:sp>
    </p:spTree>
    <p:extLst>
      <p:ext uri="{BB962C8B-B14F-4D97-AF65-F5344CB8AC3E}">
        <p14:creationId xmlns:p14="http://schemas.microsoft.com/office/powerpoint/2010/main" val="3558024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defRPr/>
            </a:pPr>
            <a:fld id="{2C9AC533-DCD0-4675-9C9D-E09D573FA79D}" type="slidenum">
              <a:rPr lang="en-GB" smtClean="0"/>
              <a:pPr algn="r">
                <a:defRPr/>
              </a:pPr>
              <a:t>19</a:t>
            </a:fld>
            <a:endParaRPr lang="en-GB" dirty="0"/>
          </a:p>
        </p:txBody>
      </p:sp>
      <p:sp>
        <p:nvSpPr>
          <p:cNvPr id="265244" name="Text Box 28"/>
          <p:cNvSpPr txBox="1">
            <a:spLocks noChangeArrowheads="1"/>
          </p:cNvSpPr>
          <p:nvPr/>
        </p:nvSpPr>
        <p:spPr bwMode="auto">
          <a:xfrm>
            <a:off x="647206" y="580244"/>
            <a:ext cx="108083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000" dirty="0" smtClean="0">
                <a:latin typeface="Source Sans Pro" panose="020B0503030403020204"/>
                <a:cs typeface="Arial" pitchFamily="34" charset="0"/>
              </a:rPr>
              <a:t>Framing your research question </a:t>
            </a:r>
            <a:endParaRPr lang="en-GB" sz="4000" dirty="0">
              <a:latin typeface="Source Sans Pro" panose="020B0503030403020204"/>
              <a:cs typeface="Arial" pitchFamily="34" charset="0"/>
            </a:endParaRPr>
          </a:p>
        </p:txBody>
      </p:sp>
      <p:pic>
        <p:nvPicPr>
          <p:cNvPr id="5" name="Picture 4"/>
          <p:cNvPicPr>
            <a:picLocks noChangeAspect="1"/>
          </p:cNvPicPr>
          <p:nvPr/>
        </p:nvPicPr>
        <p:blipFill>
          <a:blip r:embed="rId3"/>
          <a:stretch>
            <a:fillRect/>
          </a:stretch>
        </p:blipFill>
        <p:spPr>
          <a:xfrm>
            <a:off x="386931" y="1288130"/>
            <a:ext cx="11387131" cy="5035825"/>
          </a:xfrm>
          <a:prstGeom prst="rect">
            <a:avLst/>
          </a:prstGeom>
        </p:spPr>
      </p:pic>
    </p:spTree>
    <p:extLst>
      <p:ext uri="{BB962C8B-B14F-4D97-AF65-F5344CB8AC3E}">
        <p14:creationId xmlns:p14="http://schemas.microsoft.com/office/powerpoint/2010/main" val="210782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64" charset="-128"/>
              </a:defRPr>
            </a:lvl1pPr>
            <a:lvl2pPr marL="742932" indent="-285744">
              <a:defRPr>
                <a:solidFill>
                  <a:schemeClr val="tx1"/>
                </a:solidFill>
                <a:latin typeface="Arial" panose="020B0604020202020204" pitchFamily="34" charset="0"/>
                <a:ea typeface="ヒラギノ角ゴ Pro W3" pitchFamily="-64" charset="-128"/>
              </a:defRPr>
            </a:lvl2pPr>
            <a:lvl3pPr marL="1142971" indent="-228594">
              <a:defRPr>
                <a:solidFill>
                  <a:schemeClr val="tx1"/>
                </a:solidFill>
                <a:latin typeface="Arial" panose="020B0604020202020204" pitchFamily="34" charset="0"/>
                <a:ea typeface="ヒラギノ角ゴ Pro W3" pitchFamily="-64" charset="-128"/>
              </a:defRPr>
            </a:lvl3pPr>
            <a:lvl4pPr marL="1600160" indent="-228594">
              <a:defRPr>
                <a:solidFill>
                  <a:schemeClr val="tx1"/>
                </a:solidFill>
                <a:latin typeface="Arial" panose="020B0604020202020204" pitchFamily="34" charset="0"/>
                <a:ea typeface="ヒラギノ角ゴ Pro W3" pitchFamily="-64" charset="-128"/>
              </a:defRPr>
            </a:lvl4pPr>
            <a:lvl5pPr marL="2057349" indent="-228594">
              <a:defRPr>
                <a:solidFill>
                  <a:schemeClr val="tx1"/>
                </a:solidFill>
                <a:latin typeface="Arial" panose="020B0604020202020204" pitchFamily="34" charset="0"/>
                <a:ea typeface="ヒラギノ角ゴ Pro W3" pitchFamily="-64" charset="-128"/>
              </a:defRPr>
            </a:lvl5pPr>
            <a:lvl6pPr marL="2514537"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726"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8914"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103"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719E82E1-19F1-4117-ACD0-3413587DEA33}" type="slidenum">
              <a:rPr lang="en-GB" altLang="en-US" smtClean="0">
                <a:latin typeface="Calibri" panose="020F0502020204030204" pitchFamily="34" charset="0"/>
              </a:rPr>
              <a:pPr/>
              <a:t>2</a:t>
            </a:fld>
            <a:endParaRPr lang="en-GB" altLang="en-US" smtClean="0">
              <a:latin typeface="Calibri" panose="020F0502020204030204" pitchFamily="34" charset="0"/>
            </a:endParaRPr>
          </a:p>
        </p:txBody>
      </p:sp>
      <p:sp>
        <p:nvSpPr>
          <p:cNvPr id="134149" name="Rectangle 5"/>
          <p:cNvSpPr>
            <a:spLocks noGrp="1" noChangeArrowheads="1"/>
          </p:cNvSpPr>
          <p:nvPr>
            <p:ph type="body" sz="half" idx="4294967295"/>
          </p:nvPr>
        </p:nvSpPr>
        <p:spPr bwMode="auto">
          <a:xfrm>
            <a:off x="584200" y="576470"/>
            <a:ext cx="10898809" cy="53741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lnSpc>
                <a:spcPct val="80000"/>
              </a:lnSpc>
              <a:buNone/>
              <a:defRPr/>
            </a:pPr>
            <a:r>
              <a:rPr lang="en-GB" altLang="en-US" sz="4000" dirty="0">
                <a:latin typeface="Source Sans Pro"/>
                <a:ea typeface="ヒラギノ角ゴ Pro W3" pitchFamily="-64" charset="-128"/>
              </a:rPr>
              <a:t>Aims</a:t>
            </a:r>
            <a:r>
              <a:rPr lang="en-GB" altLang="en-US" sz="5200" dirty="0">
                <a:latin typeface="Source Sans Pro"/>
                <a:ea typeface="ヒラギノ角ゴ Pro W3" pitchFamily="-64" charset="-128"/>
              </a:rPr>
              <a:t> </a:t>
            </a:r>
          </a:p>
          <a:p>
            <a:pPr>
              <a:lnSpc>
                <a:spcPct val="80000"/>
              </a:lnSpc>
              <a:buFont typeface="Wingdings" panose="05000000000000000000" pitchFamily="2" charset="2"/>
              <a:buChar char="§"/>
              <a:defRPr/>
            </a:pPr>
            <a:endParaRPr lang="en-GB" altLang="en-US" sz="2400" dirty="0">
              <a:latin typeface="Calibri Light" panose="020F0302020204030204" pitchFamily="34" charset="0"/>
              <a:ea typeface="ヒラギノ角ゴ Pro W3" pitchFamily="-64" charset="-128"/>
            </a:endParaRPr>
          </a:p>
          <a:p>
            <a:pPr marL="0" indent="0">
              <a:buNone/>
            </a:pPr>
            <a:r>
              <a:rPr lang="en-GB" dirty="0" smtClean="0"/>
              <a:t>This </a:t>
            </a:r>
            <a:r>
              <a:rPr lang="en-GB" dirty="0"/>
              <a:t>session will cover how to effectively search and find academic literature and introduce you to: </a:t>
            </a:r>
          </a:p>
          <a:p>
            <a:pPr marL="0" indent="0">
              <a:buNone/>
            </a:pPr>
            <a:endParaRPr lang="en-GB" dirty="0"/>
          </a:p>
          <a:p>
            <a:pPr marL="514350" indent="-514350">
              <a:buFont typeface="+mj-lt"/>
              <a:buAutoNum type="arabicPeriod"/>
            </a:pPr>
            <a:r>
              <a:rPr lang="en-GB" dirty="0" smtClean="0"/>
              <a:t>Library </a:t>
            </a:r>
            <a:r>
              <a:rPr lang="en-GB" dirty="0"/>
              <a:t>resources and services </a:t>
            </a:r>
          </a:p>
          <a:p>
            <a:pPr marL="514350" indent="-514350">
              <a:buFont typeface="+mj-lt"/>
              <a:buAutoNum type="arabicPeriod"/>
            </a:pPr>
            <a:r>
              <a:rPr lang="en-GB" dirty="0" smtClean="0"/>
              <a:t>Constructing </a:t>
            </a:r>
            <a:r>
              <a:rPr lang="en-GB" dirty="0"/>
              <a:t>a search strategy</a:t>
            </a:r>
          </a:p>
          <a:p>
            <a:pPr marL="514350" indent="-514350">
              <a:buFont typeface="+mj-lt"/>
              <a:buAutoNum type="arabicPeriod"/>
            </a:pPr>
            <a:r>
              <a:rPr lang="en-GB" dirty="0" smtClean="0"/>
              <a:t>Applying </a:t>
            </a:r>
            <a:r>
              <a:rPr lang="en-GB" dirty="0"/>
              <a:t>a search strategy to academic literature database </a:t>
            </a:r>
            <a:r>
              <a:rPr lang="en-GB" dirty="0" smtClean="0"/>
              <a:t>searching</a:t>
            </a:r>
            <a:endParaRPr lang="en-GB" dirty="0"/>
          </a:p>
          <a:p>
            <a:pPr marL="514350" indent="-514350">
              <a:buFont typeface="+mj-lt"/>
              <a:buAutoNum type="arabicPeriod"/>
            </a:pPr>
            <a:r>
              <a:rPr lang="en-GB" dirty="0" smtClean="0"/>
              <a:t>Organising </a:t>
            </a:r>
            <a:r>
              <a:rPr lang="en-GB" dirty="0"/>
              <a:t>and using results.</a:t>
            </a:r>
          </a:p>
          <a:p>
            <a:pPr>
              <a:lnSpc>
                <a:spcPct val="120000"/>
              </a:lnSpc>
              <a:defRPr/>
            </a:pPr>
            <a:endParaRPr lang="en-GB" altLang="en-US" sz="2200" dirty="0">
              <a:latin typeface="Source Sans Pro" panose="020B0503030403020204"/>
              <a:ea typeface="ヒラギノ角ゴ Pro W3" pitchFamily="-64" charset="-128"/>
            </a:endParaRPr>
          </a:p>
          <a:p>
            <a:pPr>
              <a:lnSpc>
                <a:spcPct val="80000"/>
              </a:lnSpc>
              <a:buFont typeface="Arial" charset="0"/>
              <a:buChar char="•"/>
              <a:defRPr/>
            </a:pPr>
            <a:endParaRPr lang="en-GB" altLang="en-US" sz="2133" dirty="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p:txBody>
      </p:sp>
    </p:spTree>
    <p:extLst>
      <p:ext uri="{BB962C8B-B14F-4D97-AF65-F5344CB8AC3E}">
        <p14:creationId xmlns:p14="http://schemas.microsoft.com/office/powerpoint/2010/main" val="412374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884" y="297741"/>
            <a:ext cx="9938471" cy="707886"/>
          </a:xfrm>
          <a:prstGeom prst="rect">
            <a:avLst/>
          </a:prstGeom>
        </p:spPr>
        <p:txBody>
          <a:bodyPr wrap="square" anchor="t">
            <a:spAutoFit/>
          </a:bodyPr>
          <a:lstStyle/>
          <a:p>
            <a:pPr marL="609600" indent="-609600">
              <a:spcBef>
                <a:spcPct val="50000"/>
              </a:spcBef>
              <a:buNone/>
            </a:pPr>
            <a:r>
              <a:rPr lang="en-GB" sz="4000" dirty="0">
                <a:latin typeface="Source Sans Pro" panose="020B0503030403020204"/>
              </a:rPr>
              <a:t>Some ways to improve your search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7295" y="1439661"/>
            <a:ext cx="932869" cy="5987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8082" y="2142743"/>
            <a:ext cx="892082" cy="5725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3629" y="2856973"/>
            <a:ext cx="950036" cy="609724"/>
          </a:xfrm>
          <a:prstGeom prst="rect">
            <a:avLst/>
          </a:prstGeom>
        </p:spPr>
      </p:pic>
      <p:sp>
        <p:nvSpPr>
          <p:cNvPr id="8" name="Content Placeholder 7"/>
          <p:cNvSpPr>
            <a:spLocks noGrp="1"/>
          </p:cNvSpPr>
          <p:nvPr>
            <p:ph idx="1"/>
          </p:nvPr>
        </p:nvSpPr>
        <p:spPr>
          <a:xfrm>
            <a:off x="667719" y="1439661"/>
            <a:ext cx="8646763" cy="4234212"/>
          </a:xfrm>
        </p:spPr>
        <p:txBody>
          <a:bodyPr vert="horz" lIns="91440" tIns="45720" rIns="91440" bIns="45720" rtlCol="0" anchor="t">
            <a:normAutofit lnSpcReduction="10000"/>
          </a:bodyPr>
          <a:lstStyle/>
          <a:p>
            <a:pPr>
              <a:lnSpc>
                <a:spcPct val="150000"/>
              </a:lnSpc>
            </a:pPr>
            <a:r>
              <a:rPr lang="en-GB" sz="2400" dirty="0"/>
              <a:t>Use AND to find records containing all of your search terms </a:t>
            </a:r>
          </a:p>
          <a:p>
            <a:pPr>
              <a:lnSpc>
                <a:spcPct val="150000"/>
              </a:lnSpc>
            </a:pPr>
            <a:r>
              <a:rPr lang="en-GB" sz="2400" dirty="0"/>
              <a:t>Use OR to find records containing any of your search terms</a:t>
            </a:r>
          </a:p>
          <a:p>
            <a:pPr>
              <a:lnSpc>
                <a:spcPct val="150000"/>
              </a:lnSpc>
            </a:pPr>
            <a:r>
              <a:rPr lang="en-GB" sz="2400" dirty="0"/>
              <a:t>Use NOT to exclude records containing certain words from your search </a:t>
            </a:r>
          </a:p>
          <a:p>
            <a:pPr>
              <a:lnSpc>
                <a:spcPct val="150000"/>
              </a:lnSpc>
            </a:pPr>
            <a:r>
              <a:rPr lang="en-GB" sz="2400" dirty="0"/>
              <a:t>Use NEAR/n to find records containing all terms within a certain number of words (n) of each other e.g. respiratory NEAR/3 </a:t>
            </a:r>
            <a:r>
              <a:rPr lang="en-GB" sz="2400" dirty="0" err="1"/>
              <a:t>diseas</a:t>
            </a:r>
            <a:r>
              <a:rPr lang="en-GB" sz="2400" dirty="0"/>
              <a:t>* </a:t>
            </a:r>
          </a:p>
        </p:txBody>
      </p:sp>
    </p:spTree>
    <p:extLst>
      <p:ext uri="{BB962C8B-B14F-4D97-AF65-F5344CB8AC3E}">
        <p14:creationId xmlns:p14="http://schemas.microsoft.com/office/powerpoint/2010/main" val="127792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bwMode="auto">
          <a:xfrm>
            <a:off x="617430" y="436724"/>
            <a:ext cx="11215526" cy="603067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pPr marL="609600" indent="-609600">
              <a:spcBef>
                <a:spcPct val="50000"/>
              </a:spcBef>
              <a:buNone/>
            </a:pPr>
            <a:r>
              <a:rPr lang="en-GB" sz="4000" dirty="0">
                <a:latin typeface="Source Sans Pro" panose="020B0503030403020204"/>
              </a:rPr>
              <a:t>Some more ways to improve your search  </a:t>
            </a:r>
          </a:p>
          <a:p>
            <a:pPr marL="609600" indent="-609600">
              <a:spcBef>
                <a:spcPct val="50000"/>
              </a:spcBef>
              <a:buNone/>
            </a:pPr>
            <a:endParaRPr lang="en-GB" sz="2400" dirty="0">
              <a:latin typeface="Source Sans Pro" panose="020B0503030403020204"/>
            </a:endParaRPr>
          </a:p>
          <a:p>
            <a:pPr marL="609600" indent="-609600">
              <a:spcBef>
                <a:spcPct val="50000"/>
              </a:spcBef>
              <a:buNone/>
            </a:pPr>
            <a:r>
              <a:rPr lang="en-GB" sz="2400" b="1" dirty="0">
                <a:latin typeface="Source Sans Pro" panose="020B0503030403020204"/>
              </a:rPr>
              <a:t>Truncation</a:t>
            </a:r>
            <a:r>
              <a:rPr lang="en-GB" sz="2400" dirty="0">
                <a:latin typeface="Source Sans Pro" panose="020B0503030403020204"/>
              </a:rPr>
              <a:t>:  allows you to search for variations </a:t>
            </a:r>
          </a:p>
          <a:p>
            <a:pPr marL="609600" indent="-609600">
              <a:spcBef>
                <a:spcPct val="50000"/>
              </a:spcBef>
              <a:buNone/>
            </a:pPr>
            <a:r>
              <a:rPr lang="en-GB" sz="2400" dirty="0">
                <a:latin typeface="Source Sans Pro" panose="020B0503030403020204"/>
              </a:rPr>
              <a:t>* zero to many characters *carbon* for carbon, hydrocarbon, polycarbonate </a:t>
            </a:r>
          </a:p>
          <a:p>
            <a:pPr marL="609600" indent="-609600">
              <a:spcBef>
                <a:spcPct val="50000"/>
              </a:spcBef>
              <a:buNone/>
            </a:pPr>
            <a:r>
              <a:rPr lang="en-GB" sz="2400" dirty="0">
                <a:latin typeface="Source Sans Pro" panose="020B0503030403020204"/>
              </a:rPr>
              <a:t>? One character </a:t>
            </a:r>
            <a:r>
              <a:rPr lang="en-GB" sz="2400" dirty="0" err="1">
                <a:latin typeface="Source Sans Pro" panose="020B0503030403020204"/>
              </a:rPr>
              <a:t>organi?ation</a:t>
            </a:r>
            <a:endParaRPr lang="en-GB" sz="2400" dirty="0">
              <a:latin typeface="Source Sans Pro" panose="020B0503030403020204"/>
            </a:endParaRPr>
          </a:p>
          <a:p>
            <a:pPr marL="609600" indent="-609600">
              <a:spcBef>
                <a:spcPct val="50000"/>
              </a:spcBef>
              <a:buNone/>
            </a:pPr>
            <a:r>
              <a:rPr lang="en-GB" sz="2400" dirty="0">
                <a:latin typeface="Source Sans Pro" panose="020B0503030403020204"/>
              </a:rPr>
              <a:t>$ zero or one character</a:t>
            </a:r>
          </a:p>
          <a:p>
            <a:pPr marL="609600" indent="-609600">
              <a:spcBef>
                <a:spcPct val="50000"/>
              </a:spcBef>
              <a:buNone/>
            </a:pPr>
            <a:r>
              <a:rPr lang="en-GB" sz="2400" dirty="0">
                <a:latin typeface="Source Sans Pro" panose="020B0503030403020204"/>
              </a:rPr>
              <a:t>		</a:t>
            </a:r>
          </a:p>
          <a:p>
            <a:pPr marL="609600" indent="-609600">
              <a:spcBef>
                <a:spcPct val="50000"/>
              </a:spcBef>
              <a:buNone/>
            </a:pPr>
            <a:r>
              <a:rPr lang="en-GB" sz="2400" b="1" dirty="0">
                <a:latin typeface="Source Sans Pro" panose="020B0503030403020204"/>
              </a:rPr>
              <a:t>Phrase: </a:t>
            </a:r>
            <a:r>
              <a:rPr lang="en-GB" sz="2400" dirty="0">
                <a:latin typeface="Source Sans Pro" panose="020B0503030403020204"/>
              </a:rPr>
              <a:t>rather that individual words - helps retrieve more relevant results</a:t>
            </a:r>
            <a:r>
              <a:rPr lang="en-GB" sz="2400" b="1" dirty="0">
                <a:latin typeface="Source Sans Pro" panose="020B0503030403020204"/>
              </a:rPr>
              <a:t> </a:t>
            </a:r>
          </a:p>
          <a:p>
            <a:pPr marL="0" indent="0">
              <a:buNone/>
            </a:pPr>
            <a:r>
              <a:rPr lang="en-GB" sz="2400" dirty="0">
                <a:latin typeface="Source Sans Pro" panose="020B0503030403020204"/>
              </a:rPr>
              <a:t>“woodland expansion”</a:t>
            </a:r>
          </a:p>
          <a:p>
            <a:pPr marL="609600" indent="-609600">
              <a:spcBef>
                <a:spcPct val="50000"/>
              </a:spcBef>
              <a:buNone/>
            </a:pPr>
            <a:r>
              <a:rPr lang="en-GB" sz="2400" dirty="0">
                <a:latin typeface="Source Sans Pro" panose="020B0503030403020204"/>
              </a:rPr>
              <a:t>		</a:t>
            </a:r>
            <a:endParaRPr lang="en-GB" sz="2400" dirty="0" smtClean="0">
              <a:latin typeface="Source Sans Pro" panose="020B0503030403020204"/>
            </a:endParaRPr>
          </a:p>
          <a:p>
            <a:pPr marL="609600" indent="-609600">
              <a:spcBef>
                <a:spcPct val="50000"/>
              </a:spcBef>
              <a:buNone/>
            </a:pPr>
            <a:r>
              <a:rPr lang="en-GB" sz="2400" b="1" dirty="0">
                <a:latin typeface="Source Sans Pro" panose="020B0503030403020204"/>
              </a:rPr>
              <a:t>These techniques </a:t>
            </a:r>
            <a:r>
              <a:rPr lang="en-GB" sz="2400" b="1" dirty="0" smtClean="0">
                <a:latin typeface="Source Sans Pro" panose="020B0503030403020204"/>
              </a:rPr>
              <a:t>can help </a:t>
            </a:r>
            <a:r>
              <a:rPr lang="en-GB" sz="2400" b="1" dirty="0">
                <a:latin typeface="Source Sans Pro" panose="020B0503030403020204"/>
              </a:rPr>
              <a:t>but at the start, keep it simple. </a:t>
            </a:r>
            <a:r>
              <a:rPr lang="en-GB" sz="2400" dirty="0">
                <a:latin typeface="Source Sans Pro" panose="020B0503030403020204"/>
              </a:rPr>
              <a:t>	</a:t>
            </a:r>
            <a:endParaRPr lang="en-GB" sz="2000" dirty="0">
              <a:latin typeface="Source Sans Pro" panose="020B0503030403020204"/>
            </a:endParaRPr>
          </a:p>
        </p:txBody>
      </p:sp>
      <p:sp>
        <p:nvSpPr>
          <p:cNvPr id="2" name="Slide Number Placeholder 1"/>
          <p:cNvSpPr>
            <a:spLocks noGrp="1"/>
          </p:cNvSpPr>
          <p:nvPr>
            <p:ph type="sldNum" sz="quarter" idx="12"/>
          </p:nvPr>
        </p:nvSpPr>
        <p:spPr/>
        <p:txBody>
          <a:bodyPr/>
          <a:lstStyle/>
          <a:p>
            <a:pPr algn="r">
              <a:defRPr/>
            </a:pPr>
            <a:fld id="{2C9AC533-DCD0-4675-9C9D-E09D573FA79D}" type="slidenum">
              <a:rPr lang="en-GB" smtClean="0"/>
              <a:pPr algn="r">
                <a:defRPr/>
              </a:pPr>
              <a:t>21</a:t>
            </a:fld>
            <a:endParaRPr lang="en-GB" dirty="0"/>
          </a:p>
        </p:txBody>
      </p:sp>
    </p:spTree>
    <p:extLst>
      <p:ext uri="{BB962C8B-B14F-4D97-AF65-F5344CB8AC3E}">
        <p14:creationId xmlns:p14="http://schemas.microsoft.com/office/powerpoint/2010/main" val="18080979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51" y="586307"/>
            <a:ext cx="11494063" cy="1074988"/>
          </a:xfrm>
        </p:spPr>
        <p:txBody>
          <a:bodyPr>
            <a:normAutofit/>
          </a:bodyPr>
          <a:lstStyle/>
          <a:p>
            <a:r>
              <a:rPr lang="en-GB" sz="2400" dirty="0">
                <a:latin typeface="Source Sans Pro" panose="020B0503030403020204"/>
                <a:cs typeface="Arial" pitchFamily="34" charset="0"/>
              </a:rPr>
              <a:t>Framing your research question </a:t>
            </a:r>
            <a:br>
              <a:rPr lang="en-GB" sz="2400" dirty="0">
                <a:latin typeface="Source Sans Pro" panose="020B0503030403020204"/>
                <a:cs typeface="Arial" pitchFamily="34" charset="0"/>
              </a:rPr>
            </a:br>
            <a:r>
              <a:rPr lang="en-GB" sz="2400" i="1" dirty="0" smtClean="0">
                <a:latin typeface="+mn-lt"/>
              </a:rPr>
              <a:t>What </a:t>
            </a:r>
            <a:r>
              <a:rPr lang="en-GB" sz="2400" i="1" dirty="0">
                <a:latin typeface="+mn-lt"/>
              </a:rPr>
              <a:t>is the effect on classroom behaviour of young adults diagnosed with ADHD?</a:t>
            </a:r>
            <a:endParaRPr lang="en-US" sz="2400" i="1" dirty="0">
              <a:cs typeface="Calibri Light" panose="020F0302020204030204"/>
            </a:endParaRPr>
          </a:p>
        </p:txBody>
      </p:sp>
      <p:sp>
        <p:nvSpPr>
          <p:cNvPr id="7" name="Rectangle 6"/>
          <p:cNvSpPr/>
          <p:nvPr/>
        </p:nvSpPr>
        <p:spPr>
          <a:xfrm>
            <a:off x="345597" y="4356285"/>
            <a:ext cx="5486400" cy="1908215"/>
          </a:xfrm>
          <a:prstGeom prst="rect">
            <a:avLst/>
          </a:prstGeom>
        </p:spPr>
        <p:txBody>
          <a:bodyPr wrap="square" anchor="t">
            <a:spAutoFit/>
          </a:bodyPr>
          <a:lstStyle/>
          <a:p>
            <a:pPr marL="285750" indent="-285750">
              <a:spcBef>
                <a:spcPts val="600"/>
              </a:spcBef>
              <a:buFont typeface="Arial" panose="05000000000000000000" pitchFamily="2" charset="2"/>
              <a:buChar char="•"/>
            </a:pPr>
            <a:r>
              <a:rPr lang="en-GB" dirty="0">
                <a:latin typeface="Calibri"/>
                <a:cs typeface="Calibri"/>
              </a:rPr>
              <a:t>Trial &amp; error may be required!</a:t>
            </a:r>
            <a:endParaRPr lang="en-US" dirty="0"/>
          </a:p>
          <a:p>
            <a:pPr marL="285750" indent="-285750">
              <a:spcBef>
                <a:spcPts val="600"/>
              </a:spcBef>
              <a:buFont typeface="Arial" panose="05000000000000000000" pitchFamily="2" charset="2"/>
              <a:buChar char="•"/>
            </a:pPr>
            <a:r>
              <a:rPr lang="en-GB" dirty="0">
                <a:latin typeface="Calibri"/>
                <a:cs typeface="Calibri"/>
              </a:rPr>
              <a:t>Some ‘translation’ may be needed when switching from one database to another</a:t>
            </a:r>
          </a:p>
          <a:p>
            <a:pPr marL="285750" indent="-285750">
              <a:spcBef>
                <a:spcPts val="600"/>
              </a:spcBef>
              <a:buFont typeface="Arial" panose="05000000000000000000" pitchFamily="2" charset="2"/>
              <a:buChar char="•"/>
            </a:pPr>
            <a:r>
              <a:rPr lang="en-GB" dirty="0">
                <a:latin typeface="Calibri"/>
                <a:cs typeface="Calibri"/>
              </a:rPr>
              <a:t>It’s important to explore all possible terms to address lack of consistency in the assignment of indexing terms.</a:t>
            </a:r>
          </a:p>
        </p:txBody>
      </p:sp>
      <p:graphicFrame>
        <p:nvGraphicFramePr>
          <p:cNvPr id="8" name="Table 7">
            <a:extLst>
              <a:ext uri="{FF2B5EF4-FFF2-40B4-BE49-F238E27FC236}">
                <a16:creationId xmlns:a16="http://schemas.microsoft.com/office/drawing/2014/main" id="{4AC161F6-6BC6-46AB-816D-DBC9C82B6E85}"/>
              </a:ext>
            </a:extLst>
          </p:cNvPr>
          <p:cNvGraphicFramePr>
            <a:graphicFrameLocks noGrp="1"/>
          </p:cNvGraphicFramePr>
          <p:nvPr>
            <p:extLst>
              <p:ext uri="{D42A27DB-BD31-4B8C-83A1-F6EECF244321}">
                <p14:modId xmlns:p14="http://schemas.microsoft.com/office/powerpoint/2010/main" val="2247460516"/>
              </p:ext>
            </p:extLst>
          </p:nvPr>
        </p:nvGraphicFramePr>
        <p:xfrm>
          <a:off x="455059" y="1852110"/>
          <a:ext cx="5553831" cy="2481477"/>
        </p:xfrm>
        <a:graphic>
          <a:graphicData uri="http://schemas.openxmlformats.org/drawingml/2006/table">
            <a:tbl>
              <a:tblPr firstRow="1" bandRow="1">
                <a:tableStyleId>{5C22544A-7EE6-4342-B048-85BDC9FD1C3A}</a:tableStyleId>
              </a:tblPr>
              <a:tblGrid>
                <a:gridCol w="1966922">
                  <a:extLst>
                    <a:ext uri="{9D8B030D-6E8A-4147-A177-3AD203B41FA5}">
                      <a16:colId xmlns:a16="http://schemas.microsoft.com/office/drawing/2014/main" val="614293007"/>
                    </a:ext>
                  </a:extLst>
                </a:gridCol>
                <a:gridCol w="1657605">
                  <a:extLst>
                    <a:ext uri="{9D8B030D-6E8A-4147-A177-3AD203B41FA5}">
                      <a16:colId xmlns:a16="http://schemas.microsoft.com/office/drawing/2014/main" val="2427369525"/>
                    </a:ext>
                  </a:extLst>
                </a:gridCol>
                <a:gridCol w="1929304">
                  <a:extLst>
                    <a:ext uri="{9D8B030D-6E8A-4147-A177-3AD203B41FA5}">
                      <a16:colId xmlns:a16="http://schemas.microsoft.com/office/drawing/2014/main" val="901339011"/>
                    </a:ext>
                  </a:extLst>
                </a:gridCol>
              </a:tblGrid>
              <a:tr h="818623">
                <a:tc gridSpan="3">
                  <a:txBody>
                    <a:bodyPr/>
                    <a:lstStyle/>
                    <a:p>
                      <a:pPr marL="0" indent="0" algn="ctr" eaLnBrk="1" hangingPunct="1">
                        <a:buFont typeface="Wingdings" panose="05000000000000000000" pitchFamily="2" charset="2"/>
                        <a:buNone/>
                      </a:pPr>
                      <a:r>
                        <a:rPr lang="en-GB" altLang="en-US" sz="1800">
                          <a:solidFill>
                            <a:schemeClr val="bg1"/>
                          </a:solidFill>
                          <a:latin typeface="Calibri" panose="020F0502020204030204" pitchFamily="34" charset="0"/>
                          <a:cs typeface="Calibri" panose="020F0502020204030204" pitchFamily="34" charset="0"/>
                        </a:rPr>
                        <a:t>What is the effect on classroom </a:t>
                      </a:r>
                      <a:r>
                        <a:rPr lang="en-GB" altLang="en-US" sz="1800">
                          <a:solidFill>
                            <a:schemeClr val="accent4"/>
                          </a:solidFill>
                          <a:latin typeface="Calibri" panose="020F0502020204030204" pitchFamily="34" charset="0"/>
                          <a:cs typeface="Calibri" panose="020F0502020204030204" pitchFamily="34" charset="0"/>
                        </a:rPr>
                        <a:t>behaviour</a:t>
                      </a:r>
                      <a:r>
                        <a:rPr lang="en-GB" altLang="en-US" sz="1800">
                          <a:solidFill>
                            <a:schemeClr val="bg1"/>
                          </a:solidFill>
                          <a:latin typeface="Calibri" panose="020F0502020204030204" pitchFamily="34" charset="0"/>
                          <a:cs typeface="Calibri" panose="020F0502020204030204" pitchFamily="34" charset="0"/>
                        </a:rPr>
                        <a:t> of </a:t>
                      </a:r>
                      <a:r>
                        <a:rPr lang="en-GB" altLang="en-US" sz="1800">
                          <a:solidFill>
                            <a:schemeClr val="accent4"/>
                          </a:solidFill>
                          <a:latin typeface="Calibri" panose="020F0502020204030204" pitchFamily="34" charset="0"/>
                          <a:cs typeface="Calibri" panose="020F0502020204030204" pitchFamily="34" charset="0"/>
                        </a:rPr>
                        <a:t>young adults </a:t>
                      </a:r>
                      <a:r>
                        <a:rPr lang="en-GB" altLang="en-US" sz="1800">
                          <a:solidFill>
                            <a:schemeClr val="bg1"/>
                          </a:solidFill>
                          <a:latin typeface="Calibri" panose="020F0502020204030204" pitchFamily="34" charset="0"/>
                          <a:cs typeface="Calibri" panose="020F0502020204030204" pitchFamily="34" charset="0"/>
                        </a:rPr>
                        <a:t>diagnosed with </a:t>
                      </a:r>
                      <a:r>
                        <a:rPr lang="en-GB" altLang="en-US" sz="1800" u="sng">
                          <a:solidFill>
                            <a:schemeClr val="accent4"/>
                          </a:solidFill>
                          <a:latin typeface="Calibri" panose="020F0502020204030204" pitchFamily="34" charset="0"/>
                          <a:cs typeface="Calibri" panose="020F0502020204030204" pitchFamily="34" charset="0"/>
                        </a:rPr>
                        <a:t>ADHD</a:t>
                      </a:r>
                      <a:r>
                        <a:rPr lang="en-GB" altLang="en-US" sz="1800">
                          <a:solidFill>
                            <a:schemeClr val="bg1"/>
                          </a:solidFill>
                          <a:latin typeface="Calibri" panose="020F0502020204030204" pitchFamily="34" charset="0"/>
                          <a:cs typeface="Calibri" panose="020F0502020204030204" pitchFamily="34" charset="0"/>
                        </a:rPr>
                        <a:t>? </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85646010"/>
                  </a:ext>
                </a:extLst>
              </a:tr>
              <a:tr h="309747">
                <a:tc>
                  <a:txBody>
                    <a:bodyPr/>
                    <a:lstStyle/>
                    <a:p>
                      <a:pPr algn="ctr"/>
                      <a:r>
                        <a:rPr lang="en-GB" sz="1300" b="1"/>
                        <a:t>ADHD</a:t>
                      </a:r>
                    </a:p>
                  </a:txBody>
                  <a:tcPr/>
                </a:tc>
                <a:tc>
                  <a:txBody>
                    <a:bodyPr/>
                    <a:lstStyle/>
                    <a:p>
                      <a:pPr algn="ctr"/>
                      <a:r>
                        <a:rPr lang="en-GB" sz="1300" b="1"/>
                        <a:t>Young Adult</a:t>
                      </a:r>
                    </a:p>
                  </a:txBody>
                  <a:tcPr/>
                </a:tc>
                <a:tc>
                  <a:txBody>
                    <a:bodyPr/>
                    <a:lstStyle/>
                    <a:p>
                      <a:pPr algn="ctr"/>
                      <a:r>
                        <a:rPr lang="en-GB" sz="1300" b="1"/>
                        <a:t>Behaviour</a:t>
                      </a:r>
                    </a:p>
                  </a:txBody>
                  <a:tcPr/>
                </a:tc>
                <a:extLst>
                  <a:ext uri="{0D108BD9-81ED-4DB2-BD59-A6C34878D82A}">
                    <a16:rowId xmlns:a16="http://schemas.microsoft.com/office/drawing/2014/main" val="740531660"/>
                  </a:ext>
                </a:extLst>
              </a:tr>
              <a:tr h="521680">
                <a:tc>
                  <a:txBody>
                    <a:bodyPr/>
                    <a:lstStyle/>
                    <a:p>
                      <a:pPr algn="ctr"/>
                      <a:r>
                        <a:rPr lang="en-GB" sz="1300"/>
                        <a:t>“Attention deficit hyperactivity disorder”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t>Adolescent</a:t>
                      </a:r>
                    </a:p>
                  </a:txBody>
                  <a:tcPr/>
                </a:tc>
                <a:tc>
                  <a:txBody>
                    <a:bodyPr/>
                    <a:lstStyle/>
                    <a:p>
                      <a:pPr algn="ctr"/>
                      <a:r>
                        <a:rPr lang="en-GB" sz="1300"/>
                        <a:t>Behaviours</a:t>
                      </a:r>
                    </a:p>
                  </a:txBody>
                  <a:tcPr/>
                </a:tc>
                <a:extLst>
                  <a:ext uri="{0D108BD9-81ED-4DB2-BD59-A6C34878D82A}">
                    <a16:rowId xmlns:a16="http://schemas.microsoft.com/office/drawing/2014/main" val="2630576452"/>
                  </a:ext>
                </a:extLst>
              </a:tr>
              <a:tr h="309747">
                <a:tc>
                  <a:txBody>
                    <a:bodyPr/>
                    <a:lstStyle/>
                    <a:p>
                      <a:pPr algn="ctr"/>
                      <a:r>
                        <a:rPr lang="en-GB" sz="1300" err="1"/>
                        <a:t>Hyperkinesis</a:t>
                      </a:r>
                      <a:endParaRPr lang="en-GB" sz="13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t>Teenager*</a:t>
                      </a:r>
                    </a:p>
                  </a:txBody>
                  <a:tcPr/>
                </a:tc>
                <a:tc>
                  <a:txBody>
                    <a:bodyPr/>
                    <a:lstStyle/>
                    <a:p>
                      <a:pPr algn="ctr"/>
                      <a:r>
                        <a:rPr lang="en-GB" sz="1300"/>
                        <a:t>Behavior</a:t>
                      </a:r>
                    </a:p>
                  </a:txBody>
                  <a:tcPr/>
                </a:tc>
                <a:extLst>
                  <a:ext uri="{0D108BD9-81ED-4DB2-BD59-A6C34878D82A}">
                    <a16:rowId xmlns:a16="http://schemas.microsoft.com/office/drawing/2014/main" val="139644404"/>
                  </a:ext>
                </a:extLst>
              </a:tr>
              <a:tr h="521680">
                <a:tc>
                  <a:txBody>
                    <a:bodyPr/>
                    <a:lstStyle/>
                    <a:p>
                      <a:pPr algn="ctr"/>
                      <a:r>
                        <a:rPr lang="en-GB" sz="1300"/>
                        <a:t>ADHD</a:t>
                      </a:r>
                    </a:p>
                  </a:txBody>
                  <a:tcPr/>
                </a:tc>
                <a:tc>
                  <a:txBody>
                    <a:bodyPr/>
                    <a:lstStyle/>
                    <a:p>
                      <a:pPr algn="ctr"/>
                      <a:r>
                        <a:rPr lang="en-GB" sz="1300"/>
                        <a:t>“high school pupil*”</a:t>
                      </a:r>
                    </a:p>
                  </a:txBody>
                  <a:tcPr/>
                </a:tc>
                <a:tc>
                  <a:txBody>
                    <a:bodyPr/>
                    <a:lstStyle/>
                    <a:p>
                      <a:pPr algn="ctr"/>
                      <a:r>
                        <a:rPr lang="en-GB" sz="1300" dirty="0" err="1"/>
                        <a:t>Disrupti</a:t>
                      </a:r>
                      <a:r>
                        <a:rPr lang="en-GB" sz="1300" dirty="0"/>
                        <a:t>*</a:t>
                      </a:r>
                    </a:p>
                  </a:txBody>
                  <a:tcPr/>
                </a:tc>
                <a:extLst>
                  <a:ext uri="{0D108BD9-81ED-4DB2-BD59-A6C34878D82A}">
                    <a16:rowId xmlns:a16="http://schemas.microsoft.com/office/drawing/2014/main" val="2459675546"/>
                  </a:ext>
                </a:extLst>
              </a:tr>
            </a:tbl>
          </a:graphicData>
        </a:graphic>
      </p:graphicFrame>
      <p:graphicFrame>
        <p:nvGraphicFramePr>
          <p:cNvPr id="10" name="Diagram 9"/>
          <p:cNvGraphicFramePr/>
          <p:nvPr>
            <p:extLst/>
          </p:nvPr>
        </p:nvGraphicFramePr>
        <p:xfrm>
          <a:off x="6162764" y="1580176"/>
          <a:ext cx="5120967" cy="5060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sosceles Triangle 3"/>
          <p:cNvSpPr/>
          <p:nvPr/>
        </p:nvSpPr>
        <p:spPr>
          <a:xfrm>
            <a:off x="8192781" y="3507827"/>
            <a:ext cx="683323" cy="590448"/>
          </a:xfrm>
          <a:custGeom>
            <a:avLst/>
            <a:gdLst>
              <a:gd name="connsiteX0" fmla="*/ 0 w 730030"/>
              <a:gd name="connsiteY0" fmla="*/ 600796 h 600796"/>
              <a:gd name="connsiteX1" fmla="*/ 365015 w 730030"/>
              <a:gd name="connsiteY1" fmla="*/ 0 h 600796"/>
              <a:gd name="connsiteX2" fmla="*/ 730030 w 730030"/>
              <a:gd name="connsiteY2" fmla="*/ 600796 h 600796"/>
              <a:gd name="connsiteX3" fmla="*/ 0 w 730030"/>
              <a:gd name="connsiteY3" fmla="*/ 600796 h 600796"/>
              <a:gd name="connsiteX0" fmla="*/ 0 w 705242"/>
              <a:gd name="connsiteY0" fmla="*/ 581517 h 600796"/>
              <a:gd name="connsiteX1" fmla="*/ 340227 w 705242"/>
              <a:gd name="connsiteY1" fmla="*/ 0 h 600796"/>
              <a:gd name="connsiteX2" fmla="*/ 705242 w 705242"/>
              <a:gd name="connsiteY2" fmla="*/ 600796 h 600796"/>
              <a:gd name="connsiteX3" fmla="*/ 0 w 705242"/>
              <a:gd name="connsiteY3" fmla="*/ 581517 h 600796"/>
              <a:gd name="connsiteX0" fmla="*/ 0 w 674946"/>
              <a:gd name="connsiteY0" fmla="*/ 581517 h 587025"/>
              <a:gd name="connsiteX1" fmla="*/ 340227 w 674946"/>
              <a:gd name="connsiteY1" fmla="*/ 0 h 587025"/>
              <a:gd name="connsiteX2" fmla="*/ 674946 w 674946"/>
              <a:gd name="connsiteY2" fmla="*/ 587025 h 587025"/>
              <a:gd name="connsiteX3" fmla="*/ 0 w 674946"/>
              <a:gd name="connsiteY3" fmla="*/ 581517 h 587025"/>
              <a:gd name="connsiteX0" fmla="*/ 0 w 713505"/>
              <a:gd name="connsiteY0" fmla="*/ 581517 h 600796"/>
              <a:gd name="connsiteX1" fmla="*/ 340227 w 713505"/>
              <a:gd name="connsiteY1" fmla="*/ 0 h 600796"/>
              <a:gd name="connsiteX2" fmla="*/ 713505 w 713505"/>
              <a:gd name="connsiteY2" fmla="*/ 600796 h 600796"/>
              <a:gd name="connsiteX3" fmla="*/ 0 w 713505"/>
              <a:gd name="connsiteY3" fmla="*/ 581517 h 600796"/>
              <a:gd name="connsiteX0" fmla="*/ 0 w 713505"/>
              <a:gd name="connsiteY0" fmla="*/ 581517 h 600796"/>
              <a:gd name="connsiteX1" fmla="*/ 340227 w 713505"/>
              <a:gd name="connsiteY1" fmla="*/ 0 h 600796"/>
              <a:gd name="connsiteX2" fmla="*/ 570481 w 713505"/>
              <a:gd name="connsiteY2" fmla="*/ 267300 h 600796"/>
              <a:gd name="connsiteX3" fmla="*/ 713505 w 713505"/>
              <a:gd name="connsiteY3" fmla="*/ 600796 h 600796"/>
              <a:gd name="connsiteX4" fmla="*/ 0 w 713505"/>
              <a:gd name="connsiteY4" fmla="*/ 581517 h 600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05" h="600796">
                <a:moveTo>
                  <a:pt x="0" y="581517"/>
                </a:moveTo>
                <a:lnTo>
                  <a:pt x="340227" y="0"/>
                </a:lnTo>
                <a:cubicBezTo>
                  <a:pt x="399723" y="97507"/>
                  <a:pt x="510985" y="169793"/>
                  <a:pt x="570481" y="267300"/>
                </a:cubicBezTo>
                <a:lnTo>
                  <a:pt x="713505" y="600796"/>
                </a:lnTo>
                <a:lnTo>
                  <a:pt x="0" y="581517"/>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256280" y="3735569"/>
            <a:ext cx="599806" cy="343218"/>
          </a:xfrm>
          <a:custGeom>
            <a:avLst/>
            <a:gdLst>
              <a:gd name="connsiteX0" fmla="*/ 0 w 672692"/>
              <a:gd name="connsiteY0" fmla="*/ 0 h 338554"/>
              <a:gd name="connsiteX1" fmla="*/ 672692 w 672692"/>
              <a:gd name="connsiteY1" fmla="*/ 0 h 338554"/>
              <a:gd name="connsiteX2" fmla="*/ 672692 w 672692"/>
              <a:gd name="connsiteY2" fmla="*/ 338554 h 338554"/>
              <a:gd name="connsiteX3" fmla="*/ 0 w 672692"/>
              <a:gd name="connsiteY3" fmla="*/ 338554 h 338554"/>
              <a:gd name="connsiteX4" fmla="*/ 0 w 672692"/>
              <a:gd name="connsiteY4" fmla="*/ 0 h 338554"/>
              <a:gd name="connsiteX0" fmla="*/ 0 w 672692"/>
              <a:gd name="connsiteY0" fmla="*/ 0 h 355889"/>
              <a:gd name="connsiteX1" fmla="*/ 672692 w 672692"/>
              <a:gd name="connsiteY1" fmla="*/ 0 h 355889"/>
              <a:gd name="connsiteX2" fmla="*/ 620688 w 672692"/>
              <a:gd name="connsiteY2" fmla="*/ 355889 h 355889"/>
              <a:gd name="connsiteX3" fmla="*/ 0 w 672692"/>
              <a:gd name="connsiteY3" fmla="*/ 338554 h 355889"/>
              <a:gd name="connsiteX4" fmla="*/ 0 w 672692"/>
              <a:gd name="connsiteY4" fmla="*/ 0 h 355889"/>
              <a:gd name="connsiteX0" fmla="*/ 0 w 620688"/>
              <a:gd name="connsiteY0" fmla="*/ 0 h 355889"/>
              <a:gd name="connsiteX1" fmla="*/ 473344 w 620688"/>
              <a:gd name="connsiteY1" fmla="*/ 4333 h 355889"/>
              <a:gd name="connsiteX2" fmla="*/ 620688 w 620688"/>
              <a:gd name="connsiteY2" fmla="*/ 355889 h 355889"/>
              <a:gd name="connsiteX3" fmla="*/ 0 w 620688"/>
              <a:gd name="connsiteY3" fmla="*/ 338554 h 355889"/>
              <a:gd name="connsiteX4" fmla="*/ 0 w 620688"/>
              <a:gd name="connsiteY4" fmla="*/ 0 h 355889"/>
              <a:gd name="connsiteX0" fmla="*/ 91006 w 620688"/>
              <a:gd name="connsiteY0" fmla="*/ 0 h 355889"/>
              <a:gd name="connsiteX1" fmla="*/ 473344 w 620688"/>
              <a:gd name="connsiteY1" fmla="*/ 4333 h 355889"/>
              <a:gd name="connsiteX2" fmla="*/ 620688 w 620688"/>
              <a:gd name="connsiteY2" fmla="*/ 355889 h 355889"/>
              <a:gd name="connsiteX3" fmla="*/ 0 w 620688"/>
              <a:gd name="connsiteY3" fmla="*/ 338554 h 355889"/>
              <a:gd name="connsiteX4" fmla="*/ 91006 w 620688"/>
              <a:gd name="connsiteY4" fmla="*/ 0 h 355889"/>
              <a:gd name="connsiteX0" fmla="*/ 156010 w 685692"/>
              <a:gd name="connsiteY0" fmla="*/ 0 h 355889"/>
              <a:gd name="connsiteX1" fmla="*/ 538348 w 685692"/>
              <a:gd name="connsiteY1" fmla="*/ 4333 h 355889"/>
              <a:gd name="connsiteX2" fmla="*/ 685692 w 685692"/>
              <a:gd name="connsiteY2" fmla="*/ 355889 h 355889"/>
              <a:gd name="connsiteX3" fmla="*/ 0 w 685692"/>
              <a:gd name="connsiteY3" fmla="*/ 342888 h 355889"/>
              <a:gd name="connsiteX4" fmla="*/ 156010 w 685692"/>
              <a:gd name="connsiteY4" fmla="*/ 0 h 355889"/>
              <a:gd name="connsiteX0" fmla="*/ 156010 w 685692"/>
              <a:gd name="connsiteY0" fmla="*/ 0 h 366825"/>
              <a:gd name="connsiteX1" fmla="*/ 538348 w 685692"/>
              <a:gd name="connsiteY1" fmla="*/ 4333 h 366825"/>
              <a:gd name="connsiteX2" fmla="*/ 685692 w 685692"/>
              <a:gd name="connsiteY2" fmla="*/ 355889 h 366825"/>
              <a:gd name="connsiteX3" fmla="*/ 0 w 685692"/>
              <a:gd name="connsiteY3" fmla="*/ 342888 h 366825"/>
              <a:gd name="connsiteX4" fmla="*/ 156010 w 685692"/>
              <a:gd name="connsiteY4" fmla="*/ 0 h 366825"/>
              <a:gd name="connsiteX0" fmla="*/ 156010 w 685692"/>
              <a:gd name="connsiteY0" fmla="*/ 0 h 400963"/>
              <a:gd name="connsiteX1" fmla="*/ 538348 w 685692"/>
              <a:gd name="connsiteY1" fmla="*/ 4333 h 400963"/>
              <a:gd name="connsiteX2" fmla="*/ 685692 w 685692"/>
              <a:gd name="connsiteY2" fmla="*/ 355889 h 400963"/>
              <a:gd name="connsiteX3" fmla="*/ 400994 w 685692"/>
              <a:gd name="connsiteY3" fmla="*/ 397648 h 400963"/>
              <a:gd name="connsiteX4" fmla="*/ 0 w 685692"/>
              <a:gd name="connsiteY4" fmla="*/ 342888 h 400963"/>
              <a:gd name="connsiteX5" fmla="*/ 156010 w 685692"/>
              <a:gd name="connsiteY5" fmla="*/ 0 h 40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692" h="400963">
                <a:moveTo>
                  <a:pt x="156010" y="0"/>
                </a:moveTo>
                <a:lnTo>
                  <a:pt x="538348" y="4333"/>
                </a:lnTo>
                <a:lnTo>
                  <a:pt x="685692" y="355889"/>
                </a:lnTo>
                <a:cubicBezTo>
                  <a:pt x="666411" y="414941"/>
                  <a:pt x="515276" y="399815"/>
                  <a:pt x="400994" y="397648"/>
                </a:cubicBezTo>
                <a:cubicBezTo>
                  <a:pt x="286712" y="395481"/>
                  <a:pt x="44442" y="402662"/>
                  <a:pt x="0" y="342888"/>
                </a:cubicBezTo>
                <a:lnTo>
                  <a:pt x="156010" y="0"/>
                </a:lnTo>
                <a:close/>
              </a:path>
            </a:pathLst>
          </a:custGeom>
          <a:noFill/>
        </p:spPr>
        <p:txBody>
          <a:bodyPr wrap="square" rtlCol="0">
            <a:spAutoFit/>
          </a:bodyPr>
          <a:lstStyle/>
          <a:p>
            <a:r>
              <a:rPr lang="en-GB" sz="1600" b="1"/>
              <a:t>AND</a:t>
            </a:r>
          </a:p>
        </p:txBody>
      </p:sp>
      <p:sp>
        <p:nvSpPr>
          <p:cNvPr id="3" name="Arc 2"/>
          <p:cNvSpPr/>
          <p:nvPr/>
        </p:nvSpPr>
        <p:spPr>
          <a:xfrm>
            <a:off x="8494006" y="3501468"/>
            <a:ext cx="382098" cy="617461"/>
          </a:xfrm>
          <a:custGeom>
            <a:avLst/>
            <a:gdLst>
              <a:gd name="connsiteX0" fmla="*/ 326310 w 516416"/>
              <a:gd name="connsiteY0" fmla="*/ 20139 h 1137490"/>
              <a:gd name="connsiteX1" fmla="*/ 516416 w 516416"/>
              <a:gd name="connsiteY1" fmla="*/ 568745 h 1137490"/>
              <a:gd name="connsiteX2" fmla="*/ 258208 w 516416"/>
              <a:gd name="connsiteY2" fmla="*/ 568745 h 1137490"/>
              <a:gd name="connsiteX3" fmla="*/ 326310 w 516416"/>
              <a:gd name="connsiteY3" fmla="*/ 20139 h 1137490"/>
              <a:gd name="connsiteX0" fmla="*/ 326310 w 516416"/>
              <a:gd name="connsiteY0" fmla="*/ 20139 h 1137490"/>
              <a:gd name="connsiteX1" fmla="*/ 516416 w 516416"/>
              <a:gd name="connsiteY1" fmla="*/ 568745 h 1137490"/>
              <a:gd name="connsiteX0" fmla="*/ 68102 w 258208"/>
              <a:gd name="connsiteY0" fmla="*/ 68855 h 617461"/>
              <a:gd name="connsiteX1" fmla="*/ 258208 w 258208"/>
              <a:gd name="connsiteY1" fmla="*/ 617461 h 617461"/>
              <a:gd name="connsiteX2" fmla="*/ 0 w 258208"/>
              <a:gd name="connsiteY2" fmla="*/ 617461 h 617461"/>
              <a:gd name="connsiteX3" fmla="*/ 68102 w 258208"/>
              <a:gd name="connsiteY3" fmla="*/ 68855 h 617461"/>
              <a:gd name="connsiteX0" fmla="*/ 24035 w 258208"/>
              <a:gd name="connsiteY0" fmla="*/ 0 h 617461"/>
              <a:gd name="connsiteX1" fmla="*/ 258208 w 258208"/>
              <a:gd name="connsiteY1" fmla="*/ 617461 h 617461"/>
              <a:gd name="connsiteX0" fmla="*/ 68102 w 365622"/>
              <a:gd name="connsiteY0" fmla="*/ 68855 h 617461"/>
              <a:gd name="connsiteX1" fmla="*/ 258208 w 365622"/>
              <a:gd name="connsiteY1" fmla="*/ 617461 h 617461"/>
              <a:gd name="connsiteX2" fmla="*/ 0 w 365622"/>
              <a:gd name="connsiteY2" fmla="*/ 617461 h 617461"/>
              <a:gd name="connsiteX3" fmla="*/ 68102 w 365622"/>
              <a:gd name="connsiteY3" fmla="*/ 68855 h 617461"/>
              <a:gd name="connsiteX0" fmla="*/ 24035 w 365622"/>
              <a:gd name="connsiteY0" fmla="*/ 0 h 617461"/>
              <a:gd name="connsiteX1" fmla="*/ 365622 w 365622"/>
              <a:gd name="connsiteY1" fmla="*/ 611953 h 617461"/>
              <a:gd name="connsiteX0" fmla="*/ 68102 w 365622"/>
              <a:gd name="connsiteY0" fmla="*/ 68855 h 617461"/>
              <a:gd name="connsiteX1" fmla="*/ 258208 w 365622"/>
              <a:gd name="connsiteY1" fmla="*/ 617461 h 617461"/>
              <a:gd name="connsiteX2" fmla="*/ 0 w 365622"/>
              <a:gd name="connsiteY2" fmla="*/ 617461 h 617461"/>
              <a:gd name="connsiteX3" fmla="*/ 68102 w 365622"/>
              <a:gd name="connsiteY3" fmla="*/ 68855 h 617461"/>
              <a:gd name="connsiteX0" fmla="*/ 24035 w 365622"/>
              <a:gd name="connsiteY0" fmla="*/ 0 h 617461"/>
              <a:gd name="connsiteX1" fmla="*/ 365622 w 365622"/>
              <a:gd name="connsiteY1" fmla="*/ 611953 h 617461"/>
              <a:gd name="connsiteX0" fmla="*/ 68102 w 366415"/>
              <a:gd name="connsiteY0" fmla="*/ 68855 h 617461"/>
              <a:gd name="connsiteX1" fmla="*/ 258208 w 366415"/>
              <a:gd name="connsiteY1" fmla="*/ 617461 h 617461"/>
              <a:gd name="connsiteX2" fmla="*/ 0 w 366415"/>
              <a:gd name="connsiteY2" fmla="*/ 617461 h 617461"/>
              <a:gd name="connsiteX3" fmla="*/ 68102 w 366415"/>
              <a:gd name="connsiteY3" fmla="*/ 68855 h 617461"/>
              <a:gd name="connsiteX0" fmla="*/ 24035 w 366415"/>
              <a:gd name="connsiteY0" fmla="*/ 0 h 617461"/>
              <a:gd name="connsiteX1" fmla="*/ 365622 w 366415"/>
              <a:gd name="connsiteY1" fmla="*/ 611953 h 617461"/>
            </a:gdLst>
            <a:ahLst/>
            <a:cxnLst>
              <a:cxn ang="0">
                <a:pos x="connsiteX0" y="connsiteY0"/>
              </a:cxn>
              <a:cxn ang="0">
                <a:pos x="connsiteX1" y="connsiteY1"/>
              </a:cxn>
            </a:cxnLst>
            <a:rect l="l" t="t" r="r" b="b"/>
            <a:pathLst>
              <a:path w="366415" h="617461" stroke="0" extrusionOk="0">
                <a:moveTo>
                  <a:pt x="68102" y="68855"/>
                </a:moveTo>
                <a:cubicBezTo>
                  <a:pt x="180358" y="136464"/>
                  <a:pt x="258208" y="361124"/>
                  <a:pt x="258208" y="617461"/>
                </a:cubicBezTo>
                <a:lnTo>
                  <a:pt x="0" y="617461"/>
                </a:lnTo>
                <a:lnTo>
                  <a:pt x="68102" y="68855"/>
                </a:lnTo>
                <a:close/>
              </a:path>
              <a:path w="366415" h="617461" fill="none">
                <a:moveTo>
                  <a:pt x="24035" y="0"/>
                </a:moveTo>
                <a:cubicBezTo>
                  <a:pt x="136291" y="67609"/>
                  <a:pt x="382148" y="498836"/>
                  <a:pt x="365622" y="611953"/>
                </a:cubicBezTo>
              </a:path>
            </a:pathLst>
          </a:cu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2"/>
          <p:cNvSpPr/>
          <p:nvPr/>
        </p:nvSpPr>
        <p:spPr>
          <a:xfrm rot="13976689">
            <a:off x="8236536" y="3484299"/>
            <a:ext cx="281556" cy="651799"/>
          </a:xfrm>
          <a:custGeom>
            <a:avLst/>
            <a:gdLst>
              <a:gd name="connsiteX0" fmla="*/ 326310 w 516416"/>
              <a:gd name="connsiteY0" fmla="*/ 20139 h 1137490"/>
              <a:gd name="connsiteX1" fmla="*/ 516416 w 516416"/>
              <a:gd name="connsiteY1" fmla="*/ 568745 h 1137490"/>
              <a:gd name="connsiteX2" fmla="*/ 258208 w 516416"/>
              <a:gd name="connsiteY2" fmla="*/ 568745 h 1137490"/>
              <a:gd name="connsiteX3" fmla="*/ 326310 w 516416"/>
              <a:gd name="connsiteY3" fmla="*/ 20139 h 1137490"/>
              <a:gd name="connsiteX0" fmla="*/ 326310 w 516416"/>
              <a:gd name="connsiteY0" fmla="*/ 20139 h 1137490"/>
              <a:gd name="connsiteX1" fmla="*/ 516416 w 516416"/>
              <a:gd name="connsiteY1" fmla="*/ 568745 h 1137490"/>
              <a:gd name="connsiteX0" fmla="*/ 68102 w 258208"/>
              <a:gd name="connsiteY0" fmla="*/ 68855 h 617461"/>
              <a:gd name="connsiteX1" fmla="*/ 258208 w 258208"/>
              <a:gd name="connsiteY1" fmla="*/ 617461 h 617461"/>
              <a:gd name="connsiteX2" fmla="*/ 0 w 258208"/>
              <a:gd name="connsiteY2" fmla="*/ 617461 h 617461"/>
              <a:gd name="connsiteX3" fmla="*/ 68102 w 258208"/>
              <a:gd name="connsiteY3" fmla="*/ 68855 h 617461"/>
              <a:gd name="connsiteX0" fmla="*/ 24035 w 258208"/>
              <a:gd name="connsiteY0" fmla="*/ 0 h 617461"/>
              <a:gd name="connsiteX1" fmla="*/ 258208 w 258208"/>
              <a:gd name="connsiteY1" fmla="*/ 617461 h 617461"/>
              <a:gd name="connsiteX0" fmla="*/ 68102 w 365622"/>
              <a:gd name="connsiteY0" fmla="*/ 68855 h 617461"/>
              <a:gd name="connsiteX1" fmla="*/ 258208 w 365622"/>
              <a:gd name="connsiteY1" fmla="*/ 617461 h 617461"/>
              <a:gd name="connsiteX2" fmla="*/ 0 w 365622"/>
              <a:gd name="connsiteY2" fmla="*/ 617461 h 617461"/>
              <a:gd name="connsiteX3" fmla="*/ 68102 w 365622"/>
              <a:gd name="connsiteY3" fmla="*/ 68855 h 617461"/>
              <a:gd name="connsiteX0" fmla="*/ 24035 w 365622"/>
              <a:gd name="connsiteY0" fmla="*/ 0 h 617461"/>
              <a:gd name="connsiteX1" fmla="*/ 365622 w 365622"/>
              <a:gd name="connsiteY1" fmla="*/ 611953 h 617461"/>
              <a:gd name="connsiteX0" fmla="*/ 68102 w 365622"/>
              <a:gd name="connsiteY0" fmla="*/ 68855 h 617461"/>
              <a:gd name="connsiteX1" fmla="*/ 258208 w 365622"/>
              <a:gd name="connsiteY1" fmla="*/ 617461 h 617461"/>
              <a:gd name="connsiteX2" fmla="*/ 0 w 365622"/>
              <a:gd name="connsiteY2" fmla="*/ 617461 h 617461"/>
              <a:gd name="connsiteX3" fmla="*/ 68102 w 365622"/>
              <a:gd name="connsiteY3" fmla="*/ 68855 h 617461"/>
              <a:gd name="connsiteX0" fmla="*/ 24035 w 365622"/>
              <a:gd name="connsiteY0" fmla="*/ 0 h 617461"/>
              <a:gd name="connsiteX1" fmla="*/ 365622 w 365622"/>
              <a:gd name="connsiteY1" fmla="*/ 611953 h 617461"/>
              <a:gd name="connsiteX0" fmla="*/ 68102 w 366415"/>
              <a:gd name="connsiteY0" fmla="*/ 68855 h 617461"/>
              <a:gd name="connsiteX1" fmla="*/ 258208 w 366415"/>
              <a:gd name="connsiteY1" fmla="*/ 617461 h 617461"/>
              <a:gd name="connsiteX2" fmla="*/ 0 w 366415"/>
              <a:gd name="connsiteY2" fmla="*/ 617461 h 617461"/>
              <a:gd name="connsiteX3" fmla="*/ 68102 w 366415"/>
              <a:gd name="connsiteY3" fmla="*/ 68855 h 617461"/>
              <a:gd name="connsiteX0" fmla="*/ 24035 w 366415"/>
              <a:gd name="connsiteY0" fmla="*/ 0 h 617461"/>
              <a:gd name="connsiteX1" fmla="*/ 365622 w 366415"/>
              <a:gd name="connsiteY1" fmla="*/ 611953 h 617461"/>
            </a:gdLst>
            <a:ahLst/>
            <a:cxnLst>
              <a:cxn ang="0">
                <a:pos x="connsiteX0" y="connsiteY0"/>
              </a:cxn>
              <a:cxn ang="0">
                <a:pos x="connsiteX1" y="connsiteY1"/>
              </a:cxn>
            </a:cxnLst>
            <a:rect l="l" t="t" r="r" b="b"/>
            <a:pathLst>
              <a:path w="366415" h="617461" stroke="0" extrusionOk="0">
                <a:moveTo>
                  <a:pt x="68102" y="68855"/>
                </a:moveTo>
                <a:cubicBezTo>
                  <a:pt x="180358" y="136464"/>
                  <a:pt x="258208" y="361124"/>
                  <a:pt x="258208" y="617461"/>
                </a:cubicBezTo>
                <a:lnTo>
                  <a:pt x="0" y="617461"/>
                </a:lnTo>
                <a:lnTo>
                  <a:pt x="68102" y="68855"/>
                </a:lnTo>
                <a:close/>
              </a:path>
              <a:path w="366415" h="617461" fill="none">
                <a:moveTo>
                  <a:pt x="24035" y="0"/>
                </a:moveTo>
                <a:cubicBezTo>
                  <a:pt x="136291" y="67609"/>
                  <a:pt x="382148" y="498836"/>
                  <a:pt x="365622" y="611953"/>
                </a:cubicBezTo>
              </a:path>
            </a:pathLst>
          </a:cu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2"/>
          <p:cNvSpPr/>
          <p:nvPr/>
        </p:nvSpPr>
        <p:spPr>
          <a:xfrm rot="6802921">
            <a:off x="8393505" y="3734849"/>
            <a:ext cx="275524" cy="676215"/>
          </a:xfrm>
          <a:custGeom>
            <a:avLst/>
            <a:gdLst>
              <a:gd name="connsiteX0" fmla="*/ 326310 w 516416"/>
              <a:gd name="connsiteY0" fmla="*/ 20139 h 1137490"/>
              <a:gd name="connsiteX1" fmla="*/ 516416 w 516416"/>
              <a:gd name="connsiteY1" fmla="*/ 568745 h 1137490"/>
              <a:gd name="connsiteX2" fmla="*/ 258208 w 516416"/>
              <a:gd name="connsiteY2" fmla="*/ 568745 h 1137490"/>
              <a:gd name="connsiteX3" fmla="*/ 326310 w 516416"/>
              <a:gd name="connsiteY3" fmla="*/ 20139 h 1137490"/>
              <a:gd name="connsiteX0" fmla="*/ 326310 w 516416"/>
              <a:gd name="connsiteY0" fmla="*/ 20139 h 1137490"/>
              <a:gd name="connsiteX1" fmla="*/ 516416 w 516416"/>
              <a:gd name="connsiteY1" fmla="*/ 568745 h 1137490"/>
              <a:gd name="connsiteX0" fmla="*/ 68102 w 258208"/>
              <a:gd name="connsiteY0" fmla="*/ 68855 h 617461"/>
              <a:gd name="connsiteX1" fmla="*/ 258208 w 258208"/>
              <a:gd name="connsiteY1" fmla="*/ 617461 h 617461"/>
              <a:gd name="connsiteX2" fmla="*/ 0 w 258208"/>
              <a:gd name="connsiteY2" fmla="*/ 617461 h 617461"/>
              <a:gd name="connsiteX3" fmla="*/ 68102 w 258208"/>
              <a:gd name="connsiteY3" fmla="*/ 68855 h 617461"/>
              <a:gd name="connsiteX0" fmla="*/ 24035 w 258208"/>
              <a:gd name="connsiteY0" fmla="*/ 0 h 617461"/>
              <a:gd name="connsiteX1" fmla="*/ 258208 w 258208"/>
              <a:gd name="connsiteY1" fmla="*/ 617461 h 617461"/>
              <a:gd name="connsiteX0" fmla="*/ 68102 w 365622"/>
              <a:gd name="connsiteY0" fmla="*/ 68855 h 617461"/>
              <a:gd name="connsiteX1" fmla="*/ 258208 w 365622"/>
              <a:gd name="connsiteY1" fmla="*/ 617461 h 617461"/>
              <a:gd name="connsiteX2" fmla="*/ 0 w 365622"/>
              <a:gd name="connsiteY2" fmla="*/ 617461 h 617461"/>
              <a:gd name="connsiteX3" fmla="*/ 68102 w 365622"/>
              <a:gd name="connsiteY3" fmla="*/ 68855 h 617461"/>
              <a:gd name="connsiteX0" fmla="*/ 24035 w 365622"/>
              <a:gd name="connsiteY0" fmla="*/ 0 h 617461"/>
              <a:gd name="connsiteX1" fmla="*/ 365622 w 365622"/>
              <a:gd name="connsiteY1" fmla="*/ 611953 h 617461"/>
              <a:gd name="connsiteX0" fmla="*/ 68102 w 365622"/>
              <a:gd name="connsiteY0" fmla="*/ 68855 h 617461"/>
              <a:gd name="connsiteX1" fmla="*/ 258208 w 365622"/>
              <a:gd name="connsiteY1" fmla="*/ 617461 h 617461"/>
              <a:gd name="connsiteX2" fmla="*/ 0 w 365622"/>
              <a:gd name="connsiteY2" fmla="*/ 617461 h 617461"/>
              <a:gd name="connsiteX3" fmla="*/ 68102 w 365622"/>
              <a:gd name="connsiteY3" fmla="*/ 68855 h 617461"/>
              <a:gd name="connsiteX0" fmla="*/ 24035 w 365622"/>
              <a:gd name="connsiteY0" fmla="*/ 0 h 617461"/>
              <a:gd name="connsiteX1" fmla="*/ 365622 w 365622"/>
              <a:gd name="connsiteY1" fmla="*/ 611953 h 617461"/>
              <a:gd name="connsiteX0" fmla="*/ 68102 w 366415"/>
              <a:gd name="connsiteY0" fmla="*/ 68855 h 617461"/>
              <a:gd name="connsiteX1" fmla="*/ 258208 w 366415"/>
              <a:gd name="connsiteY1" fmla="*/ 617461 h 617461"/>
              <a:gd name="connsiteX2" fmla="*/ 0 w 366415"/>
              <a:gd name="connsiteY2" fmla="*/ 617461 h 617461"/>
              <a:gd name="connsiteX3" fmla="*/ 68102 w 366415"/>
              <a:gd name="connsiteY3" fmla="*/ 68855 h 617461"/>
              <a:gd name="connsiteX0" fmla="*/ 24035 w 366415"/>
              <a:gd name="connsiteY0" fmla="*/ 0 h 617461"/>
              <a:gd name="connsiteX1" fmla="*/ 365622 w 366415"/>
              <a:gd name="connsiteY1" fmla="*/ 611953 h 617461"/>
            </a:gdLst>
            <a:ahLst/>
            <a:cxnLst>
              <a:cxn ang="0">
                <a:pos x="connsiteX0" y="connsiteY0"/>
              </a:cxn>
              <a:cxn ang="0">
                <a:pos x="connsiteX1" y="connsiteY1"/>
              </a:cxn>
            </a:cxnLst>
            <a:rect l="l" t="t" r="r" b="b"/>
            <a:pathLst>
              <a:path w="366415" h="617461" stroke="0" extrusionOk="0">
                <a:moveTo>
                  <a:pt x="68102" y="68855"/>
                </a:moveTo>
                <a:cubicBezTo>
                  <a:pt x="180358" y="136464"/>
                  <a:pt x="258208" y="361124"/>
                  <a:pt x="258208" y="617461"/>
                </a:cubicBezTo>
                <a:lnTo>
                  <a:pt x="0" y="617461"/>
                </a:lnTo>
                <a:lnTo>
                  <a:pt x="68102" y="68855"/>
                </a:lnTo>
                <a:close/>
              </a:path>
              <a:path w="366415" h="617461" fill="none">
                <a:moveTo>
                  <a:pt x="24035" y="0"/>
                </a:moveTo>
                <a:cubicBezTo>
                  <a:pt x="136291" y="67609"/>
                  <a:pt x="382148" y="498836"/>
                  <a:pt x="365622" y="611953"/>
                </a:cubicBezTo>
              </a:path>
            </a:pathLst>
          </a:cu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780C177A-0032-456E-B79F-4AC1AB2AD29B}" type="slidenum">
              <a:rPr lang="en-GB" smtClean="0"/>
              <a:t>22</a:t>
            </a:fld>
            <a:endParaRPr lang="en-GB"/>
          </a:p>
        </p:txBody>
      </p:sp>
    </p:spTree>
    <p:extLst>
      <p:ext uri="{BB962C8B-B14F-4D97-AF65-F5344CB8AC3E}">
        <p14:creationId xmlns:p14="http://schemas.microsoft.com/office/powerpoint/2010/main" val="860190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5167" y="310891"/>
            <a:ext cx="9895921" cy="5701888"/>
          </a:xfrm>
          <a:prstGeom prst="rect">
            <a:avLst/>
          </a:prstGeom>
        </p:spPr>
      </p:pic>
      <p:sp>
        <p:nvSpPr>
          <p:cNvPr id="2" name="Slide Number Placeholder 1"/>
          <p:cNvSpPr>
            <a:spLocks noGrp="1"/>
          </p:cNvSpPr>
          <p:nvPr>
            <p:ph type="sldNum" sz="quarter" idx="12"/>
          </p:nvPr>
        </p:nvSpPr>
        <p:spPr/>
        <p:txBody>
          <a:bodyPr/>
          <a:lstStyle/>
          <a:p>
            <a:fld id="{780C177A-0032-456E-B79F-4AC1AB2AD29B}" type="slidenum">
              <a:rPr lang="en-GB" smtClean="0"/>
              <a:t>23</a:t>
            </a:fld>
            <a:endParaRPr lang="en-GB"/>
          </a:p>
        </p:txBody>
      </p:sp>
    </p:spTree>
    <p:extLst>
      <p:ext uri="{BB962C8B-B14F-4D97-AF65-F5344CB8AC3E}">
        <p14:creationId xmlns:p14="http://schemas.microsoft.com/office/powerpoint/2010/main" val="547307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162" y="700088"/>
            <a:ext cx="11830694" cy="5236368"/>
          </a:xfrm>
          <a:prstGeom prst="rect">
            <a:avLst/>
          </a:prstGeom>
        </p:spPr>
      </p:pic>
    </p:spTree>
    <p:extLst>
      <p:ext uri="{BB962C8B-B14F-4D97-AF65-F5344CB8AC3E}">
        <p14:creationId xmlns:p14="http://schemas.microsoft.com/office/powerpoint/2010/main" val="243407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806" y="408788"/>
            <a:ext cx="5604419" cy="584775"/>
          </a:xfrm>
          <a:prstGeom prst="rect">
            <a:avLst/>
          </a:prstGeom>
        </p:spPr>
        <p:txBody>
          <a:bodyPr wrap="none">
            <a:spAutoFit/>
          </a:bodyPr>
          <a:lstStyle/>
          <a:p>
            <a:pPr algn="ctr">
              <a:lnSpc>
                <a:spcPct val="80000"/>
              </a:lnSpc>
              <a:defRPr/>
            </a:pPr>
            <a:r>
              <a:rPr lang="en-GB" altLang="en-US" sz="4000" dirty="0" smtClean="0">
                <a:latin typeface="Source Sans Pro"/>
                <a:ea typeface="ヒラギノ角ゴ Pro W3" pitchFamily="-64" charset="-128"/>
              </a:rPr>
              <a:t>Changing your question</a:t>
            </a:r>
            <a:endParaRPr lang="en-GB" altLang="en-US" sz="4000" dirty="0">
              <a:latin typeface="Calibri Light" panose="020F0302020204030204" pitchFamily="34" charset="0"/>
              <a:ea typeface="ヒラギノ角ゴ Pro W3" pitchFamily="-64" charset="-128"/>
            </a:endParaRPr>
          </a:p>
        </p:txBody>
      </p:sp>
      <p:graphicFrame>
        <p:nvGraphicFramePr>
          <p:cNvPr id="12" name="Table 11"/>
          <p:cNvGraphicFramePr>
            <a:graphicFrameLocks noGrp="1"/>
          </p:cNvGraphicFramePr>
          <p:nvPr>
            <p:extLst>
              <p:ext uri="{D42A27DB-BD31-4B8C-83A1-F6EECF244321}">
                <p14:modId xmlns:p14="http://schemas.microsoft.com/office/powerpoint/2010/main" val="561091251"/>
              </p:ext>
            </p:extLst>
          </p:nvPr>
        </p:nvGraphicFramePr>
        <p:xfrm>
          <a:off x="366183" y="1348837"/>
          <a:ext cx="11474624" cy="3349880"/>
        </p:xfrm>
        <a:graphic>
          <a:graphicData uri="http://schemas.openxmlformats.org/drawingml/2006/table">
            <a:tbl>
              <a:tblPr>
                <a:tableStyleId>{5C22544A-7EE6-4342-B048-85BDC9FD1C3A}</a:tableStyleId>
              </a:tblPr>
              <a:tblGrid>
                <a:gridCol w="2329502">
                  <a:extLst>
                    <a:ext uri="{9D8B030D-6E8A-4147-A177-3AD203B41FA5}">
                      <a16:colId xmlns:a16="http://schemas.microsoft.com/office/drawing/2014/main" val="3261732724"/>
                    </a:ext>
                  </a:extLst>
                </a:gridCol>
                <a:gridCol w="3712191">
                  <a:extLst>
                    <a:ext uri="{9D8B030D-6E8A-4147-A177-3AD203B41FA5}">
                      <a16:colId xmlns:a16="http://schemas.microsoft.com/office/drawing/2014/main" val="997986986"/>
                    </a:ext>
                  </a:extLst>
                </a:gridCol>
                <a:gridCol w="3545220">
                  <a:extLst>
                    <a:ext uri="{9D8B030D-6E8A-4147-A177-3AD203B41FA5}">
                      <a16:colId xmlns:a16="http://schemas.microsoft.com/office/drawing/2014/main" val="425682491"/>
                    </a:ext>
                  </a:extLst>
                </a:gridCol>
                <a:gridCol w="1887711">
                  <a:extLst>
                    <a:ext uri="{9D8B030D-6E8A-4147-A177-3AD203B41FA5}">
                      <a16:colId xmlns:a16="http://schemas.microsoft.com/office/drawing/2014/main" val="3893034364"/>
                    </a:ext>
                  </a:extLst>
                </a:gridCol>
              </a:tblGrid>
              <a:tr h="427056">
                <a:tc gridSpan="4">
                  <a:txBody>
                    <a:bodyPr/>
                    <a:lstStyle/>
                    <a:p>
                      <a:pPr algn="ctr">
                        <a:lnSpc>
                          <a:spcPct val="107000"/>
                        </a:lnSpc>
                        <a:spcAft>
                          <a:spcPts val="0"/>
                        </a:spcAft>
                      </a:pPr>
                      <a:r>
                        <a:rPr lang="en-GB" sz="2400" b="1" dirty="0">
                          <a:effectLst/>
                          <a:latin typeface="Source Sans Pro" panose="020B0503030403020204"/>
                        </a:rPr>
                        <a:t>How useful is mindfulness for students experiencing exam stress</a:t>
                      </a:r>
                      <a:r>
                        <a:rPr lang="en-GB" sz="2400" b="1" dirty="0" smtClean="0">
                          <a:effectLst/>
                          <a:latin typeface="Source Sans Pro" panose="020B0503030403020204"/>
                        </a:rPr>
                        <a:t>?</a:t>
                      </a:r>
                      <a:r>
                        <a:rPr lang="en-GB" sz="3200" b="1" dirty="0" smtClean="0">
                          <a:effectLst/>
                          <a:latin typeface="Source Sans Pro" panose="020B0503030403020204"/>
                        </a:rPr>
                        <a:t> </a:t>
                      </a:r>
                      <a:r>
                        <a:rPr lang="en-GB" sz="1100" b="1" dirty="0">
                          <a:effectLst/>
                          <a:latin typeface="Source Sans Pro" panose="020B0503030403020204"/>
                        </a:rPr>
                        <a:t> </a:t>
                      </a:r>
                      <a:endParaRPr lang="en-GB" sz="3200" b="1" dirty="0">
                        <a:effectLst/>
                        <a:latin typeface="Source Sans Pro" panose="020B0503030403020204"/>
                        <a:ea typeface="Calibri" panose="020F0502020204030204" pitchFamily="34" charset="0"/>
                        <a:cs typeface="Times New Roman" panose="02020603050405020304" pitchFamily="18" charset="0"/>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6655351"/>
                  </a:ext>
                </a:extLst>
              </a:tr>
              <a:tr h="326915">
                <a:tc>
                  <a:txBody>
                    <a:bodyPr/>
                    <a:lstStyle/>
                    <a:p>
                      <a:pPr algn="ctr">
                        <a:lnSpc>
                          <a:spcPct val="107000"/>
                        </a:lnSpc>
                        <a:spcAft>
                          <a:spcPts val="0"/>
                        </a:spcAft>
                      </a:pPr>
                      <a:r>
                        <a:rPr lang="en-GB" sz="2400" b="1">
                          <a:effectLst/>
                          <a:latin typeface="Source Sans Pro" panose="020B0503030403020204"/>
                        </a:rPr>
                        <a:t>mindfulness</a:t>
                      </a:r>
                      <a:endParaRPr lang="en-GB" sz="3200" b="1">
                        <a:effectLst/>
                        <a:latin typeface="Source Sans Pro" panose="020B0503030403020204"/>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en-GB" sz="2400" b="1" dirty="0">
                          <a:effectLst/>
                          <a:latin typeface="Source Sans Pro" panose="020B0503030403020204"/>
                        </a:rPr>
                        <a:t>students</a:t>
                      </a:r>
                      <a:endParaRPr lang="en-GB" sz="3200" b="1" dirty="0">
                        <a:effectLst/>
                        <a:latin typeface="Source Sans Pro" panose="020B0503030403020204"/>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en-GB" sz="2400" b="1">
                          <a:effectLst/>
                          <a:latin typeface="Source Sans Pro" panose="020B0503030403020204"/>
                        </a:rPr>
                        <a:t>exam </a:t>
                      </a:r>
                      <a:endParaRPr lang="en-GB" sz="3200" b="1">
                        <a:effectLst/>
                        <a:latin typeface="Source Sans Pro" panose="020B0503030403020204"/>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en-GB" sz="2400" b="1" dirty="0">
                          <a:effectLst/>
                          <a:latin typeface="Source Sans Pro" panose="020B0503030403020204"/>
                        </a:rPr>
                        <a:t>stress</a:t>
                      </a:r>
                      <a:endParaRPr lang="en-GB" sz="3200" b="1" dirty="0">
                        <a:effectLst/>
                        <a:latin typeface="Source Sans Pro" panose="020B0503030403020204"/>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10348623"/>
                  </a:ext>
                </a:extLst>
              </a:tr>
              <a:tr h="814118">
                <a:tc>
                  <a:txBody>
                    <a:bodyPr/>
                    <a:lstStyle/>
                    <a:p>
                      <a:pPr algn="just">
                        <a:lnSpc>
                          <a:spcPct val="107000"/>
                        </a:lnSpc>
                        <a:spcAft>
                          <a:spcPts val="0"/>
                        </a:spcAft>
                      </a:pPr>
                      <a:r>
                        <a:rPr lang="en-GB" sz="2400" dirty="0">
                          <a:effectLst/>
                          <a:latin typeface="Source Sans Pro" panose="020B0503030403020204"/>
                        </a:rPr>
                        <a:t>mindful(ness)</a:t>
                      </a:r>
                      <a:endParaRPr lang="en-GB" sz="3200" dirty="0">
                        <a:effectLst/>
                        <a:latin typeface="Source Sans Pro" panose="020B0503030403020204"/>
                      </a:endParaRPr>
                    </a:p>
                    <a:p>
                      <a:pPr algn="just">
                        <a:lnSpc>
                          <a:spcPct val="107000"/>
                        </a:lnSpc>
                        <a:spcAft>
                          <a:spcPts val="0"/>
                        </a:spcAft>
                      </a:pPr>
                      <a:r>
                        <a:rPr lang="en-GB" sz="700" dirty="0">
                          <a:effectLst/>
                          <a:latin typeface="Source Sans Pro" panose="020B0503030403020204"/>
                        </a:rPr>
                        <a:t> </a:t>
                      </a:r>
                    </a:p>
                    <a:p>
                      <a:pPr algn="just">
                        <a:lnSpc>
                          <a:spcPct val="107000"/>
                        </a:lnSpc>
                        <a:spcAft>
                          <a:spcPts val="0"/>
                        </a:spcAft>
                      </a:pPr>
                      <a:r>
                        <a:rPr lang="en-GB" sz="2400" dirty="0" err="1">
                          <a:effectLst/>
                          <a:latin typeface="Source Sans Pro" panose="020B0503030403020204"/>
                        </a:rPr>
                        <a:t>meditat</a:t>
                      </a:r>
                      <a:r>
                        <a:rPr lang="en-GB" sz="2400" dirty="0">
                          <a:effectLst/>
                          <a:latin typeface="Source Sans Pro" panose="020B0503030403020204"/>
                        </a:rPr>
                        <a:t>(ion)</a:t>
                      </a:r>
                      <a:endParaRPr lang="en-GB" sz="3200" dirty="0">
                        <a:effectLst/>
                        <a:latin typeface="Source Sans Pro" panose="020B0503030403020204"/>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0"/>
                        </a:spcAft>
                      </a:pPr>
                      <a:r>
                        <a:rPr lang="en-GB" sz="2400" dirty="0">
                          <a:effectLst/>
                          <a:latin typeface="Source Sans Pro" panose="020B0503030403020204"/>
                        </a:rPr>
                        <a:t>student(s)</a:t>
                      </a:r>
                      <a:endParaRPr lang="en-GB" sz="3200" dirty="0">
                        <a:effectLst/>
                        <a:latin typeface="Source Sans Pro" panose="020B0503030403020204"/>
                      </a:endParaRPr>
                    </a:p>
                    <a:p>
                      <a:pPr algn="just">
                        <a:lnSpc>
                          <a:spcPct val="107000"/>
                        </a:lnSpc>
                        <a:spcAft>
                          <a:spcPts val="0"/>
                        </a:spcAft>
                      </a:pPr>
                      <a:r>
                        <a:rPr lang="en-GB" sz="700" dirty="0">
                          <a:effectLst/>
                          <a:latin typeface="Source Sans Pro" panose="020B0503030403020204"/>
                        </a:rPr>
                        <a:t> </a:t>
                      </a:r>
                    </a:p>
                    <a:p>
                      <a:pPr algn="just">
                        <a:lnSpc>
                          <a:spcPct val="107000"/>
                        </a:lnSpc>
                        <a:spcAft>
                          <a:spcPts val="0"/>
                        </a:spcAft>
                      </a:pPr>
                      <a:r>
                        <a:rPr lang="en-GB" sz="2400" dirty="0">
                          <a:effectLst/>
                          <a:latin typeface="Source Sans Pro" panose="020B0503030403020204"/>
                        </a:rPr>
                        <a:t>pupil(s)</a:t>
                      </a:r>
                      <a:endParaRPr lang="en-GB" sz="3200" dirty="0">
                        <a:effectLst/>
                        <a:latin typeface="Source Sans Pro" panose="020B0503030403020204"/>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0"/>
                        </a:spcAft>
                      </a:pPr>
                      <a:r>
                        <a:rPr lang="en-GB" sz="2400" dirty="0">
                          <a:effectLst/>
                          <a:latin typeface="Source Sans Pro" panose="020B0503030403020204"/>
                        </a:rPr>
                        <a:t>exam(</a:t>
                      </a:r>
                      <a:r>
                        <a:rPr lang="en-GB" sz="2400" dirty="0" err="1">
                          <a:effectLst/>
                          <a:latin typeface="Source Sans Pro" panose="020B0503030403020204"/>
                        </a:rPr>
                        <a:t>inations</a:t>
                      </a:r>
                      <a:r>
                        <a:rPr lang="en-GB" sz="2400" dirty="0">
                          <a:effectLst/>
                          <a:latin typeface="Source Sans Pro" panose="020B0503030403020204"/>
                        </a:rPr>
                        <a:t>)</a:t>
                      </a:r>
                      <a:endParaRPr lang="en-GB" sz="3200" dirty="0">
                        <a:effectLst/>
                        <a:latin typeface="Source Sans Pro" panose="020B0503030403020204"/>
                      </a:endParaRPr>
                    </a:p>
                    <a:p>
                      <a:pPr algn="just">
                        <a:lnSpc>
                          <a:spcPct val="107000"/>
                        </a:lnSpc>
                        <a:spcAft>
                          <a:spcPts val="0"/>
                        </a:spcAft>
                      </a:pPr>
                      <a:r>
                        <a:rPr lang="en-GB" sz="700" dirty="0">
                          <a:effectLst/>
                          <a:latin typeface="Source Sans Pro" panose="020B0503030403020204"/>
                        </a:rPr>
                        <a:t> </a:t>
                      </a:r>
                    </a:p>
                    <a:p>
                      <a:pPr algn="just">
                        <a:lnSpc>
                          <a:spcPct val="107000"/>
                        </a:lnSpc>
                        <a:spcAft>
                          <a:spcPts val="0"/>
                        </a:spcAft>
                      </a:pPr>
                      <a:r>
                        <a:rPr lang="en-GB" sz="2400" dirty="0">
                          <a:effectLst/>
                          <a:latin typeface="Source Sans Pro" panose="020B0503030403020204"/>
                        </a:rPr>
                        <a:t>test(s)</a:t>
                      </a:r>
                      <a:endParaRPr lang="en-GB" sz="3200" dirty="0">
                        <a:effectLst/>
                        <a:latin typeface="Source Sans Pro" panose="020B0503030403020204"/>
                        <a:ea typeface="Calibri" panose="020F0502020204030204" pitchFamily="34" charset="0"/>
                        <a:cs typeface="Times New Roman" panose="02020603050405020304" pitchFamily="18" charset="0"/>
                      </a:endParaRPr>
                    </a:p>
                  </a:txBody>
                  <a:tcPr/>
                </a:tc>
                <a:tc>
                  <a:txBody>
                    <a:bodyPr/>
                    <a:lstStyle/>
                    <a:p>
                      <a:pPr marL="107315" algn="just">
                        <a:lnSpc>
                          <a:spcPct val="107000"/>
                        </a:lnSpc>
                        <a:spcAft>
                          <a:spcPts val="0"/>
                        </a:spcAft>
                      </a:pPr>
                      <a:r>
                        <a:rPr lang="en-GB" sz="2400" dirty="0">
                          <a:effectLst/>
                          <a:latin typeface="Source Sans Pro" panose="020B0503030403020204"/>
                        </a:rPr>
                        <a:t>stress(</a:t>
                      </a:r>
                      <a:r>
                        <a:rPr lang="en-GB" sz="2400" dirty="0" err="1">
                          <a:effectLst/>
                          <a:latin typeface="Source Sans Pro" panose="020B0503030403020204"/>
                        </a:rPr>
                        <a:t>ed</a:t>
                      </a:r>
                      <a:r>
                        <a:rPr lang="en-GB" sz="2400" dirty="0">
                          <a:effectLst/>
                          <a:latin typeface="Source Sans Pro" panose="020B0503030403020204"/>
                        </a:rPr>
                        <a:t>)</a:t>
                      </a:r>
                      <a:endParaRPr lang="en-GB" sz="3200" dirty="0">
                        <a:effectLst/>
                        <a:latin typeface="Source Sans Pro" panose="020B0503030403020204"/>
                      </a:endParaRPr>
                    </a:p>
                    <a:p>
                      <a:pPr marL="107315" algn="just">
                        <a:lnSpc>
                          <a:spcPct val="107000"/>
                        </a:lnSpc>
                        <a:spcAft>
                          <a:spcPts val="0"/>
                        </a:spcAft>
                      </a:pPr>
                      <a:endParaRPr lang="en-GB" sz="700" dirty="0">
                        <a:effectLst/>
                        <a:latin typeface="Source Sans Pro" panose="020B0503030403020204"/>
                      </a:endParaRPr>
                    </a:p>
                    <a:p>
                      <a:pPr marL="107315" algn="just">
                        <a:lnSpc>
                          <a:spcPct val="107000"/>
                        </a:lnSpc>
                        <a:spcAft>
                          <a:spcPts val="0"/>
                        </a:spcAft>
                      </a:pPr>
                      <a:r>
                        <a:rPr lang="en-GB" sz="2400" dirty="0" err="1">
                          <a:effectLst/>
                          <a:latin typeface="Source Sans Pro" panose="020B0503030403020204"/>
                        </a:rPr>
                        <a:t>anxi</a:t>
                      </a:r>
                      <a:r>
                        <a:rPr lang="en-GB" sz="2400" dirty="0">
                          <a:effectLst/>
                          <a:latin typeface="Source Sans Pro" panose="020B0503030403020204"/>
                        </a:rPr>
                        <a:t>(</a:t>
                      </a:r>
                      <a:r>
                        <a:rPr lang="en-GB" sz="2400" dirty="0" err="1">
                          <a:effectLst/>
                          <a:latin typeface="Source Sans Pro" panose="020B0503030403020204"/>
                        </a:rPr>
                        <a:t>ety</a:t>
                      </a:r>
                      <a:r>
                        <a:rPr lang="en-GB" sz="2400" dirty="0" smtClean="0">
                          <a:effectLst/>
                          <a:latin typeface="Source Sans Pro" panose="020B0503030403020204"/>
                        </a:rPr>
                        <a:t>)</a:t>
                      </a:r>
                      <a:endParaRPr lang="en-GB" sz="3200" dirty="0">
                        <a:effectLst/>
                        <a:latin typeface="Source Sans Pro" panose="020B0503030403020204"/>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97738696"/>
                  </a:ext>
                </a:extLst>
              </a:tr>
              <a:tr h="819273">
                <a:tc>
                  <a:txBody>
                    <a:bodyPr/>
                    <a:lstStyle/>
                    <a:p>
                      <a:pPr algn="ctr">
                        <a:lnSpc>
                          <a:spcPct val="107000"/>
                        </a:lnSpc>
                        <a:spcAft>
                          <a:spcPts val="0"/>
                        </a:spcAft>
                      </a:pPr>
                      <a:r>
                        <a:rPr lang="en-GB" sz="2400" dirty="0">
                          <a:effectLst/>
                          <a:highlight>
                            <a:srgbClr val="FFFF00"/>
                          </a:highlight>
                          <a:latin typeface="Source Sans Pro" panose="020B0503030403020204"/>
                        </a:rPr>
                        <a:t>essential</a:t>
                      </a:r>
                      <a:endParaRPr lang="en-GB" sz="3200" dirty="0">
                        <a:effectLst/>
                        <a:latin typeface="Source Sans Pro" panose="020B0503030403020204"/>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2400" dirty="0">
                          <a:effectLst/>
                          <a:highlight>
                            <a:srgbClr val="FFFF00"/>
                          </a:highlight>
                          <a:latin typeface="Source Sans Pro" panose="020B0503030403020204"/>
                        </a:rPr>
                        <a:t>Different populations experiencing exam stress may be comparable.</a:t>
                      </a:r>
                      <a:endParaRPr lang="en-GB" sz="3200" dirty="0">
                        <a:effectLst/>
                        <a:latin typeface="Source Sans Pro" panose="020B0503030403020204"/>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2400" dirty="0">
                          <a:effectLst/>
                          <a:highlight>
                            <a:srgbClr val="FFFF00"/>
                          </a:highlight>
                          <a:latin typeface="Source Sans Pro" panose="020B0503030403020204"/>
                        </a:rPr>
                        <a:t>Stress of any kind experienced by students may be useful.</a:t>
                      </a:r>
                      <a:endParaRPr lang="en-GB" sz="3200" dirty="0">
                        <a:effectLst/>
                        <a:latin typeface="Source Sans Pro" panose="020B0503030403020204"/>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2400" dirty="0">
                          <a:effectLst/>
                          <a:highlight>
                            <a:srgbClr val="FFFF00"/>
                          </a:highlight>
                          <a:latin typeface="Source Sans Pro" panose="020B0503030403020204"/>
                        </a:rPr>
                        <a:t>essential</a:t>
                      </a:r>
                      <a:endParaRPr lang="en-GB" sz="3200" dirty="0">
                        <a:effectLst/>
                        <a:latin typeface="Source Sans Pro" panose="020B0503030403020204"/>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3301806"/>
                  </a:ext>
                </a:extLst>
              </a:tr>
            </a:tbl>
          </a:graphicData>
        </a:graphic>
      </p:graphicFrame>
      <p:cxnSp>
        <p:nvCxnSpPr>
          <p:cNvPr id="11" name="Straight Arrow Connector 10"/>
          <p:cNvCxnSpPr/>
          <p:nvPr/>
        </p:nvCxnSpPr>
        <p:spPr>
          <a:xfrm flipV="1">
            <a:off x="4720911" y="4879281"/>
            <a:ext cx="12975" cy="732910"/>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200687" y="4879281"/>
            <a:ext cx="13650" cy="732908"/>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80C177A-0032-456E-B79F-4AC1AB2AD29B}" type="slidenum">
              <a:rPr lang="en-GB" smtClean="0"/>
              <a:t>25</a:t>
            </a:fld>
            <a:endParaRPr lang="en-GB"/>
          </a:p>
        </p:txBody>
      </p:sp>
    </p:spTree>
    <p:extLst>
      <p:ext uri="{BB962C8B-B14F-4D97-AF65-F5344CB8AC3E}">
        <p14:creationId xmlns:p14="http://schemas.microsoft.com/office/powerpoint/2010/main" val="58653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9560" r="16241"/>
          <a:stretch/>
        </p:blipFill>
        <p:spPr>
          <a:xfrm>
            <a:off x="336958" y="1130542"/>
            <a:ext cx="4924456" cy="2262897"/>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390459" y="1166379"/>
            <a:ext cx="6582824" cy="5153994"/>
          </a:xfrm>
          <a:prstGeom prst="rect">
            <a:avLst/>
          </a:prstGeom>
          <a:ln>
            <a:solidFill>
              <a:schemeClr val="tx1"/>
            </a:solidFill>
          </a:ln>
        </p:spPr>
      </p:pic>
      <p:sp>
        <p:nvSpPr>
          <p:cNvPr id="10" name="Rectangle 9"/>
          <p:cNvSpPr/>
          <p:nvPr/>
        </p:nvSpPr>
        <p:spPr>
          <a:xfrm>
            <a:off x="313096" y="358214"/>
            <a:ext cx="3647152" cy="492955"/>
          </a:xfrm>
          <a:prstGeom prst="rect">
            <a:avLst/>
          </a:prstGeom>
        </p:spPr>
        <p:txBody>
          <a:bodyPr wrap="none">
            <a:spAutoFit/>
          </a:bodyPr>
          <a:lstStyle/>
          <a:p>
            <a:pPr algn="ctr">
              <a:lnSpc>
                <a:spcPct val="80000"/>
              </a:lnSpc>
              <a:defRPr/>
            </a:pPr>
            <a:r>
              <a:rPr lang="en-GB" altLang="en-US" sz="3200" dirty="0" smtClean="0">
                <a:latin typeface="Source Sans Pro"/>
                <a:ea typeface="ヒラギノ角ゴ Pro W3" pitchFamily="-64" charset="-128"/>
              </a:rPr>
              <a:t>Published example</a:t>
            </a:r>
            <a:endParaRPr lang="en-GB" altLang="en-US" sz="3200" dirty="0">
              <a:latin typeface="Calibri Light" panose="020F0302020204030204" pitchFamily="34" charset="0"/>
              <a:ea typeface="ヒラギノ角ゴ Pro W3" pitchFamily="-64" charset="-128"/>
            </a:endParaRPr>
          </a:p>
        </p:txBody>
      </p:sp>
      <p:cxnSp>
        <p:nvCxnSpPr>
          <p:cNvPr id="13" name="Straight Arrow Connector 12"/>
          <p:cNvCxnSpPr/>
          <p:nvPr/>
        </p:nvCxnSpPr>
        <p:spPr>
          <a:xfrm flipV="1">
            <a:off x="3963658" y="6249905"/>
            <a:ext cx="1169233" cy="14990"/>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355253" y="3230880"/>
            <a:ext cx="1035206" cy="1225973"/>
          </a:xfrm>
          <a:prstGeom prst="straightConnector1">
            <a:avLst/>
          </a:prstGeom>
          <a:ln w="571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6958" y="3740427"/>
            <a:ext cx="4930307" cy="2246769"/>
          </a:xfrm>
          <a:prstGeom prst="rect">
            <a:avLst/>
          </a:prstGeom>
          <a:ln>
            <a:solidFill>
              <a:schemeClr val="tx1"/>
            </a:solidFill>
          </a:ln>
        </p:spPr>
        <p:txBody>
          <a:bodyPr wrap="square">
            <a:spAutoFit/>
          </a:bodyPr>
          <a:lstStyle/>
          <a:p>
            <a:pPr>
              <a:tabLst>
                <a:tab pos="7264400" algn="l"/>
              </a:tabLst>
            </a:pPr>
            <a:r>
              <a:rPr lang="en-GB" sz="2800" dirty="0" smtClean="0">
                <a:latin typeface="Source Sans Pro" panose="020B0503030403020204"/>
              </a:rPr>
              <a:t>Frameworks</a:t>
            </a:r>
          </a:p>
          <a:p>
            <a:pPr>
              <a:tabLst>
                <a:tab pos="7264400" algn="l"/>
              </a:tabLst>
            </a:pPr>
            <a:endParaRPr lang="en-GB" sz="900" dirty="0" smtClean="0">
              <a:latin typeface="Source Sans Pro" panose="020B0503030403020204"/>
            </a:endParaRPr>
          </a:p>
          <a:p>
            <a:pPr>
              <a:tabLst>
                <a:tab pos="7264400" algn="l"/>
              </a:tabLst>
            </a:pPr>
            <a:r>
              <a:rPr lang="en-GB" sz="2000" b="1" dirty="0" smtClean="0">
                <a:solidFill>
                  <a:srgbClr val="C00000"/>
                </a:solidFill>
                <a:latin typeface="Source Sans Pro" panose="020B0503030403020204"/>
              </a:rPr>
              <a:t>P</a:t>
            </a:r>
            <a:r>
              <a:rPr lang="en-GB" sz="2000" dirty="0" smtClean="0">
                <a:latin typeface="Source Sans Pro" panose="020B0503030403020204"/>
              </a:rPr>
              <a:t>opulation, </a:t>
            </a:r>
            <a:r>
              <a:rPr lang="en-GB" sz="2000" b="1" dirty="0" smtClean="0">
                <a:solidFill>
                  <a:srgbClr val="C00000"/>
                </a:solidFill>
                <a:latin typeface="Source Sans Pro" panose="020B0503030403020204"/>
              </a:rPr>
              <a:t>P</a:t>
            </a:r>
            <a:r>
              <a:rPr lang="en-GB" sz="2000" dirty="0" smtClean="0">
                <a:latin typeface="Source Sans Pro" panose="020B0503030403020204"/>
              </a:rPr>
              <a:t>roblem, </a:t>
            </a:r>
            <a:r>
              <a:rPr lang="en-GB" sz="2000" b="1" dirty="0" smtClean="0">
                <a:solidFill>
                  <a:srgbClr val="C00000"/>
                </a:solidFill>
                <a:latin typeface="Source Sans Pro" panose="020B0503030403020204"/>
              </a:rPr>
              <a:t>I</a:t>
            </a:r>
            <a:r>
              <a:rPr lang="en-GB" sz="2000" dirty="0" smtClean="0">
                <a:latin typeface="Source Sans Pro" panose="020B0503030403020204"/>
              </a:rPr>
              <a:t>ntervention, </a:t>
            </a:r>
            <a:r>
              <a:rPr lang="en-GB" sz="2000" b="1" dirty="0" smtClean="0">
                <a:solidFill>
                  <a:srgbClr val="C00000"/>
                </a:solidFill>
                <a:latin typeface="Source Sans Pro" panose="020B0503030403020204"/>
              </a:rPr>
              <a:t>C</a:t>
            </a:r>
            <a:r>
              <a:rPr lang="en-GB" sz="2000" dirty="0" smtClean="0">
                <a:latin typeface="Source Sans Pro" panose="020B0503030403020204"/>
              </a:rPr>
              <a:t>omparison, </a:t>
            </a:r>
            <a:r>
              <a:rPr lang="en-GB" sz="2000" b="1" dirty="0" smtClean="0">
                <a:solidFill>
                  <a:srgbClr val="C00000"/>
                </a:solidFill>
                <a:latin typeface="Source Sans Pro" panose="020B0503030403020204"/>
              </a:rPr>
              <a:t>O</a:t>
            </a:r>
            <a:r>
              <a:rPr lang="en-GB" sz="2000" dirty="0" smtClean="0">
                <a:latin typeface="Source Sans Pro" panose="020B0503030403020204"/>
              </a:rPr>
              <a:t>utcome, </a:t>
            </a:r>
            <a:r>
              <a:rPr lang="en-GB" sz="2000" b="1" dirty="0" smtClean="0">
                <a:solidFill>
                  <a:srgbClr val="C00000"/>
                </a:solidFill>
                <a:latin typeface="Source Sans Pro" panose="020B0503030403020204"/>
              </a:rPr>
              <a:t>S</a:t>
            </a:r>
            <a:r>
              <a:rPr lang="en-GB" sz="2000" dirty="0" smtClean="0">
                <a:latin typeface="Source Sans Pro" panose="020B0503030403020204"/>
              </a:rPr>
              <a:t>tudy </a:t>
            </a:r>
            <a:r>
              <a:rPr lang="en-GB" sz="2000" dirty="0">
                <a:latin typeface="Source Sans Pro" panose="020B0503030403020204"/>
              </a:rPr>
              <a:t>T</a:t>
            </a:r>
            <a:r>
              <a:rPr lang="en-GB" sz="2000" dirty="0" smtClean="0">
                <a:latin typeface="Source Sans Pro" panose="020B0503030403020204"/>
              </a:rPr>
              <a:t>ype/</a:t>
            </a:r>
            <a:r>
              <a:rPr lang="en-GB" sz="2000" b="1" dirty="0" smtClean="0">
                <a:solidFill>
                  <a:srgbClr val="0070C0"/>
                </a:solidFill>
                <a:latin typeface="Source Sans Pro" panose="020B0503030403020204"/>
              </a:rPr>
              <a:t>T</a:t>
            </a:r>
            <a:r>
              <a:rPr lang="en-GB" sz="2000" dirty="0" smtClean="0">
                <a:latin typeface="Source Sans Pro" panose="020B0503030403020204"/>
              </a:rPr>
              <a:t>ime</a:t>
            </a:r>
          </a:p>
          <a:p>
            <a:pPr>
              <a:tabLst>
                <a:tab pos="7264400" algn="l"/>
              </a:tabLst>
            </a:pPr>
            <a:endParaRPr lang="en-GB" sz="900" dirty="0">
              <a:latin typeface="Source Sans Pro" panose="020B0503030403020204"/>
            </a:endParaRPr>
          </a:p>
          <a:p>
            <a:pPr>
              <a:tabLst>
                <a:tab pos="7264400" algn="l"/>
              </a:tabLst>
            </a:pPr>
            <a:r>
              <a:rPr lang="en-GB" dirty="0" smtClean="0">
                <a:latin typeface="Source Sans Pro" panose="020B0503030403020204"/>
              </a:rPr>
              <a:t>More: </a:t>
            </a:r>
          </a:p>
          <a:p>
            <a:pPr>
              <a:tabLst>
                <a:tab pos="7264400" algn="l"/>
              </a:tabLst>
            </a:pPr>
            <a:r>
              <a:rPr lang="en-GB" dirty="0" smtClean="0">
                <a:latin typeface="Source Sans Pro" panose="020B0503030403020204"/>
                <a:hlinkClick r:id="rId5"/>
              </a:rPr>
              <a:t>PICOS/T</a:t>
            </a:r>
            <a:r>
              <a:rPr lang="en-GB" dirty="0">
                <a:latin typeface="Source Sans Pro" panose="020B0503030403020204"/>
                <a:hlinkClick r:id="rId5"/>
              </a:rPr>
              <a:t>, PEO, </a:t>
            </a:r>
            <a:r>
              <a:rPr lang="en-GB" dirty="0" err="1">
                <a:latin typeface="Source Sans Pro" panose="020B0503030403020204"/>
                <a:hlinkClick r:id="rId5"/>
              </a:rPr>
              <a:t>PICo</a:t>
            </a:r>
            <a:r>
              <a:rPr lang="en-GB" dirty="0">
                <a:latin typeface="Source Sans Pro" panose="020B0503030403020204"/>
                <a:hlinkClick r:id="rId5"/>
              </a:rPr>
              <a:t>, SPIDER Frameworks (plus </a:t>
            </a:r>
            <a:r>
              <a:rPr lang="en-GB" dirty="0" err="1">
                <a:latin typeface="Source Sans Pro" panose="020B0503030403020204"/>
                <a:hlinkClick r:id="rId5"/>
              </a:rPr>
              <a:t>ECLIPSe</a:t>
            </a:r>
            <a:r>
              <a:rPr lang="en-GB" dirty="0">
                <a:latin typeface="Source Sans Pro" panose="020B0503030403020204"/>
                <a:hlinkClick r:id="rId5"/>
              </a:rPr>
              <a:t> and SPICE) </a:t>
            </a:r>
            <a:r>
              <a:rPr lang="en-GB" dirty="0">
                <a:latin typeface="Source Sans Pro" panose="020B0503030403020204"/>
              </a:rPr>
              <a:t>(pdf</a:t>
            </a:r>
            <a:r>
              <a:rPr lang="en-GB" dirty="0" smtClean="0">
                <a:latin typeface="Source Sans Pro" panose="020B0503030403020204"/>
              </a:rPr>
              <a:t>)</a:t>
            </a:r>
          </a:p>
        </p:txBody>
      </p:sp>
      <p:sp>
        <p:nvSpPr>
          <p:cNvPr id="21" name="Rounded Rectangle 20"/>
          <p:cNvSpPr/>
          <p:nvPr/>
        </p:nvSpPr>
        <p:spPr>
          <a:xfrm>
            <a:off x="8610600" y="1349003"/>
            <a:ext cx="3389694" cy="1514007"/>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80C177A-0032-456E-B79F-4AC1AB2AD29B}" type="slidenum">
              <a:rPr lang="en-GB" smtClean="0"/>
              <a:t>26</a:t>
            </a:fld>
            <a:endParaRPr lang="en-GB"/>
          </a:p>
        </p:txBody>
      </p:sp>
    </p:spTree>
    <p:extLst>
      <p:ext uri="{BB962C8B-B14F-4D97-AF65-F5344CB8AC3E}">
        <p14:creationId xmlns:p14="http://schemas.microsoft.com/office/powerpoint/2010/main" val="149127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304" y="5523249"/>
            <a:ext cx="11392974" cy="1015663"/>
          </a:xfrm>
          <a:prstGeom prst="rect">
            <a:avLst/>
          </a:prstGeom>
        </p:spPr>
        <p:txBody>
          <a:bodyPr wrap="square">
            <a:spAutoFit/>
          </a:bodyPr>
          <a:lstStyle/>
          <a:p>
            <a:r>
              <a:rPr lang="en-GB" sz="2000" dirty="0"/>
              <a:t>Burton, V. </a:t>
            </a:r>
            <a:r>
              <a:rPr lang="en-GB" sz="2000" i="1" dirty="0"/>
              <a:t>et al.</a:t>
            </a:r>
            <a:r>
              <a:rPr lang="en-GB" sz="2000" dirty="0"/>
              <a:t> (2018) ‘Reviewing the evidence base for the effects of woodland expansion on biodiversity and ecosystem services in the United Kingdom’, </a:t>
            </a:r>
            <a:r>
              <a:rPr lang="en-GB" sz="2000" i="1" dirty="0"/>
              <a:t>Forest Ecology and Management</a:t>
            </a:r>
            <a:r>
              <a:rPr lang="en-GB" sz="2000" dirty="0"/>
              <a:t>, 430, pp. 366–379. doi:</a:t>
            </a:r>
            <a:r>
              <a:rPr lang="en-GB" sz="2000" dirty="0">
                <a:hlinkClick r:id="rId3"/>
              </a:rPr>
              <a:t>10.1016/j.foreco.2018.08.003</a:t>
            </a:r>
            <a:r>
              <a:rPr lang="en-GB" sz="2000" dirty="0"/>
              <a:t>.</a:t>
            </a:r>
            <a:endParaRPr lang="en-GB" sz="2000" dirty="0">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3180041180"/>
              </p:ext>
            </p:extLst>
          </p:nvPr>
        </p:nvGraphicFramePr>
        <p:xfrm>
          <a:off x="331304" y="1061247"/>
          <a:ext cx="11407850" cy="4123256"/>
        </p:xfrm>
        <a:graphic>
          <a:graphicData uri="http://schemas.openxmlformats.org/drawingml/2006/table">
            <a:tbl>
              <a:tblPr>
                <a:tableStyleId>{5C22544A-7EE6-4342-B048-85BDC9FD1C3A}</a:tableStyleId>
              </a:tblPr>
              <a:tblGrid>
                <a:gridCol w="742122">
                  <a:extLst>
                    <a:ext uri="{9D8B030D-6E8A-4147-A177-3AD203B41FA5}">
                      <a16:colId xmlns:a16="http://schemas.microsoft.com/office/drawing/2014/main" val="147006237"/>
                    </a:ext>
                  </a:extLst>
                </a:gridCol>
                <a:gridCol w="8024128">
                  <a:extLst>
                    <a:ext uri="{9D8B030D-6E8A-4147-A177-3AD203B41FA5}">
                      <a16:colId xmlns:a16="http://schemas.microsoft.com/office/drawing/2014/main" val="13853337"/>
                    </a:ext>
                  </a:extLst>
                </a:gridCol>
                <a:gridCol w="1756229">
                  <a:extLst>
                    <a:ext uri="{9D8B030D-6E8A-4147-A177-3AD203B41FA5}">
                      <a16:colId xmlns:a16="http://schemas.microsoft.com/office/drawing/2014/main" val="1667084373"/>
                    </a:ext>
                  </a:extLst>
                </a:gridCol>
                <a:gridCol w="885371">
                  <a:extLst>
                    <a:ext uri="{9D8B030D-6E8A-4147-A177-3AD203B41FA5}">
                      <a16:colId xmlns:a16="http://schemas.microsoft.com/office/drawing/2014/main" val="608632043"/>
                    </a:ext>
                  </a:extLst>
                </a:gridCol>
              </a:tblGrid>
              <a:tr h="262901">
                <a:tc>
                  <a:txBody>
                    <a:bodyPr/>
                    <a:lstStyle/>
                    <a:p>
                      <a:pPr algn="ctr" fontAlgn="b"/>
                      <a:r>
                        <a:rPr lang="en-GB" sz="1200" b="1" u="none" strike="noStrike" dirty="0">
                          <a:effectLst/>
                          <a:latin typeface="Arial" panose="020B0604020202020204" pitchFamily="34" charset="0"/>
                          <a:cs typeface="Arial" panose="020B0604020202020204" pitchFamily="34" charset="0"/>
                        </a:rPr>
                        <a:t>Database</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dirty="0">
                          <a:effectLst/>
                          <a:latin typeface="Arial" panose="020B0604020202020204" pitchFamily="34" charset="0"/>
                          <a:cs typeface="Arial" panose="020B0604020202020204" pitchFamily="34" charset="0"/>
                        </a:rPr>
                        <a:t>Search Terms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a:effectLst/>
                          <a:latin typeface="Arial" panose="020B0604020202020204" pitchFamily="34" charset="0"/>
                          <a:cs typeface="Arial" panose="020B0604020202020204" pitchFamily="34" charset="0"/>
                        </a:rPr>
                        <a:t>Search Settings</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dirty="0">
                          <a:effectLst/>
                          <a:latin typeface="Arial" panose="020B0604020202020204" pitchFamily="34" charset="0"/>
                          <a:cs typeface="Arial" panose="020B0604020202020204" pitchFamily="34" charset="0"/>
                        </a:rPr>
                        <a:t>Timespan</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8796055"/>
                  </a:ext>
                </a:extLst>
              </a:tr>
              <a:tr h="3860355">
                <a:tc>
                  <a:txBody>
                    <a:bodyPr/>
                    <a:lstStyle/>
                    <a:p>
                      <a:pPr algn="ctr" fontAlgn="ctr"/>
                      <a:r>
                        <a:rPr lang="en-GB" sz="1400" u="none" strike="noStrike" dirty="0">
                          <a:effectLst/>
                          <a:latin typeface="Arial" panose="020B0604020202020204" pitchFamily="34" charset="0"/>
                          <a:cs typeface="Arial" panose="020B0604020202020204" pitchFamily="34" charset="0"/>
                        </a:rPr>
                        <a:t>Web of Science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800" u="none" strike="noStrike" dirty="0">
                          <a:effectLst/>
                          <a:latin typeface="Arial" panose="020B0604020202020204" pitchFamily="34" charset="0"/>
                          <a:cs typeface="Arial" panose="020B0604020202020204" pitchFamily="34" charset="0"/>
                        </a:rPr>
                        <a:t>TS = ((woodland expansion OR "woodland restoration" OR "woodland planting" OR "forest expansion" OR "</a:t>
                      </a:r>
                      <a:r>
                        <a:rPr lang="en-GB" sz="1800" u="none" strike="noStrike" dirty="0" smtClean="0">
                          <a:effectLst/>
                          <a:latin typeface="Arial" panose="020B0604020202020204" pitchFamily="34" charset="0"/>
                          <a:cs typeface="Arial" panose="020B0604020202020204" pitchFamily="34" charset="0"/>
                        </a:rPr>
                        <a:t>fore</a:t>
                      </a:r>
                      <a:r>
                        <a:rPr lang="en-GB" sz="1800" u="none" strike="noStrike" dirty="0">
                          <a:effectLst/>
                          <a:latin typeface="Arial" panose="020B0604020202020204" pitchFamily="34" charset="0"/>
                          <a:cs typeface="Arial" panose="020B0604020202020204" pitchFamily="34" charset="0"/>
                        </a:rPr>
                        <a:t>s</a:t>
                      </a:r>
                      <a:r>
                        <a:rPr lang="en-GB" sz="1800" u="none" strike="noStrike" dirty="0" smtClean="0">
                          <a:effectLst/>
                          <a:latin typeface="Arial" panose="020B0604020202020204" pitchFamily="34" charset="0"/>
                          <a:cs typeface="Arial" panose="020B0604020202020204" pitchFamily="34" charset="0"/>
                        </a:rPr>
                        <a:t>t </a:t>
                      </a:r>
                      <a:r>
                        <a:rPr lang="en-GB" sz="1800" u="none" strike="noStrike" dirty="0">
                          <a:effectLst/>
                          <a:latin typeface="Arial" panose="020B0604020202020204" pitchFamily="34" charset="0"/>
                          <a:cs typeface="Arial" panose="020B0604020202020204" pitchFamily="34" charset="0"/>
                        </a:rPr>
                        <a:t>restoration" OR "afforestation" OR "woodland creation") </a:t>
                      </a:r>
                      <a:endParaRPr lang="en-GB" sz="1800" u="none" strike="noStrike" dirty="0" smtClean="0">
                        <a:effectLst/>
                        <a:latin typeface="Arial" panose="020B0604020202020204" pitchFamily="34" charset="0"/>
                        <a:cs typeface="Arial" panose="020B0604020202020204" pitchFamily="34" charset="0"/>
                      </a:endParaRPr>
                    </a:p>
                    <a:p>
                      <a:pPr algn="l" fontAlgn="ctr"/>
                      <a:r>
                        <a:rPr lang="en-GB" sz="1800" b="1" u="none" strike="noStrike" dirty="0" smtClean="0">
                          <a:solidFill>
                            <a:srgbClr val="D11D73"/>
                          </a:solidFill>
                          <a:effectLst/>
                          <a:latin typeface="Arial" panose="020B0604020202020204" pitchFamily="34" charset="0"/>
                          <a:cs typeface="Arial" panose="020B0604020202020204" pitchFamily="34" charset="0"/>
                        </a:rPr>
                        <a:t>AND  </a:t>
                      </a:r>
                    </a:p>
                    <a:p>
                      <a:pPr algn="l" fontAlgn="ctr"/>
                      <a:r>
                        <a:rPr lang="en-GB" sz="1800" u="none" strike="noStrike" dirty="0" smtClean="0">
                          <a:effectLst/>
                          <a:latin typeface="Arial" panose="020B0604020202020204" pitchFamily="34" charset="0"/>
                          <a:cs typeface="Arial" panose="020B0604020202020204" pitchFamily="34" charset="0"/>
                        </a:rPr>
                        <a:t>(</a:t>
                      </a:r>
                      <a:r>
                        <a:rPr lang="en-GB" sz="1800" u="none" strike="noStrike" dirty="0">
                          <a:effectLst/>
                          <a:latin typeface="Arial" panose="020B0604020202020204" pitchFamily="34" charset="0"/>
                          <a:cs typeface="Arial" panose="020B0604020202020204" pitchFamily="34" charset="0"/>
                        </a:rPr>
                        <a:t>change* OR effect* OR impact* OR benefit* OR establish* OR </a:t>
                      </a:r>
                      <a:r>
                        <a:rPr lang="en-GB" sz="1800" u="none" strike="noStrike" dirty="0" err="1">
                          <a:effectLst/>
                          <a:latin typeface="Arial" panose="020B0604020202020204" pitchFamily="34" charset="0"/>
                          <a:cs typeface="Arial" panose="020B0604020202020204" pitchFamily="34" charset="0"/>
                        </a:rPr>
                        <a:t>succes</a:t>
                      </a:r>
                      <a:r>
                        <a:rPr lang="en-GB" sz="1800" u="none" strike="noStrike" dirty="0">
                          <a:effectLst/>
                          <a:latin typeface="Arial" panose="020B0604020202020204" pitchFamily="34" charset="0"/>
                          <a:cs typeface="Arial" panose="020B0604020202020204" pitchFamily="34" charset="0"/>
                        </a:rPr>
                        <a:t>* OR fail* OR </a:t>
                      </a:r>
                      <a:r>
                        <a:rPr lang="en-GB" sz="1800" u="none" strike="noStrike" dirty="0" err="1">
                          <a:effectLst/>
                          <a:latin typeface="Arial" panose="020B0604020202020204" pitchFamily="34" charset="0"/>
                          <a:cs typeface="Arial" panose="020B0604020202020204" pitchFamily="34" charset="0"/>
                        </a:rPr>
                        <a:t>increas</a:t>
                      </a:r>
                      <a:r>
                        <a:rPr lang="en-GB" sz="1800" u="none" strike="noStrike" dirty="0">
                          <a:effectLst/>
                          <a:latin typeface="Arial" panose="020B0604020202020204" pitchFamily="34" charset="0"/>
                          <a:cs typeface="Arial" panose="020B0604020202020204" pitchFamily="34" charset="0"/>
                        </a:rPr>
                        <a:t>* OR </a:t>
                      </a:r>
                      <a:r>
                        <a:rPr lang="en-GB" sz="1800" u="none" strike="noStrike" dirty="0" err="1">
                          <a:effectLst/>
                          <a:latin typeface="Arial" panose="020B0604020202020204" pitchFamily="34" charset="0"/>
                          <a:cs typeface="Arial" panose="020B0604020202020204" pitchFamily="34" charset="0"/>
                        </a:rPr>
                        <a:t>declin</a:t>
                      </a:r>
                      <a:r>
                        <a:rPr lang="en-GB" sz="1800" u="none" strike="noStrike" dirty="0">
                          <a:effectLst/>
                          <a:latin typeface="Arial" panose="020B0604020202020204" pitchFamily="34" charset="0"/>
                          <a:cs typeface="Arial" panose="020B0604020202020204" pitchFamily="34" charset="0"/>
                        </a:rPr>
                        <a:t>* OR neutral OR "no effect*" OR function* OR service* OR </a:t>
                      </a:r>
                      <a:r>
                        <a:rPr lang="en-GB" sz="1800" u="none" strike="noStrike" dirty="0" err="1">
                          <a:effectLst/>
                          <a:latin typeface="Arial" panose="020B0604020202020204" pitchFamily="34" charset="0"/>
                          <a:cs typeface="Arial" panose="020B0604020202020204" pitchFamily="34" charset="0"/>
                        </a:rPr>
                        <a:t>synerg</a:t>
                      </a:r>
                      <a:r>
                        <a:rPr lang="en-GB" sz="1800" u="none" strike="noStrike" dirty="0">
                          <a:effectLst/>
                          <a:latin typeface="Arial" panose="020B0604020202020204" pitchFamily="34" charset="0"/>
                          <a:cs typeface="Arial" panose="020B0604020202020204" pitchFamily="34" charset="0"/>
                        </a:rPr>
                        <a:t>* OR "trade-off*" OR provisioning OR supporting OR regulating OR cultural OR scale OR time) </a:t>
                      </a:r>
                      <a:r>
                        <a:rPr lang="en-GB" sz="1800" u="none" strike="noStrike" dirty="0" smtClean="0">
                          <a:effectLst/>
                          <a:latin typeface="Arial" panose="020B0604020202020204" pitchFamily="34" charset="0"/>
                          <a:cs typeface="Arial" panose="020B0604020202020204" pitchFamily="34" charset="0"/>
                        </a:rPr>
                        <a:t>…</a:t>
                      </a: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0" algn="l" fontAlgn="ctr"/>
                      <a:r>
                        <a:rPr lang="en-GB" sz="1400" u="none" strike="noStrike" dirty="0">
                          <a:effectLst/>
                          <a:latin typeface="Arial" panose="020B0604020202020204" pitchFamily="34" charset="0"/>
                          <a:cs typeface="Arial" panose="020B0604020202020204" pitchFamily="34" charset="0"/>
                        </a:rPr>
                        <a:t>Refined to: </a:t>
                      </a:r>
                      <a:endParaRPr lang="en-GB" sz="1400" u="none" strike="noStrike" dirty="0" smtClean="0">
                        <a:effectLst/>
                        <a:latin typeface="Arial" panose="020B0604020202020204" pitchFamily="34" charset="0"/>
                        <a:cs typeface="Arial" panose="020B0604020202020204" pitchFamily="34" charset="0"/>
                      </a:endParaRPr>
                    </a:p>
                    <a:p>
                      <a:pPr marL="87313" indent="0" algn="l" fontAlgn="ctr"/>
                      <a:r>
                        <a:rPr lang="en-GB" sz="1400" u="none" strike="noStrike" dirty="0" smtClean="0">
                          <a:effectLst/>
                          <a:latin typeface="Arial" panose="020B0604020202020204" pitchFamily="34" charset="0"/>
                          <a:cs typeface="Arial" panose="020B0604020202020204" pitchFamily="34" charset="0"/>
                        </a:rPr>
                        <a:t>Web </a:t>
                      </a:r>
                      <a:r>
                        <a:rPr lang="en-GB" sz="1400" u="none" strike="noStrike" dirty="0">
                          <a:effectLst/>
                          <a:latin typeface="Arial" panose="020B0604020202020204" pitchFamily="34" charset="0"/>
                          <a:cs typeface="Arial" panose="020B0604020202020204" pitchFamily="34" charset="0"/>
                        </a:rPr>
                        <a:t>of Science Core Collection and BIOSIS Collection. </a:t>
                      </a:r>
                      <a:endParaRPr lang="en-GB" sz="1400" u="none" strike="noStrike" dirty="0" smtClean="0">
                        <a:effectLst/>
                        <a:latin typeface="Arial" panose="020B0604020202020204" pitchFamily="34" charset="0"/>
                        <a:cs typeface="Arial" panose="020B0604020202020204" pitchFamily="34" charset="0"/>
                      </a:endParaRPr>
                    </a:p>
                    <a:p>
                      <a:pPr marL="87313" indent="0" algn="l" fontAlgn="ctr"/>
                      <a:endParaRPr lang="en-GB" sz="1400" u="none" strike="noStrike" dirty="0" smtClean="0">
                        <a:effectLst/>
                        <a:latin typeface="Arial" panose="020B0604020202020204" pitchFamily="34" charset="0"/>
                        <a:cs typeface="Arial" panose="020B0604020202020204" pitchFamily="34" charset="0"/>
                      </a:endParaRPr>
                    </a:p>
                    <a:p>
                      <a:pPr marL="87313" indent="0" algn="l" fontAlgn="ctr"/>
                      <a:r>
                        <a:rPr lang="en-GB" sz="1400" u="none" strike="noStrike" dirty="0" smtClean="0">
                          <a:effectLst/>
                          <a:latin typeface="Arial" panose="020B0604020202020204" pitchFamily="34" charset="0"/>
                          <a:cs typeface="Arial" panose="020B0604020202020204" pitchFamily="34" charset="0"/>
                        </a:rPr>
                        <a:t>Region </a:t>
                      </a:r>
                      <a:r>
                        <a:rPr lang="en-GB" sz="1400" u="none" strike="noStrike" dirty="0">
                          <a:effectLst/>
                          <a:latin typeface="Arial" panose="020B0604020202020204" pitchFamily="34" charset="0"/>
                          <a:cs typeface="Arial" panose="020B0604020202020204" pitchFamily="34" charset="0"/>
                        </a:rPr>
                        <a:t>refined to </a:t>
                      </a:r>
                      <a:endParaRPr lang="en-GB" sz="1400" u="none" strike="noStrike" dirty="0" smtClean="0">
                        <a:effectLst/>
                        <a:latin typeface="Arial" panose="020B0604020202020204" pitchFamily="34" charset="0"/>
                        <a:cs typeface="Arial" panose="020B0604020202020204" pitchFamily="34" charset="0"/>
                      </a:endParaRPr>
                    </a:p>
                    <a:p>
                      <a:pPr marL="87313" indent="0" algn="l" fontAlgn="ctr"/>
                      <a:r>
                        <a:rPr lang="en-GB" sz="1400" u="none" strike="noStrike" dirty="0" smtClean="0">
                          <a:effectLst/>
                          <a:latin typeface="Arial" panose="020B0604020202020204" pitchFamily="34" charset="0"/>
                          <a:cs typeface="Arial" panose="020B0604020202020204" pitchFamily="34" charset="0"/>
                        </a:rPr>
                        <a:t>UK</a:t>
                      </a:r>
                      <a:r>
                        <a:rPr lang="en-GB" sz="1400" u="none" strike="noStrike" dirty="0">
                          <a:effectLst/>
                          <a:latin typeface="Arial" panose="020B0604020202020204" pitchFamily="34" charset="0"/>
                          <a:cs typeface="Arial" panose="020B0604020202020204" pitchFamily="34" charset="0"/>
                        </a:rPr>
                        <a:t>, United Kingdom, England, Scotland, Wales, Ireland, North Ireland. </a:t>
                      </a:r>
                      <a:endParaRPr lang="en-GB" sz="1400" u="none" strike="noStrike" dirty="0" smtClean="0">
                        <a:effectLst/>
                        <a:latin typeface="Arial" panose="020B0604020202020204" pitchFamily="34" charset="0"/>
                        <a:cs typeface="Arial" panose="020B0604020202020204" pitchFamily="34" charset="0"/>
                      </a:endParaRPr>
                    </a:p>
                    <a:p>
                      <a:pPr marL="87313" indent="0" algn="l" fontAlgn="ctr"/>
                      <a:endParaRPr lang="en-GB" sz="1400" u="none" strike="noStrike" dirty="0" smtClean="0">
                        <a:effectLst/>
                        <a:latin typeface="Arial" panose="020B0604020202020204" pitchFamily="34" charset="0"/>
                        <a:cs typeface="Arial" panose="020B0604020202020204" pitchFamily="34" charset="0"/>
                      </a:endParaRPr>
                    </a:p>
                    <a:p>
                      <a:pPr marL="87313" indent="0" algn="l" fontAlgn="ctr"/>
                      <a:r>
                        <a:rPr lang="en-GB" sz="1400" u="none" strike="noStrike" dirty="0" smtClean="0">
                          <a:effectLst/>
                          <a:latin typeface="Arial" panose="020B0604020202020204" pitchFamily="34" charset="0"/>
                          <a:cs typeface="Arial" panose="020B0604020202020204" pitchFamily="34" charset="0"/>
                        </a:rPr>
                        <a:t>Sorted </a:t>
                      </a:r>
                      <a:r>
                        <a:rPr lang="en-GB" sz="1400" u="none" strike="noStrike" dirty="0">
                          <a:effectLst/>
                          <a:latin typeface="Arial" panose="020B0604020202020204" pitchFamily="34" charset="0"/>
                          <a:cs typeface="Arial" panose="020B0604020202020204" pitchFamily="34" charset="0"/>
                        </a:rPr>
                        <a:t>by </a:t>
                      </a:r>
                      <a:r>
                        <a:rPr lang="en-GB" sz="1400" u="none" strike="noStrike" dirty="0" smtClean="0">
                          <a:effectLst/>
                          <a:latin typeface="Arial" panose="020B0604020202020204" pitchFamily="34" charset="0"/>
                          <a:cs typeface="Arial" panose="020B0604020202020204" pitchFamily="34" charset="0"/>
                        </a:rPr>
                        <a:t>relevance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All years (1864-2016</a:t>
                      </a:r>
                      <a:r>
                        <a:rPr lang="en-GB" sz="1200" u="none" strike="noStrike" dirty="0">
                          <a:effectLst/>
                          <a:latin typeface="Arial" panose="020B0604020202020204" pitchFamily="34" charset="0"/>
                          <a:cs typeface="Arial" panose="020B0604020202020204" pitchFamily="34" charset="0"/>
                        </a:rPr>
                        <a:t>)</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6020286"/>
                  </a:ext>
                </a:extLst>
              </a:tr>
            </a:tbl>
          </a:graphicData>
        </a:graphic>
      </p:graphicFrame>
      <p:sp>
        <p:nvSpPr>
          <p:cNvPr id="8" name="Rectangle 7"/>
          <p:cNvSpPr/>
          <p:nvPr/>
        </p:nvSpPr>
        <p:spPr>
          <a:xfrm>
            <a:off x="369437" y="344666"/>
            <a:ext cx="6902852" cy="492955"/>
          </a:xfrm>
          <a:prstGeom prst="rect">
            <a:avLst/>
          </a:prstGeom>
        </p:spPr>
        <p:txBody>
          <a:bodyPr wrap="none">
            <a:spAutoFit/>
          </a:bodyPr>
          <a:lstStyle/>
          <a:p>
            <a:pPr algn="ctr">
              <a:lnSpc>
                <a:spcPct val="80000"/>
              </a:lnSpc>
              <a:defRPr/>
            </a:pPr>
            <a:r>
              <a:rPr lang="en-GB" altLang="en-US" sz="3200" dirty="0" smtClean="0">
                <a:latin typeface="Source Sans Pro"/>
                <a:ea typeface="ヒラギノ角ゴ Pro W3" pitchFamily="-64" charset="-128"/>
              </a:rPr>
              <a:t>Published example – search strategy</a:t>
            </a:r>
            <a:endParaRPr lang="en-GB" altLang="en-US" sz="3200" dirty="0">
              <a:latin typeface="Calibri Light" panose="020F0302020204030204" pitchFamily="34" charset="0"/>
              <a:ea typeface="ヒラギノ角ゴ Pro W3" pitchFamily="-64" charset="-128"/>
            </a:endParaRPr>
          </a:p>
        </p:txBody>
      </p:sp>
      <p:sp>
        <p:nvSpPr>
          <p:cNvPr id="3" name="Slide Number Placeholder 2"/>
          <p:cNvSpPr>
            <a:spLocks noGrp="1"/>
          </p:cNvSpPr>
          <p:nvPr>
            <p:ph type="sldNum" sz="quarter" idx="12"/>
          </p:nvPr>
        </p:nvSpPr>
        <p:spPr/>
        <p:txBody>
          <a:bodyPr/>
          <a:lstStyle/>
          <a:p>
            <a:fld id="{780C177A-0032-456E-B79F-4AC1AB2AD29B}" type="slidenum">
              <a:rPr lang="en-GB" smtClean="0"/>
              <a:t>27</a:t>
            </a:fld>
            <a:endParaRPr lang="en-GB"/>
          </a:p>
        </p:txBody>
      </p:sp>
    </p:spTree>
    <p:extLst>
      <p:ext uri="{BB962C8B-B14F-4D97-AF65-F5344CB8AC3E}">
        <p14:creationId xmlns:p14="http://schemas.microsoft.com/office/powerpoint/2010/main" val="123482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20193311"/>
              </p:ext>
            </p:extLst>
          </p:nvPr>
        </p:nvGraphicFramePr>
        <p:xfrm>
          <a:off x="369436" y="1179443"/>
          <a:ext cx="10984364" cy="4229434"/>
        </p:xfrm>
        <a:graphic>
          <a:graphicData uri="http://schemas.openxmlformats.org/drawingml/2006/table">
            <a:tbl>
              <a:tblPr>
                <a:tableStyleId>{5C22544A-7EE6-4342-B048-85BDC9FD1C3A}</a:tableStyleId>
              </a:tblPr>
              <a:tblGrid>
                <a:gridCol w="1407112">
                  <a:extLst>
                    <a:ext uri="{9D8B030D-6E8A-4147-A177-3AD203B41FA5}">
                      <a16:colId xmlns:a16="http://schemas.microsoft.com/office/drawing/2014/main" val="147006237"/>
                    </a:ext>
                  </a:extLst>
                </a:gridCol>
                <a:gridCol w="9577252">
                  <a:extLst>
                    <a:ext uri="{9D8B030D-6E8A-4147-A177-3AD203B41FA5}">
                      <a16:colId xmlns:a16="http://schemas.microsoft.com/office/drawing/2014/main" val="13853337"/>
                    </a:ext>
                  </a:extLst>
                </a:gridCol>
              </a:tblGrid>
              <a:tr h="144705">
                <a:tc>
                  <a:txBody>
                    <a:bodyPr/>
                    <a:lstStyle/>
                    <a:p>
                      <a:pPr algn="ctr" fontAlgn="b"/>
                      <a:r>
                        <a:rPr lang="en-GB" sz="2400" b="1" u="none" strike="noStrike" dirty="0">
                          <a:effectLst/>
                          <a:latin typeface="Source Sans Pro" panose="020B0503030403020204" pitchFamily="34" charset="0"/>
                          <a:ea typeface="Source Sans Pro" panose="020B0503030403020204" pitchFamily="34" charset="0"/>
                          <a:cs typeface="Arial" panose="020B0604020202020204" pitchFamily="34" charset="0"/>
                        </a:rPr>
                        <a:t>Database</a:t>
                      </a:r>
                      <a:endParaRPr lang="en-GB" sz="2400" b="1" i="0" u="none" strike="noStrike"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400" b="1" u="none" strike="noStrike" dirty="0">
                          <a:effectLst/>
                          <a:latin typeface="Source Sans Pro" panose="020B0503030403020204" pitchFamily="34" charset="0"/>
                          <a:ea typeface="Source Sans Pro" panose="020B0503030403020204" pitchFamily="34" charset="0"/>
                          <a:cs typeface="Arial" panose="020B0604020202020204" pitchFamily="34" charset="0"/>
                        </a:rPr>
                        <a:t>Search Terms</a:t>
                      </a:r>
                      <a:endParaRPr lang="en-GB" sz="2400" b="1" i="0" u="none" strike="noStrike"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8796055"/>
                  </a:ext>
                </a:extLst>
              </a:tr>
              <a:tr h="3860355">
                <a:tc>
                  <a:txBody>
                    <a:bodyPr/>
                    <a:lstStyle/>
                    <a:p>
                      <a:pPr algn="ctr" fontAlgn="ctr"/>
                      <a:r>
                        <a:rPr lang="en-GB" sz="2400" u="none" strike="noStrike" dirty="0">
                          <a:effectLst/>
                          <a:latin typeface="Source Sans Pro" panose="020B0503030403020204" pitchFamily="34" charset="0"/>
                          <a:ea typeface="Source Sans Pro" panose="020B0503030403020204" pitchFamily="34" charset="0"/>
                          <a:cs typeface="Arial" panose="020B0604020202020204" pitchFamily="34" charset="0"/>
                        </a:rPr>
                        <a:t>Web of Science</a:t>
                      </a:r>
                      <a:endParaRPr lang="en-GB" sz="2400" b="0" i="0" u="none" strike="noStrike"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2400" dirty="0" smtClean="0">
                          <a:latin typeface="Source Sans Pro" panose="020B0503030403020204" pitchFamily="34" charset="0"/>
                          <a:ea typeface="Source Sans Pro" panose="020B0503030403020204" pitchFamily="34" charset="0"/>
                        </a:rPr>
                        <a:t>(TITLE-ABS-KEY (“urban green” OR “urban green space” OR “urban park”) </a:t>
                      </a:r>
                    </a:p>
                    <a:p>
                      <a:pPr algn="l" fontAlgn="ctr"/>
                      <a:r>
                        <a:rPr lang="en-GB" sz="2400" b="1" u="none" strike="noStrike" dirty="0" smtClean="0">
                          <a:solidFill>
                            <a:srgbClr val="D11D73"/>
                          </a:solidFill>
                          <a:effectLst/>
                          <a:latin typeface="Arial" panose="020B0604020202020204" pitchFamily="34" charset="0"/>
                          <a:cs typeface="Arial" panose="020B0604020202020204" pitchFamily="34" charset="0"/>
                        </a:rPr>
                        <a:t>AND</a:t>
                      </a:r>
                      <a:r>
                        <a:rPr lang="en-GB" sz="2400" dirty="0" smtClean="0">
                          <a:latin typeface="Source Sans Pro" panose="020B0503030403020204" pitchFamily="34" charset="0"/>
                          <a:ea typeface="Source Sans Pro" panose="020B0503030403020204" pitchFamily="34" charset="0"/>
                        </a:rPr>
                        <a:t> </a:t>
                      </a:r>
                    </a:p>
                    <a:p>
                      <a:pPr algn="l" fontAlgn="ctr"/>
                      <a:r>
                        <a:rPr lang="en-GB" sz="2400" dirty="0" smtClean="0">
                          <a:latin typeface="Source Sans Pro" panose="020B0503030403020204" pitchFamily="34" charset="0"/>
                          <a:ea typeface="Source Sans Pro" panose="020B0503030403020204" pitchFamily="34" charset="0"/>
                        </a:rPr>
                        <a:t>TITLE-ABS-KEY(“quality of life” OR “recreation” OR “social cohesion” OR “social inclusion” OR “integration” OR “social value” OR “accessibility” OR “well-being” OR “human health” OR “perception”)).</a:t>
                      </a:r>
                      <a:endParaRPr lang="en-GB" sz="2400" b="0" i="0" u="none" strike="noStrike"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3319" marR="3319" marT="33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6020286"/>
                  </a:ext>
                </a:extLst>
              </a:tr>
            </a:tbl>
          </a:graphicData>
        </a:graphic>
      </p:graphicFrame>
      <p:sp>
        <p:nvSpPr>
          <p:cNvPr id="8" name="Rectangle 7"/>
          <p:cNvSpPr/>
          <p:nvPr/>
        </p:nvSpPr>
        <p:spPr>
          <a:xfrm>
            <a:off x="369436" y="345962"/>
            <a:ext cx="6995618" cy="492955"/>
          </a:xfrm>
          <a:prstGeom prst="rect">
            <a:avLst/>
          </a:prstGeom>
        </p:spPr>
        <p:txBody>
          <a:bodyPr wrap="square">
            <a:spAutoFit/>
          </a:bodyPr>
          <a:lstStyle/>
          <a:p>
            <a:pPr>
              <a:lnSpc>
                <a:spcPct val="80000"/>
              </a:lnSpc>
              <a:defRPr/>
            </a:pPr>
            <a:r>
              <a:rPr lang="en-GB" altLang="en-US" sz="3200" dirty="0" smtClean="0">
                <a:latin typeface="Source Sans Pro"/>
                <a:ea typeface="ヒラギノ角ゴ Pro W3" pitchFamily="-64" charset="-128"/>
              </a:rPr>
              <a:t>Published example – search strategy</a:t>
            </a:r>
            <a:endParaRPr lang="en-GB" altLang="en-US" sz="3200" dirty="0">
              <a:latin typeface="Calibri Light" panose="020F0302020204030204" pitchFamily="34" charset="0"/>
              <a:ea typeface="ヒラギノ角ゴ Pro W3" pitchFamily="-64" charset="-128"/>
            </a:endParaRPr>
          </a:p>
        </p:txBody>
      </p:sp>
      <p:sp>
        <p:nvSpPr>
          <p:cNvPr id="3" name="Slide Number Placeholder 2"/>
          <p:cNvSpPr>
            <a:spLocks noGrp="1"/>
          </p:cNvSpPr>
          <p:nvPr>
            <p:ph type="sldNum" sz="quarter" idx="12"/>
          </p:nvPr>
        </p:nvSpPr>
        <p:spPr/>
        <p:txBody>
          <a:bodyPr/>
          <a:lstStyle/>
          <a:p>
            <a:fld id="{780C177A-0032-456E-B79F-4AC1AB2AD29B}" type="slidenum">
              <a:rPr lang="en-GB" smtClean="0"/>
              <a:t>28</a:t>
            </a:fld>
            <a:endParaRPr lang="en-GB"/>
          </a:p>
        </p:txBody>
      </p:sp>
      <p:sp>
        <p:nvSpPr>
          <p:cNvPr id="4" name="Rectangle 3"/>
          <p:cNvSpPr/>
          <p:nvPr/>
        </p:nvSpPr>
        <p:spPr>
          <a:xfrm>
            <a:off x="369437" y="5521146"/>
            <a:ext cx="10984364" cy="923330"/>
          </a:xfrm>
          <a:prstGeom prst="rect">
            <a:avLst/>
          </a:prstGeom>
        </p:spPr>
        <p:txBody>
          <a:bodyPr wrap="square">
            <a:spAutoFit/>
          </a:bodyPr>
          <a:lstStyle/>
          <a:p>
            <a:r>
              <a:rPr lang="en-GB" dirty="0"/>
              <a:t>Kabisch, N., Qureshi, S. and Haase, D. (2015) ‘Human–environment interactions in urban green spaces — A systematic review of contemporary issues and prospects for future research’, </a:t>
            </a:r>
            <a:r>
              <a:rPr lang="en-GB" i="1" dirty="0"/>
              <a:t>Environmental Impact Assessment Review</a:t>
            </a:r>
            <a:r>
              <a:rPr lang="en-GB" dirty="0"/>
              <a:t>, 50, pp. 25–34. doi:</a:t>
            </a:r>
            <a:r>
              <a:rPr lang="en-GB" dirty="0">
                <a:hlinkClick r:id="rId3"/>
              </a:rPr>
              <a:t>10.1016/j.eiar.2014.08.007</a:t>
            </a:r>
            <a:r>
              <a:rPr lang="en-GB" dirty="0"/>
              <a:t>.</a:t>
            </a:r>
            <a:endParaRPr lang="en-GB" dirty="0">
              <a:effectLst/>
            </a:endParaRPr>
          </a:p>
        </p:txBody>
      </p:sp>
    </p:spTree>
    <p:extLst>
      <p:ext uri="{BB962C8B-B14F-4D97-AF65-F5344CB8AC3E}">
        <p14:creationId xmlns:p14="http://schemas.microsoft.com/office/powerpoint/2010/main" val="370668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bwMode="auto">
          <a:xfrm>
            <a:off x="563270" y="475488"/>
            <a:ext cx="10936224" cy="5771694"/>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None/>
            </a:pPr>
            <a:r>
              <a:rPr lang="en-GB" sz="2000" b="1" dirty="0">
                <a:latin typeface="Source Sans Pro" panose="020B0503030403020204"/>
              </a:rPr>
              <a:t>Question</a:t>
            </a:r>
            <a:r>
              <a:rPr lang="en-GB" sz="2000" dirty="0">
                <a:latin typeface="Source Sans Pro" panose="020B0503030403020204"/>
              </a:rPr>
              <a:t>: </a:t>
            </a:r>
            <a:r>
              <a:rPr lang="en-GB" sz="2000" dirty="0" smtClean="0">
                <a:latin typeface="Source Sans Pro" panose="020B0503030403020204"/>
              </a:rPr>
              <a:t>Review </a:t>
            </a:r>
            <a:r>
              <a:rPr lang="en-GB" sz="2000" dirty="0">
                <a:latin typeface="Source Sans Pro" panose="020B0503030403020204"/>
              </a:rPr>
              <a:t>the evidence base for the effects of woodland expansion on biodiversity and ecosystem services in the United Kingdom</a:t>
            </a:r>
          </a:p>
          <a:p>
            <a:pPr marL="609600" indent="-609600">
              <a:spcBef>
                <a:spcPct val="50000"/>
              </a:spcBef>
              <a:buNone/>
            </a:pPr>
            <a:endParaRPr lang="en-GB" sz="2000" b="1" dirty="0" smtClean="0">
              <a:latin typeface="Source Sans Pro" panose="020B0503030403020204"/>
            </a:endParaRPr>
          </a:p>
          <a:p>
            <a:pPr marL="609600" indent="-609600">
              <a:spcBef>
                <a:spcPct val="50000"/>
              </a:spcBef>
              <a:buNone/>
            </a:pPr>
            <a:r>
              <a:rPr lang="en-GB" sz="2000" b="1" dirty="0" smtClean="0">
                <a:latin typeface="Source Sans Pro" panose="020B0503030403020204"/>
              </a:rPr>
              <a:t>Keywords</a:t>
            </a:r>
            <a:r>
              <a:rPr lang="en-GB" sz="2000" b="1" dirty="0">
                <a:latin typeface="Source Sans Pro" panose="020B0503030403020204"/>
              </a:rPr>
              <a:t>: </a:t>
            </a:r>
            <a:r>
              <a:rPr lang="en-GB" sz="2000" dirty="0" smtClean="0">
                <a:latin typeface="Source Sans Pro" panose="020B0503030403020204"/>
              </a:rPr>
              <a:t>woodland expansion, afforestation, biodiversity, species population, ecosystem </a:t>
            </a:r>
            <a:r>
              <a:rPr lang="en-GB" sz="2000" dirty="0">
                <a:latin typeface="Source Sans Pro" panose="020B0503030403020204"/>
              </a:rPr>
              <a:t>landscape "ecosystem function" "ecosystem service" </a:t>
            </a:r>
            <a:r>
              <a:rPr lang="en-GB" sz="2000" dirty="0" smtClean="0">
                <a:latin typeface="Source Sans Pro" panose="020B0503030403020204"/>
              </a:rPr>
              <a:t/>
            </a:r>
            <a:br>
              <a:rPr lang="en-GB" sz="2000" dirty="0" smtClean="0">
                <a:latin typeface="Source Sans Pro" panose="020B0503030403020204"/>
              </a:rPr>
            </a:br>
            <a:endParaRPr lang="en-GB" sz="2000" dirty="0" smtClean="0">
              <a:latin typeface="Source Sans Pro" panose="020B0503030403020204"/>
            </a:endParaRPr>
          </a:p>
          <a:p>
            <a:pPr marL="609600" indent="-609600">
              <a:spcBef>
                <a:spcPct val="50000"/>
              </a:spcBef>
              <a:buNone/>
            </a:pPr>
            <a:r>
              <a:rPr lang="en-GB" sz="2000" b="1" dirty="0" smtClean="0">
                <a:latin typeface="Source Sans Pro" panose="020B0503030403020204"/>
              </a:rPr>
              <a:t>Search</a:t>
            </a:r>
            <a:r>
              <a:rPr lang="en-GB" sz="2000" b="1" dirty="0">
                <a:latin typeface="Source Sans Pro" panose="020B0503030403020204"/>
              </a:rPr>
              <a:t>: </a:t>
            </a:r>
          </a:p>
          <a:p>
            <a:pPr marL="0" indent="0">
              <a:buNone/>
            </a:pPr>
            <a:r>
              <a:rPr lang="en-GB" sz="2000" dirty="0" smtClean="0">
                <a:latin typeface="Source Sans Pro" panose="020B0503030403020204"/>
              </a:rPr>
              <a:t>(</a:t>
            </a:r>
            <a:r>
              <a:rPr lang="en-GB" sz="2000" dirty="0" err="1" smtClean="0">
                <a:latin typeface="Source Sans Pro" panose="020B0503030403020204"/>
              </a:rPr>
              <a:t>ecosytem</a:t>
            </a:r>
            <a:r>
              <a:rPr lang="en-GB" sz="2000" dirty="0" smtClean="0">
                <a:latin typeface="Source Sans Pro" panose="020B0503030403020204"/>
              </a:rPr>
              <a:t> </a:t>
            </a:r>
            <a:r>
              <a:rPr lang="en-GB" sz="2000" dirty="0">
                <a:latin typeface="Source Sans Pro" panose="020B0503030403020204"/>
              </a:rPr>
              <a:t>OR </a:t>
            </a:r>
            <a:r>
              <a:rPr lang="en-GB" sz="2000" dirty="0" err="1" smtClean="0">
                <a:latin typeface="Source Sans Pro" panose="020B0503030403020204"/>
              </a:rPr>
              <a:t>biodiver</a:t>
            </a:r>
            <a:r>
              <a:rPr lang="en-GB" sz="2000" dirty="0" smtClean="0">
                <a:latin typeface="Source Sans Pro" panose="020B0503030403020204"/>
              </a:rPr>
              <a:t>* OR habitat*OR </a:t>
            </a:r>
            <a:r>
              <a:rPr lang="en-GB" sz="2000" dirty="0">
                <a:latin typeface="Source Sans Pro" panose="020B0503030403020204"/>
              </a:rPr>
              <a:t>…</a:t>
            </a:r>
          </a:p>
          <a:p>
            <a:pPr marL="0" indent="0">
              <a:buNone/>
            </a:pPr>
            <a:r>
              <a:rPr lang="en-GB" sz="2000" dirty="0">
                <a:latin typeface="Source Sans Pro" panose="020B0503030403020204"/>
              </a:rPr>
              <a:t>AND</a:t>
            </a:r>
          </a:p>
          <a:p>
            <a:pPr marL="0" indent="0">
              <a:buNone/>
            </a:pPr>
            <a:r>
              <a:rPr lang="en-GB" sz="2000" dirty="0" smtClean="0">
                <a:latin typeface="Source Sans Pro" panose="020B0503030403020204"/>
              </a:rPr>
              <a:t>(“woodland expansion "OR </a:t>
            </a:r>
            <a:r>
              <a:rPr lang="en-GB" sz="2000" dirty="0">
                <a:latin typeface="Source Sans Pro" panose="020B0503030403020204"/>
              </a:rPr>
              <a:t>“</a:t>
            </a:r>
            <a:r>
              <a:rPr lang="en-GB" sz="2000" dirty="0" smtClean="0">
                <a:latin typeface="Source Sans Pro" panose="020B0503030403020204"/>
              </a:rPr>
              <a:t>woodland restoration” OR “woodland planting” </a:t>
            </a:r>
            <a:r>
              <a:rPr lang="en-GB" sz="2000" dirty="0">
                <a:latin typeface="Source Sans Pro" panose="020B0503030403020204"/>
              </a:rPr>
              <a:t>OR …</a:t>
            </a:r>
          </a:p>
          <a:p>
            <a:pPr marL="609600" indent="-609600">
              <a:spcBef>
                <a:spcPct val="50000"/>
              </a:spcBef>
              <a:buNone/>
            </a:pPr>
            <a:endParaRPr lang="en-GB" sz="2000" dirty="0">
              <a:latin typeface="Source Sans Pro" panose="020B0503030403020204"/>
            </a:endParaRPr>
          </a:p>
          <a:p>
            <a:pPr marL="0" indent="0">
              <a:spcBef>
                <a:spcPct val="50000"/>
              </a:spcBef>
              <a:buNone/>
            </a:pPr>
            <a:endParaRPr lang="en-GB" sz="1400" dirty="0" smtClean="0"/>
          </a:p>
          <a:p>
            <a:pPr marL="0" indent="0">
              <a:spcBef>
                <a:spcPct val="50000"/>
              </a:spcBef>
              <a:buNone/>
            </a:pPr>
            <a:endParaRPr lang="en-GB" sz="1400" dirty="0"/>
          </a:p>
          <a:p>
            <a:pPr marL="0" indent="0">
              <a:spcBef>
                <a:spcPct val="50000"/>
              </a:spcBef>
              <a:buNone/>
            </a:pPr>
            <a:endParaRPr lang="en-GB" sz="1400" dirty="0" smtClean="0"/>
          </a:p>
          <a:p>
            <a:pPr marL="0" indent="0">
              <a:spcBef>
                <a:spcPct val="50000"/>
              </a:spcBef>
              <a:buNone/>
            </a:pPr>
            <a:r>
              <a:rPr lang="en-GB" sz="1400" dirty="0" smtClean="0"/>
              <a:t>Burton</a:t>
            </a:r>
            <a:r>
              <a:rPr lang="en-GB" sz="1400" dirty="0"/>
              <a:t>, V, Moseley, D, Brown, C, Metzger, M &amp; Bellamy, P 2018, 'Reviewing the evidence base for the effects of woodland expansion on biodiversity and </a:t>
            </a:r>
            <a:r>
              <a:rPr lang="en-GB" sz="1400" dirty="0" smtClean="0"/>
              <a:t>ecosystem </a:t>
            </a:r>
            <a:r>
              <a:rPr lang="en-GB" sz="1400" dirty="0"/>
              <a:t>services in the United Kingdom', Forest Ecology and Management, vol. 430, pp. 366-379. </a:t>
            </a:r>
            <a:r>
              <a:rPr lang="en-GB" sz="1400" dirty="0">
                <a:hlinkClick r:id="rId3"/>
              </a:rPr>
              <a:t>https://</a:t>
            </a:r>
            <a:r>
              <a:rPr lang="en-GB" sz="1400" dirty="0" smtClean="0">
                <a:hlinkClick r:id="rId3"/>
              </a:rPr>
              <a:t>doi.org/10.1016/j.foreco.2018.08.003</a:t>
            </a:r>
            <a:endParaRPr lang="en-GB" sz="1400" dirty="0" smtClean="0"/>
          </a:p>
          <a:p>
            <a:pPr marL="0" indent="0">
              <a:spcBef>
                <a:spcPct val="50000"/>
              </a:spcBef>
              <a:buNone/>
            </a:pPr>
            <a:endParaRPr lang="en-GB" sz="1400" dirty="0"/>
          </a:p>
        </p:txBody>
      </p:sp>
      <p:sp>
        <p:nvSpPr>
          <p:cNvPr id="2" name="Slide Number Placeholder 1"/>
          <p:cNvSpPr>
            <a:spLocks noGrp="1"/>
          </p:cNvSpPr>
          <p:nvPr>
            <p:ph type="sldNum" sz="quarter" idx="12"/>
          </p:nvPr>
        </p:nvSpPr>
        <p:spPr/>
        <p:txBody>
          <a:bodyPr/>
          <a:lstStyle/>
          <a:p>
            <a:pPr algn="r">
              <a:defRPr/>
            </a:pPr>
            <a:fld id="{2C9AC533-DCD0-4675-9C9D-E09D573FA79D}" type="slidenum">
              <a:rPr lang="en-GB" smtClean="0"/>
              <a:pPr algn="r">
                <a:defRPr/>
              </a:pPr>
              <a:t>29</a:t>
            </a:fld>
            <a:endParaRPr lang="en-GB" dirty="0"/>
          </a:p>
        </p:txBody>
      </p:sp>
    </p:spTree>
    <p:extLst>
      <p:ext uri="{BB962C8B-B14F-4D97-AF65-F5344CB8AC3E}">
        <p14:creationId xmlns:p14="http://schemas.microsoft.com/office/powerpoint/2010/main" val="447325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64" charset="-128"/>
              </a:defRPr>
            </a:lvl1pPr>
            <a:lvl2pPr marL="742932" indent="-285744">
              <a:defRPr>
                <a:solidFill>
                  <a:schemeClr val="tx1"/>
                </a:solidFill>
                <a:latin typeface="Arial" panose="020B0604020202020204" pitchFamily="34" charset="0"/>
                <a:ea typeface="ヒラギノ角ゴ Pro W3" pitchFamily="-64" charset="-128"/>
              </a:defRPr>
            </a:lvl2pPr>
            <a:lvl3pPr marL="1142971" indent="-228594">
              <a:defRPr>
                <a:solidFill>
                  <a:schemeClr val="tx1"/>
                </a:solidFill>
                <a:latin typeface="Arial" panose="020B0604020202020204" pitchFamily="34" charset="0"/>
                <a:ea typeface="ヒラギノ角ゴ Pro W3" pitchFamily="-64" charset="-128"/>
              </a:defRPr>
            </a:lvl3pPr>
            <a:lvl4pPr marL="1600160" indent="-228594">
              <a:defRPr>
                <a:solidFill>
                  <a:schemeClr val="tx1"/>
                </a:solidFill>
                <a:latin typeface="Arial" panose="020B0604020202020204" pitchFamily="34" charset="0"/>
                <a:ea typeface="ヒラギノ角ゴ Pro W3" pitchFamily="-64" charset="-128"/>
              </a:defRPr>
            </a:lvl4pPr>
            <a:lvl5pPr marL="2057349" indent="-228594">
              <a:defRPr>
                <a:solidFill>
                  <a:schemeClr val="tx1"/>
                </a:solidFill>
                <a:latin typeface="Arial" panose="020B0604020202020204" pitchFamily="34" charset="0"/>
                <a:ea typeface="ヒラギノ角ゴ Pro W3" pitchFamily="-64" charset="-128"/>
              </a:defRPr>
            </a:lvl5pPr>
            <a:lvl6pPr marL="2514537"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726"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8914"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103"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719E82E1-19F1-4117-ACD0-3413587DEA33}" type="slidenum">
              <a:rPr lang="en-GB" altLang="en-US" smtClean="0">
                <a:latin typeface="Calibri" panose="020F0502020204030204" pitchFamily="34" charset="0"/>
              </a:rPr>
              <a:pPr/>
              <a:t>3</a:t>
            </a:fld>
            <a:endParaRPr lang="en-GB" altLang="en-US" smtClean="0">
              <a:latin typeface="Calibri" panose="020F0502020204030204" pitchFamily="34" charset="0"/>
            </a:endParaRPr>
          </a:p>
        </p:txBody>
      </p:sp>
      <p:sp>
        <p:nvSpPr>
          <p:cNvPr id="134149" name="Rectangle 5"/>
          <p:cNvSpPr>
            <a:spLocks noGrp="1" noChangeArrowheads="1"/>
          </p:cNvSpPr>
          <p:nvPr>
            <p:ph type="body" sz="half" idx="4294967295"/>
          </p:nvPr>
        </p:nvSpPr>
        <p:spPr bwMode="auto">
          <a:xfrm>
            <a:off x="584200" y="576470"/>
            <a:ext cx="10898809" cy="54400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smtClean="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r>
              <a:rPr lang="en-GB" sz="4000" dirty="0"/>
              <a:t>Library resources and services </a:t>
            </a: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p:txBody>
      </p:sp>
    </p:spTree>
    <p:extLst>
      <p:ext uri="{BB962C8B-B14F-4D97-AF65-F5344CB8AC3E}">
        <p14:creationId xmlns:p14="http://schemas.microsoft.com/office/powerpoint/2010/main" val="322536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bwMode="auto">
          <a:xfrm>
            <a:off x="563270" y="475488"/>
            <a:ext cx="10936224" cy="5771694"/>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buNone/>
            </a:pPr>
            <a:r>
              <a:rPr lang="en-GB" sz="2000" b="1" dirty="0">
                <a:latin typeface="Source Sans Pro" panose="020B0503030403020204"/>
              </a:rPr>
              <a:t>Question</a:t>
            </a:r>
            <a:r>
              <a:rPr lang="en-GB" sz="2000" dirty="0">
                <a:latin typeface="Source Sans Pro" panose="020B0503030403020204"/>
              </a:rPr>
              <a:t>: </a:t>
            </a:r>
            <a:r>
              <a:rPr lang="en-GB" sz="2000" dirty="0" smtClean="0"/>
              <a:t>Human–environment </a:t>
            </a:r>
            <a:r>
              <a:rPr lang="en-GB" sz="2000" dirty="0"/>
              <a:t>interactions in urban green spaces — A systematic review of contemporary issues and prospects for future research’, </a:t>
            </a:r>
            <a:endParaRPr lang="en-GB" sz="2000" dirty="0">
              <a:latin typeface="Source Sans Pro" panose="020B0503030403020204"/>
            </a:endParaRPr>
          </a:p>
          <a:p>
            <a:pPr marL="609600" indent="-609600">
              <a:spcBef>
                <a:spcPct val="50000"/>
              </a:spcBef>
              <a:buNone/>
            </a:pPr>
            <a:endParaRPr lang="en-GB" sz="2000" b="1" dirty="0" smtClean="0">
              <a:latin typeface="Source Sans Pro" panose="020B0503030403020204"/>
            </a:endParaRPr>
          </a:p>
          <a:p>
            <a:pPr marL="609600" indent="-609600">
              <a:spcBef>
                <a:spcPct val="50000"/>
              </a:spcBef>
              <a:buNone/>
            </a:pPr>
            <a:r>
              <a:rPr lang="en-GB" sz="2000" b="1" dirty="0" smtClean="0">
                <a:latin typeface="Source Sans Pro" panose="020B0503030403020204"/>
              </a:rPr>
              <a:t>Keywords: </a:t>
            </a:r>
            <a:r>
              <a:rPr lang="en-GB" sz="2000" dirty="0">
                <a:latin typeface="Source Sans Pro" panose="020B0503030403020204"/>
              </a:rPr>
              <a:t>Urban green </a:t>
            </a:r>
            <a:r>
              <a:rPr lang="en-GB" sz="2000" dirty="0" smtClean="0">
                <a:latin typeface="Source Sans Pro" panose="020B0503030403020204"/>
              </a:rPr>
              <a:t>space</a:t>
            </a:r>
            <a:r>
              <a:rPr lang="en-GB" sz="2000" dirty="0">
                <a:latin typeface="Source Sans Pro" panose="020B0503030403020204"/>
              </a:rPr>
              <a:t>, </a:t>
            </a:r>
            <a:r>
              <a:rPr lang="en-GB" sz="2000" dirty="0" smtClean="0">
                <a:latin typeface="Source Sans Pro" panose="020B0503030403020204"/>
              </a:rPr>
              <a:t>urban green, </a:t>
            </a:r>
            <a:r>
              <a:rPr lang="en-GB" sz="2000" dirty="0">
                <a:latin typeface="Source Sans Pro" panose="020B0503030403020204"/>
              </a:rPr>
              <a:t>social </a:t>
            </a:r>
            <a:r>
              <a:rPr lang="en-GB" sz="2000" dirty="0" smtClean="0">
                <a:latin typeface="Source Sans Pro" panose="020B0503030403020204"/>
              </a:rPr>
              <a:t>value</a:t>
            </a:r>
            <a:r>
              <a:rPr lang="en-GB" sz="2000" dirty="0">
                <a:latin typeface="Source Sans Pro" panose="020B0503030403020204"/>
              </a:rPr>
              <a:t>, social inclusion, </a:t>
            </a:r>
            <a:r>
              <a:rPr lang="en-GB" sz="2000" dirty="0">
                <a:solidFill>
                  <a:prstClr val="black"/>
                </a:solidFill>
                <a:latin typeface="Source Sans Pro" panose="020B0503030403020204" pitchFamily="34" charset="0"/>
                <a:ea typeface="Source Sans Pro" panose="020B0503030403020204" pitchFamily="34" charset="0"/>
              </a:rPr>
              <a:t>recreation</a:t>
            </a:r>
            <a:r>
              <a:rPr lang="en-GB" sz="2000" dirty="0" smtClean="0">
                <a:latin typeface="Source Sans Pro" panose="020B0503030403020204"/>
              </a:rPr>
              <a:t>, </a:t>
            </a:r>
          </a:p>
          <a:p>
            <a:pPr marL="609600" indent="-609600">
              <a:spcBef>
                <a:spcPct val="50000"/>
              </a:spcBef>
              <a:buNone/>
            </a:pPr>
            <a:endParaRPr lang="en-GB" sz="2000" b="1" dirty="0">
              <a:latin typeface="Source Sans Pro" panose="020B0503030403020204"/>
            </a:endParaRPr>
          </a:p>
          <a:p>
            <a:pPr marL="609600" indent="-609600">
              <a:spcBef>
                <a:spcPct val="50000"/>
              </a:spcBef>
              <a:buNone/>
            </a:pPr>
            <a:r>
              <a:rPr lang="en-GB" sz="2000" b="1" dirty="0" smtClean="0">
                <a:latin typeface="Source Sans Pro" panose="020B0503030403020204"/>
              </a:rPr>
              <a:t>Search</a:t>
            </a:r>
            <a:r>
              <a:rPr lang="en-GB" sz="2000" b="1" dirty="0">
                <a:latin typeface="Source Sans Pro" panose="020B0503030403020204"/>
              </a:rPr>
              <a:t>: </a:t>
            </a:r>
          </a:p>
          <a:p>
            <a:pPr marL="0" indent="0" fontAlgn="ctr">
              <a:buNone/>
            </a:pPr>
            <a:r>
              <a:rPr lang="en-GB" sz="2000" dirty="0" smtClean="0">
                <a:latin typeface="Source Sans Pro" panose="020B0503030403020204" pitchFamily="34" charset="0"/>
                <a:ea typeface="Source Sans Pro" panose="020B0503030403020204" pitchFamily="34" charset="0"/>
              </a:rPr>
              <a:t>(urban </a:t>
            </a:r>
            <a:r>
              <a:rPr lang="en-GB" sz="2000" dirty="0">
                <a:latin typeface="Source Sans Pro" panose="020B0503030403020204" pitchFamily="34" charset="0"/>
                <a:ea typeface="Source Sans Pro" panose="020B0503030403020204" pitchFamily="34" charset="0"/>
              </a:rPr>
              <a:t>green” OR “urban green space” OR “urban park”) </a:t>
            </a:r>
          </a:p>
          <a:p>
            <a:pPr marL="0" indent="0" fontAlgn="ctr">
              <a:buNone/>
            </a:pPr>
            <a:r>
              <a:rPr lang="en-GB" sz="2000" dirty="0">
                <a:latin typeface="Source Sans Pro" panose="020B0503030403020204" pitchFamily="34" charset="0"/>
                <a:ea typeface="Source Sans Pro" panose="020B0503030403020204" pitchFamily="34" charset="0"/>
              </a:rPr>
              <a:t>AND </a:t>
            </a:r>
          </a:p>
          <a:p>
            <a:pPr marL="0" indent="0" fontAlgn="ctr">
              <a:buNone/>
            </a:pPr>
            <a:r>
              <a:rPr lang="en-GB" sz="2000" dirty="0" smtClean="0">
                <a:latin typeface="Source Sans Pro" panose="020B0503030403020204" pitchFamily="34" charset="0"/>
                <a:ea typeface="Source Sans Pro" panose="020B0503030403020204" pitchFamily="34" charset="0"/>
              </a:rPr>
              <a:t>(“quality </a:t>
            </a:r>
            <a:r>
              <a:rPr lang="en-GB" sz="2000" dirty="0">
                <a:latin typeface="Source Sans Pro" panose="020B0503030403020204" pitchFamily="34" charset="0"/>
                <a:ea typeface="Source Sans Pro" panose="020B0503030403020204" pitchFamily="34" charset="0"/>
              </a:rPr>
              <a:t>of life” OR “recreation” OR “social cohesion” OR “social inclusion” OR “integration” OR “social value” OR “accessibility” OR “well-being” OR “human health” OR “perception”)).</a:t>
            </a:r>
            <a:endParaRPr lang="en-GB" sz="20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609600" indent="-609600">
              <a:spcBef>
                <a:spcPct val="50000"/>
              </a:spcBef>
              <a:buNone/>
            </a:pPr>
            <a:endParaRPr lang="en-GB" sz="2000" dirty="0" smtClean="0">
              <a:latin typeface="Source Sans Pro" panose="020B0503030403020204"/>
            </a:endParaRPr>
          </a:p>
          <a:p>
            <a:pPr marL="609600" indent="-609600">
              <a:spcBef>
                <a:spcPct val="50000"/>
              </a:spcBef>
              <a:buNone/>
            </a:pPr>
            <a:endParaRPr lang="en-GB" sz="2000" dirty="0" smtClean="0">
              <a:latin typeface="Source Sans Pro" panose="020B0503030403020204"/>
            </a:endParaRPr>
          </a:p>
          <a:p>
            <a:pPr marL="609600" indent="-609600">
              <a:spcBef>
                <a:spcPct val="50000"/>
              </a:spcBef>
              <a:buNone/>
            </a:pPr>
            <a:endParaRPr lang="en-GB" sz="2000" dirty="0" smtClean="0">
              <a:latin typeface="Source Sans Pro" panose="020B0503030403020204"/>
            </a:endParaRPr>
          </a:p>
          <a:p>
            <a:pPr marL="0" indent="0">
              <a:spcBef>
                <a:spcPct val="50000"/>
              </a:spcBef>
              <a:buNone/>
            </a:pPr>
            <a:r>
              <a:rPr lang="en-GB" sz="1500" dirty="0" err="1" smtClean="0"/>
              <a:t>Kabisch</a:t>
            </a:r>
            <a:r>
              <a:rPr lang="en-GB" sz="1500" dirty="0"/>
              <a:t>, N., Qureshi, S. and Haase, D. (2015) ‘Human–environment interactions in urban green spaces — A systematic review of contemporary issues and prospects for future research’, Environmental Impact Assessment Review, 50, pp. 25–34. doi:10.1016/j.eiar.2014.08.007.</a:t>
            </a:r>
          </a:p>
          <a:p>
            <a:pPr marL="609600" indent="-609600">
              <a:spcBef>
                <a:spcPct val="50000"/>
              </a:spcBef>
              <a:buNone/>
            </a:pPr>
            <a:endParaRPr lang="en-GB" sz="2000" dirty="0"/>
          </a:p>
          <a:p>
            <a:pPr marL="609600" indent="-609600">
              <a:spcBef>
                <a:spcPct val="50000"/>
              </a:spcBef>
              <a:buNone/>
            </a:pPr>
            <a:endParaRPr lang="en-GB" sz="2000" dirty="0">
              <a:latin typeface="Source Sans Pro" panose="020B0503030403020204"/>
            </a:endParaRPr>
          </a:p>
          <a:p>
            <a:pPr marL="609600" indent="-609600">
              <a:spcBef>
                <a:spcPct val="50000"/>
              </a:spcBef>
              <a:buNone/>
            </a:pPr>
            <a:endParaRPr lang="en-GB" sz="2000" dirty="0">
              <a:latin typeface="Source Sans Pro" panose="020B0503030403020204"/>
            </a:endParaRPr>
          </a:p>
          <a:p>
            <a:pPr marL="609600" indent="-609600">
              <a:spcBef>
                <a:spcPct val="50000"/>
              </a:spcBef>
              <a:buNone/>
            </a:pPr>
            <a:endParaRPr lang="en-GB" sz="2400" dirty="0"/>
          </a:p>
        </p:txBody>
      </p:sp>
      <p:sp>
        <p:nvSpPr>
          <p:cNvPr id="2" name="Slide Number Placeholder 1"/>
          <p:cNvSpPr>
            <a:spLocks noGrp="1"/>
          </p:cNvSpPr>
          <p:nvPr>
            <p:ph type="sldNum" sz="quarter" idx="12"/>
          </p:nvPr>
        </p:nvSpPr>
        <p:spPr/>
        <p:txBody>
          <a:bodyPr/>
          <a:lstStyle/>
          <a:p>
            <a:pPr algn="r">
              <a:defRPr/>
            </a:pPr>
            <a:fld id="{2C9AC533-DCD0-4675-9C9D-E09D573FA79D}" type="slidenum">
              <a:rPr lang="en-GB" smtClean="0"/>
              <a:pPr algn="r">
                <a:defRPr/>
              </a:pPr>
              <a:t>30</a:t>
            </a:fld>
            <a:endParaRPr lang="en-GB" dirty="0"/>
          </a:p>
        </p:txBody>
      </p:sp>
    </p:spTree>
    <p:extLst>
      <p:ext uri="{BB962C8B-B14F-4D97-AF65-F5344CB8AC3E}">
        <p14:creationId xmlns:p14="http://schemas.microsoft.com/office/powerpoint/2010/main" val="17501087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idx="1"/>
          </p:nvPr>
        </p:nvSpPr>
        <p:spPr bwMode="auto">
          <a:xfrm>
            <a:off x="619058" y="1292934"/>
            <a:ext cx="8595954" cy="4465637"/>
          </a:xfrm>
          <a:prstGeom prst="rect">
            <a:avLst/>
          </a:prstGeom>
          <a:noFill/>
          <a:extLst>
            <a:ext uri="{909E8E84-426E-40DD-AFC4-6F175D3DCCD1}">
              <a14:hiddenFill xmlns:a14="http://schemas.microsoft.com/office/drawing/2010/main">
                <a:solidFill>
                  <a:schemeClr val="accent1">
                    <a:alpha val="23137"/>
                  </a:schemeClr>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457200" lvl="1" indent="0">
              <a:lnSpc>
                <a:spcPct val="80000"/>
              </a:lnSpc>
              <a:buNone/>
            </a:pPr>
            <a:endParaRPr lang="en-GB" sz="2000" dirty="0">
              <a:latin typeface="Source Sans Pro"/>
              <a:sym typeface="Wingdings" pitchFamily="2" charset="2"/>
            </a:endParaRPr>
          </a:p>
          <a:p>
            <a:pPr marL="0" indent="0">
              <a:lnSpc>
                <a:spcPct val="80000"/>
              </a:lnSpc>
              <a:buSzPct val="75000"/>
              <a:buNone/>
            </a:pPr>
            <a:r>
              <a:rPr lang="en-GB" sz="2400" dirty="0">
                <a:latin typeface="Source Sans Pro"/>
                <a:sym typeface="Wingdings" pitchFamily="2" charset="2"/>
              </a:rPr>
              <a:t>A recommended article can be a good </a:t>
            </a:r>
            <a:r>
              <a:rPr lang="en-GB" sz="2400" dirty="0" smtClean="0">
                <a:latin typeface="Source Sans Pro"/>
                <a:sym typeface="Wingdings" pitchFamily="2" charset="2"/>
              </a:rPr>
              <a:t>place to start</a:t>
            </a:r>
          </a:p>
          <a:p>
            <a:pPr marL="0" indent="0">
              <a:lnSpc>
                <a:spcPct val="80000"/>
              </a:lnSpc>
              <a:buSzPct val="75000"/>
              <a:buNone/>
            </a:pPr>
            <a:r>
              <a:rPr lang="en-GB" sz="2400" dirty="0" smtClean="0">
                <a:latin typeface="Source Sans Pro"/>
                <a:sym typeface="Wingdings" pitchFamily="2" charset="2"/>
              </a:rPr>
              <a:t> </a:t>
            </a:r>
            <a:endParaRPr lang="en-GB" sz="2400" b="1" dirty="0">
              <a:latin typeface="Source Sans Pro"/>
              <a:sym typeface="Wingdings" pitchFamily="2" charset="2"/>
            </a:endParaRPr>
          </a:p>
          <a:p>
            <a:pPr algn="r">
              <a:lnSpc>
                <a:spcPct val="80000"/>
              </a:lnSpc>
              <a:buFont typeface="Wingdings" pitchFamily="2" charset="2"/>
              <a:buNone/>
            </a:pPr>
            <a:endParaRPr lang="en-GB" sz="2400" b="1" dirty="0">
              <a:latin typeface="Source Sans Pro"/>
              <a:sym typeface="Wingdings" pitchFamily="2" charset="2"/>
            </a:endParaRPr>
          </a:p>
          <a:p>
            <a:pPr>
              <a:lnSpc>
                <a:spcPct val="80000"/>
              </a:lnSpc>
              <a:buFont typeface="Wingdings" pitchFamily="2" charset="2"/>
              <a:buNone/>
            </a:pPr>
            <a:r>
              <a:rPr lang="en-GB" sz="2400" dirty="0">
                <a:latin typeface="Source Sans Pro"/>
                <a:sym typeface="Wingdings" pitchFamily="2" charset="2"/>
              </a:rPr>
              <a:t>Use the search terms you’ve planned and be methodical  </a:t>
            </a:r>
          </a:p>
        </p:txBody>
      </p:sp>
      <p:sp>
        <p:nvSpPr>
          <p:cNvPr id="2" name="Slide Number Placeholder 1"/>
          <p:cNvSpPr>
            <a:spLocks noGrp="1"/>
          </p:cNvSpPr>
          <p:nvPr>
            <p:ph type="sldNum" sz="quarter" idx="12"/>
          </p:nvPr>
        </p:nvSpPr>
        <p:spPr/>
        <p:txBody>
          <a:bodyPr/>
          <a:lstStyle/>
          <a:p>
            <a:pPr algn="r">
              <a:defRPr/>
            </a:pPr>
            <a:fld id="{2C9AC533-DCD0-4675-9C9D-E09D573FA79D}" type="slidenum">
              <a:rPr lang="en-GB" smtClean="0"/>
              <a:pPr algn="r">
                <a:defRPr/>
              </a:pPr>
              <a:t>31</a:t>
            </a:fld>
            <a:endParaRPr lang="en-GB" dirty="0"/>
          </a:p>
        </p:txBody>
      </p:sp>
    </p:spTree>
    <p:extLst>
      <p:ext uri="{BB962C8B-B14F-4D97-AF65-F5344CB8AC3E}">
        <p14:creationId xmlns:p14="http://schemas.microsoft.com/office/powerpoint/2010/main" val="4113108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34" y="6195562"/>
            <a:ext cx="10977345" cy="461665"/>
          </a:xfrm>
          <a:prstGeom prst="rect">
            <a:avLst/>
          </a:prstGeom>
        </p:spPr>
        <p:txBody>
          <a:bodyPr wrap="square">
            <a:spAutoFit/>
          </a:bodyPr>
          <a:lstStyle/>
          <a:p>
            <a:pPr>
              <a:spcBef>
                <a:spcPct val="50000"/>
              </a:spcBef>
            </a:pPr>
            <a:r>
              <a:rPr lang="en-GB" sz="1200" dirty="0">
                <a:latin typeface="Source Sans Pro" panose="020B0503030403020204"/>
              </a:rPr>
              <a:t>Burton, V, Moseley, D, Brown, C, Metzger, M &amp; Bellamy, P 2018, 'Reviewing the evidence base for the effects of woodland expansion on biodiversity and ecosystem services in the United Kingdom', Forest Ecology and Management, vol. 430, pp. 366-379. https://doi.org/10.1016/j.foreco.2018.08.003</a:t>
            </a:r>
          </a:p>
        </p:txBody>
      </p:sp>
      <p:sp>
        <p:nvSpPr>
          <p:cNvPr id="8" name="Rectangle 7"/>
          <p:cNvSpPr/>
          <p:nvPr/>
        </p:nvSpPr>
        <p:spPr>
          <a:xfrm>
            <a:off x="486225" y="403985"/>
            <a:ext cx="6712094" cy="495841"/>
          </a:xfrm>
          <a:prstGeom prst="rect">
            <a:avLst/>
          </a:prstGeom>
        </p:spPr>
        <p:txBody>
          <a:bodyPr wrap="none">
            <a:spAutoFit/>
          </a:bodyPr>
          <a:lstStyle/>
          <a:p>
            <a:pPr>
              <a:lnSpc>
                <a:spcPct val="80000"/>
              </a:lnSpc>
              <a:defRPr/>
            </a:pPr>
            <a:r>
              <a:rPr lang="en-GB" altLang="en-US" sz="3200" dirty="0" smtClean="0">
                <a:latin typeface="Source Sans Pro"/>
                <a:ea typeface="ヒラギノ角ゴ Pro W3" pitchFamily="-64" charset="-128"/>
              </a:rPr>
              <a:t>Published example – search strategies</a:t>
            </a:r>
            <a:endParaRPr lang="en-GB" altLang="en-US" sz="3200" dirty="0">
              <a:latin typeface="Calibri Light" panose="020F0302020204030204" pitchFamily="34" charset="0"/>
              <a:ea typeface="ヒラギノ角ゴ Pro W3" pitchFamily="-64" charset="-128"/>
            </a:endParaRPr>
          </a:p>
        </p:txBody>
      </p:sp>
      <p:graphicFrame>
        <p:nvGraphicFramePr>
          <p:cNvPr id="9" name="Table 8"/>
          <p:cNvGraphicFramePr>
            <a:graphicFrameLocks noGrp="1"/>
          </p:cNvGraphicFramePr>
          <p:nvPr>
            <p:extLst>
              <p:ext uri="{D42A27DB-BD31-4B8C-83A1-F6EECF244321}">
                <p14:modId xmlns:p14="http://schemas.microsoft.com/office/powerpoint/2010/main" val="782603295"/>
              </p:ext>
            </p:extLst>
          </p:nvPr>
        </p:nvGraphicFramePr>
        <p:xfrm>
          <a:off x="528034" y="1181478"/>
          <a:ext cx="11071065" cy="4445008"/>
        </p:xfrm>
        <a:graphic>
          <a:graphicData uri="http://schemas.openxmlformats.org/drawingml/2006/table">
            <a:tbl>
              <a:tblPr>
                <a:tableStyleId>{5C22544A-7EE6-4342-B048-85BDC9FD1C3A}</a:tableStyleId>
              </a:tblPr>
              <a:tblGrid>
                <a:gridCol w="2289950">
                  <a:extLst>
                    <a:ext uri="{9D8B030D-6E8A-4147-A177-3AD203B41FA5}">
                      <a16:colId xmlns:a16="http://schemas.microsoft.com/office/drawing/2014/main" val="2599412976"/>
                    </a:ext>
                  </a:extLst>
                </a:gridCol>
                <a:gridCol w="5686817">
                  <a:extLst>
                    <a:ext uri="{9D8B030D-6E8A-4147-A177-3AD203B41FA5}">
                      <a16:colId xmlns:a16="http://schemas.microsoft.com/office/drawing/2014/main" val="2827976935"/>
                    </a:ext>
                  </a:extLst>
                </a:gridCol>
                <a:gridCol w="2468925">
                  <a:extLst>
                    <a:ext uri="{9D8B030D-6E8A-4147-A177-3AD203B41FA5}">
                      <a16:colId xmlns:a16="http://schemas.microsoft.com/office/drawing/2014/main" val="3731299428"/>
                    </a:ext>
                  </a:extLst>
                </a:gridCol>
                <a:gridCol w="625373">
                  <a:extLst>
                    <a:ext uri="{9D8B030D-6E8A-4147-A177-3AD203B41FA5}">
                      <a16:colId xmlns:a16="http://schemas.microsoft.com/office/drawing/2014/main" val="3531418904"/>
                    </a:ext>
                  </a:extLst>
                </a:gridCol>
              </a:tblGrid>
              <a:tr h="1382715">
                <a:tc>
                  <a:txBody>
                    <a:bodyPr/>
                    <a:lstStyle/>
                    <a:p>
                      <a:pPr algn="ctr" fontAlgn="ctr"/>
                      <a:r>
                        <a:rPr lang="en-GB" sz="1600" u="none" strike="noStrike" dirty="0">
                          <a:effectLst/>
                          <a:latin typeface="Arial" panose="020B0604020202020204" pitchFamily="34" charset="0"/>
                          <a:cs typeface="Arial" panose="020B0604020202020204" pitchFamily="34" charset="0"/>
                        </a:rPr>
                        <a:t>Google Scholar</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ctr"/>
                      <a:r>
                        <a:rPr lang="en-GB" sz="1600" u="none" strike="noStrike" dirty="0" smtClean="0">
                          <a:effectLst/>
                          <a:latin typeface="Arial" panose="020B0604020202020204" pitchFamily="34" charset="0"/>
                          <a:cs typeface="Arial" panose="020B0604020202020204" pitchFamily="34" charset="0"/>
                        </a:rPr>
                        <a:t>With </a:t>
                      </a:r>
                      <a:r>
                        <a:rPr lang="en-GB" sz="1600" u="none" strike="noStrike" dirty="0">
                          <a:effectLst/>
                          <a:latin typeface="Arial" panose="020B0604020202020204" pitchFamily="34" charset="0"/>
                          <a:cs typeface="Arial" panose="020B0604020202020204" pitchFamily="34" charset="0"/>
                        </a:rPr>
                        <a:t>the exact phrase: </a:t>
                      </a:r>
                      <a:endParaRPr lang="en-GB" sz="1600" u="none" strike="noStrike" dirty="0" smtClean="0">
                        <a:effectLst/>
                        <a:latin typeface="Arial" panose="020B0604020202020204" pitchFamily="34" charset="0"/>
                        <a:cs typeface="Arial" panose="020B0604020202020204" pitchFamily="34" charset="0"/>
                      </a:endParaRPr>
                    </a:p>
                    <a:p>
                      <a:pPr marL="174625" indent="0" algn="ctr" fontAlgn="ctr"/>
                      <a:r>
                        <a:rPr lang="en-GB" sz="1600" u="none" strike="noStrike" dirty="0" smtClean="0">
                          <a:effectLst/>
                          <a:latin typeface="Arial" panose="020B0604020202020204" pitchFamily="34" charset="0"/>
                          <a:cs typeface="Arial" panose="020B0604020202020204" pitchFamily="34" charset="0"/>
                        </a:rPr>
                        <a:t>"</a:t>
                      </a:r>
                      <a:r>
                        <a:rPr lang="en-GB" sz="1600" u="none" strike="noStrike" dirty="0">
                          <a:effectLst/>
                          <a:latin typeface="Arial" panose="020B0604020202020204" pitchFamily="34" charset="0"/>
                          <a:cs typeface="Arial" panose="020B0604020202020204" pitchFamily="34" charset="0"/>
                        </a:rPr>
                        <a:t>woodland expansion" afforestation. </a:t>
                      </a:r>
                      <a:endParaRPr lang="en-GB" sz="1600" u="none" strike="noStrike" dirty="0" smtClean="0">
                        <a:effectLst/>
                        <a:latin typeface="Arial" panose="020B0604020202020204" pitchFamily="34" charset="0"/>
                        <a:cs typeface="Arial" panose="020B0604020202020204" pitchFamily="34" charset="0"/>
                      </a:endParaRPr>
                    </a:p>
                    <a:p>
                      <a:pPr algn="ctr" fontAlgn="ctr"/>
                      <a:r>
                        <a:rPr lang="en-GB" sz="1600" u="none" strike="noStrike" dirty="0" smtClean="0">
                          <a:effectLst/>
                          <a:latin typeface="Arial" panose="020B0604020202020204" pitchFamily="34" charset="0"/>
                          <a:cs typeface="Arial" panose="020B0604020202020204" pitchFamily="34" charset="0"/>
                        </a:rPr>
                        <a:t>With </a:t>
                      </a:r>
                      <a:r>
                        <a:rPr lang="en-GB" sz="1600" u="none" strike="noStrike" dirty="0">
                          <a:effectLst/>
                          <a:latin typeface="Arial" panose="020B0604020202020204" pitchFamily="34" charset="0"/>
                          <a:cs typeface="Arial" panose="020B0604020202020204" pitchFamily="34" charset="0"/>
                        </a:rPr>
                        <a:t>any of the words: </a:t>
                      </a:r>
                      <a:endParaRPr lang="en-GB" sz="1600" u="none" strike="noStrike" dirty="0" smtClean="0">
                        <a:effectLst/>
                        <a:latin typeface="Arial" panose="020B0604020202020204" pitchFamily="34" charset="0"/>
                        <a:cs typeface="Arial" panose="020B0604020202020204" pitchFamily="34" charset="0"/>
                      </a:endParaRPr>
                    </a:p>
                    <a:p>
                      <a:pPr marL="174625" indent="0" algn="ctr" fontAlgn="ctr"/>
                      <a:r>
                        <a:rPr lang="en-GB" sz="1600" u="none" strike="noStrike" dirty="0" smtClean="0">
                          <a:effectLst/>
                          <a:latin typeface="Arial" panose="020B0604020202020204" pitchFamily="34" charset="0"/>
                          <a:cs typeface="Arial" panose="020B0604020202020204" pitchFamily="34" charset="0"/>
                        </a:rPr>
                        <a:t>biodiversity </a:t>
                      </a:r>
                      <a:r>
                        <a:rPr lang="en-GB" sz="1600" u="none" strike="noStrike" dirty="0">
                          <a:effectLst/>
                          <a:latin typeface="Arial" panose="020B0604020202020204" pitchFamily="34" charset="0"/>
                          <a:cs typeface="Arial" panose="020B0604020202020204" pitchFamily="34" charset="0"/>
                        </a:rPr>
                        <a:t>species population community habitat ecosystem landscape "ecosystem function" "ecosystem service"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Advanced search. Sorted by relevance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Arial" panose="020B0604020202020204" pitchFamily="34" charset="0"/>
                          <a:cs typeface="Arial" panose="020B0604020202020204" pitchFamily="34" charset="0"/>
                        </a:rPr>
                        <a:t>Any time</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232739"/>
                  </a:ext>
                </a:extLst>
              </a:tr>
              <a:tr h="1106878">
                <a:tc>
                  <a:txBody>
                    <a:bodyPr/>
                    <a:lstStyle/>
                    <a:p>
                      <a:pPr algn="ctr" fontAlgn="ctr"/>
                      <a:r>
                        <a:rPr lang="en-GB" sz="1600" u="none" strike="noStrike" dirty="0">
                          <a:effectLst/>
                          <a:latin typeface="Arial" panose="020B0604020202020204" pitchFamily="34" charset="0"/>
                          <a:cs typeface="Arial" panose="020B0604020202020204" pitchFamily="34" charset="0"/>
                        </a:rPr>
                        <a:t>Forest </a:t>
                      </a:r>
                      <a:r>
                        <a:rPr lang="en-GB" sz="1600" u="none" strike="noStrike" dirty="0" err="1">
                          <a:effectLst/>
                          <a:latin typeface="Arial" panose="020B0604020202020204" pitchFamily="34" charset="0"/>
                          <a:cs typeface="Arial" panose="020B0604020202020204" pitchFamily="34" charset="0"/>
                        </a:rPr>
                        <a:t>Commisson</a:t>
                      </a:r>
                      <a:r>
                        <a:rPr lang="en-GB" sz="1600" u="none" strike="noStrike" dirty="0">
                          <a:effectLst/>
                          <a:latin typeface="Arial" panose="020B0604020202020204" pitchFamily="34" charset="0"/>
                          <a:cs typeface="Arial" panose="020B0604020202020204" pitchFamily="34" charset="0"/>
                        </a:rPr>
                        <a:t> (publications) - no specific search available for FR</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3 separate searches: </a:t>
                      </a:r>
                      <a:endParaRPr lang="en-GB" sz="1600" u="none" strike="noStrike" dirty="0" smtClean="0">
                        <a:effectLst/>
                        <a:latin typeface="Arial" panose="020B0604020202020204" pitchFamily="34" charset="0"/>
                        <a:cs typeface="Arial" panose="020B0604020202020204" pitchFamily="34" charset="0"/>
                      </a:endParaRPr>
                    </a:p>
                    <a:p>
                      <a:pPr algn="ctr" fontAlgn="ctr"/>
                      <a:r>
                        <a:rPr lang="en-GB" sz="1600" u="none" strike="noStrike" dirty="0" smtClean="0">
                          <a:effectLst/>
                          <a:latin typeface="Arial" panose="020B0604020202020204" pitchFamily="34" charset="0"/>
                          <a:cs typeface="Arial" panose="020B0604020202020204" pitchFamily="34" charset="0"/>
                        </a:rPr>
                        <a:t>woodland </a:t>
                      </a:r>
                      <a:r>
                        <a:rPr lang="en-GB" sz="1600" u="none" strike="noStrike" dirty="0">
                          <a:effectLst/>
                          <a:latin typeface="Arial" panose="020B0604020202020204" pitchFamily="34" charset="0"/>
                          <a:cs typeface="Arial" panose="020B0604020202020204" pitchFamily="34" charset="0"/>
                        </a:rPr>
                        <a:t>expansion, biodiversity (returned 2) and </a:t>
                      </a:r>
                      <a:endParaRPr lang="en-GB" sz="1600" u="none" strike="noStrike" dirty="0" smtClean="0">
                        <a:effectLst/>
                        <a:latin typeface="Arial" panose="020B0604020202020204" pitchFamily="34" charset="0"/>
                        <a:cs typeface="Arial" panose="020B0604020202020204" pitchFamily="34" charset="0"/>
                      </a:endParaRPr>
                    </a:p>
                    <a:p>
                      <a:pPr algn="ctr" fontAlgn="ctr"/>
                      <a:r>
                        <a:rPr lang="en-GB" sz="1600" u="none" strike="noStrike" dirty="0" smtClean="0">
                          <a:effectLst/>
                          <a:latin typeface="Arial" panose="020B0604020202020204" pitchFamily="34" charset="0"/>
                          <a:cs typeface="Arial" panose="020B0604020202020204" pitchFamily="34" charset="0"/>
                        </a:rPr>
                        <a:t>woodland </a:t>
                      </a:r>
                      <a:r>
                        <a:rPr lang="en-GB" sz="1600" u="none" strike="noStrike" dirty="0">
                          <a:effectLst/>
                          <a:latin typeface="Arial" panose="020B0604020202020204" pitchFamily="34" charset="0"/>
                          <a:cs typeface="Arial" panose="020B0604020202020204" pitchFamily="34" charset="0"/>
                        </a:rPr>
                        <a:t>expansion, ecosystem services (returned 0) and </a:t>
                      </a:r>
                      <a:endParaRPr lang="en-GB" sz="1600" u="none" strike="noStrike" dirty="0" smtClean="0">
                        <a:effectLst/>
                        <a:latin typeface="Arial" panose="020B0604020202020204" pitchFamily="34" charset="0"/>
                        <a:cs typeface="Arial" panose="020B0604020202020204" pitchFamily="34" charset="0"/>
                      </a:endParaRPr>
                    </a:p>
                    <a:p>
                      <a:pPr algn="ctr" fontAlgn="ctr"/>
                      <a:r>
                        <a:rPr lang="en-GB" sz="1600" u="none" strike="noStrike" dirty="0" smtClean="0">
                          <a:effectLst/>
                          <a:latin typeface="Arial" panose="020B0604020202020204" pitchFamily="34" charset="0"/>
                          <a:cs typeface="Arial" panose="020B0604020202020204" pitchFamily="34" charset="0"/>
                        </a:rPr>
                        <a:t>just </a:t>
                      </a:r>
                      <a:r>
                        <a:rPr lang="en-GB" sz="1600" u="none" strike="noStrike" dirty="0">
                          <a:effectLst/>
                          <a:latin typeface="Arial" panose="020B0604020202020204" pitchFamily="34" charset="0"/>
                          <a:cs typeface="Arial" panose="020B0604020202020204" pitchFamily="34" charset="0"/>
                        </a:rPr>
                        <a:t>woodland expansion (returned 8)</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Advanced search. All of the words.</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Arial" panose="020B0604020202020204" pitchFamily="34" charset="0"/>
                          <a:cs typeface="Arial" panose="020B0604020202020204" pitchFamily="34" charset="0"/>
                        </a:rPr>
                        <a:t>Any time</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564878"/>
                  </a:ext>
                </a:extLst>
              </a:tr>
              <a:tr h="854515">
                <a:tc>
                  <a:txBody>
                    <a:bodyPr/>
                    <a:lstStyle/>
                    <a:p>
                      <a:pPr algn="ctr" fontAlgn="ctr"/>
                      <a:r>
                        <a:rPr lang="en-GB" sz="1600" u="none" strike="noStrike" dirty="0">
                          <a:effectLst/>
                          <a:latin typeface="Arial" panose="020B0604020202020204" pitchFamily="34" charset="0"/>
                          <a:cs typeface="Arial" panose="020B0604020202020204" pitchFamily="34" charset="0"/>
                        </a:rPr>
                        <a:t>Scottish Natural Heritage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woodland expansion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No advanced options for sorting in any way, basic search</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Any time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6309523"/>
                  </a:ext>
                </a:extLst>
              </a:tr>
              <a:tr h="550450">
                <a:tc>
                  <a:txBody>
                    <a:bodyPr/>
                    <a:lstStyle/>
                    <a:p>
                      <a:pPr algn="ctr" fontAlgn="ctr"/>
                      <a:r>
                        <a:rPr lang="en-GB" sz="1600" u="none" strike="noStrike" dirty="0">
                          <a:effectLst/>
                          <a:latin typeface="Arial" panose="020B0604020202020204" pitchFamily="34" charset="0"/>
                          <a:cs typeface="Arial" panose="020B0604020202020204" pitchFamily="34" charset="0"/>
                        </a:rPr>
                        <a:t>The Woodland Trust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woodland creation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Filtered to document</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8652852"/>
                  </a:ext>
                </a:extLst>
              </a:tr>
              <a:tr h="550450">
                <a:tc>
                  <a:txBody>
                    <a:bodyPr/>
                    <a:lstStyle/>
                    <a:p>
                      <a:pPr algn="ctr" fontAlgn="ctr"/>
                      <a:r>
                        <a:rPr lang="en-GB" sz="1600" u="none" strike="noStrike">
                          <a:effectLst/>
                          <a:latin typeface="Arial" panose="020B0604020202020204" pitchFamily="34" charset="0"/>
                          <a:cs typeface="Arial" panose="020B0604020202020204" pitchFamily="34" charset="0"/>
                        </a:rPr>
                        <a:t>RSPB</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Manual search through document library section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Arial" panose="020B0604020202020204" pitchFamily="34" charset="0"/>
                          <a:cs typeface="Arial" panose="020B0604020202020204" pitchFamily="34" charset="0"/>
                        </a:rPr>
                        <a:t>Topic: forestry, all years, anywhere.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3509" marR="3509" marT="35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288529"/>
                  </a:ext>
                </a:extLst>
              </a:tr>
            </a:tbl>
          </a:graphicData>
        </a:graphic>
      </p:graphicFrame>
      <p:sp>
        <p:nvSpPr>
          <p:cNvPr id="3" name="Slide Number Placeholder 2"/>
          <p:cNvSpPr>
            <a:spLocks noGrp="1"/>
          </p:cNvSpPr>
          <p:nvPr>
            <p:ph type="sldNum" sz="quarter" idx="12"/>
          </p:nvPr>
        </p:nvSpPr>
        <p:spPr/>
        <p:txBody>
          <a:bodyPr/>
          <a:lstStyle/>
          <a:p>
            <a:fld id="{780C177A-0032-456E-B79F-4AC1AB2AD29B}" type="slidenum">
              <a:rPr lang="en-GB" smtClean="0"/>
              <a:t>32</a:t>
            </a:fld>
            <a:endParaRPr lang="en-GB"/>
          </a:p>
        </p:txBody>
      </p:sp>
    </p:spTree>
    <p:extLst>
      <p:ext uri="{BB962C8B-B14F-4D97-AF65-F5344CB8AC3E}">
        <p14:creationId xmlns:p14="http://schemas.microsoft.com/office/powerpoint/2010/main" val="91184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bwMode="auto">
          <a:xfrm>
            <a:off x="519380" y="503676"/>
            <a:ext cx="9897102" cy="57616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sz="4000" dirty="0">
                <a:latin typeface="Source Sans Pro"/>
              </a:rPr>
              <a:t>Bibliographic databases</a:t>
            </a:r>
          </a:p>
        </p:txBody>
      </p:sp>
      <p:sp>
        <p:nvSpPr>
          <p:cNvPr id="2" name="Slide Number Placeholder 1"/>
          <p:cNvSpPr>
            <a:spLocks noGrp="1"/>
          </p:cNvSpPr>
          <p:nvPr>
            <p:ph type="sldNum" sz="quarter" idx="12"/>
          </p:nvPr>
        </p:nvSpPr>
        <p:spPr/>
        <p:txBody>
          <a:bodyPr/>
          <a:lstStyle/>
          <a:p>
            <a:pPr algn="r">
              <a:defRPr/>
            </a:pPr>
            <a:fld id="{2C9AC533-DCD0-4675-9C9D-E09D573FA79D}" type="slidenum">
              <a:rPr lang="en-GB" smtClean="0"/>
              <a:pPr algn="r">
                <a:defRPr/>
              </a:pPr>
              <a:t>33</a:t>
            </a:fld>
            <a:endParaRPr lang="en-GB" dirty="0"/>
          </a:p>
        </p:txBody>
      </p:sp>
      <p:sp>
        <p:nvSpPr>
          <p:cNvPr id="267268" name="Rectangle 4"/>
          <p:cNvSpPr>
            <a:spLocks noChangeArrowheads="1"/>
          </p:cNvSpPr>
          <p:nvPr/>
        </p:nvSpPr>
        <p:spPr bwMode="auto">
          <a:xfrm>
            <a:off x="599846" y="1336491"/>
            <a:ext cx="11168084" cy="4752950"/>
          </a:xfrm>
          <a:prstGeom prst="rect">
            <a:avLst/>
          </a:prstGeom>
          <a:noFill/>
          <a:ln>
            <a:noFill/>
          </a:ln>
          <a:effectLst/>
          <a:extLst>
            <a:ext uri="{909E8E84-426E-40DD-AFC4-6F175D3DCCD1}">
              <a14:hiddenFill xmlns:a14="http://schemas.microsoft.com/office/drawing/2010/main">
                <a:solidFill>
                  <a:schemeClr val="accent1">
                    <a:alpha val="23137"/>
                  </a:schemeClr>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457200" eaLnBrk="0" hangingPunct="0">
              <a:lnSpc>
                <a:spcPct val="90000"/>
              </a:lnSpc>
              <a:buClr>
                <a:schemeClr val="tx1"/>
              </a:buClr>
            </a:pPr>
            <a:endParaRPr lang="en-GB" sz="2400" dirty="0">
              <a:latin typeface="Source Sans Pro"/>
            </a:endParaRPr>
          </a:p>
          <a:p>
            <a:pPr marL="342900" indent="-342900" defTabSz="457200" eaLnBrk="0" hangingPunct="0">
              <a:lnSpc>
                <a:spcPct val="90000"/>
              </a:lnSpc>
              <a:buFont typeface="Arial" pitchFamily="34" charset="0"/>
              <a:buChar char="•"/>
            </a:pPr>
            <a:r>
              <a:rPr lang="en-GB" sz="2400" dirty="0">
                <a:latin typeface="Source Sans Pro"/>
              </a:rPr>
              <a:t>Can find articles and full-text not found via DiscoverEd or Google Scholar </a:t>
            </a:r>
          </a:p>
          <a:p>
            <a:pPr marL="342900" indent="-342900" defTabSz="457200" eaLnBrk="0" hangingPunct="0">
              <a:lnSpc>
                <a:spcPct val="90000"/>
              </a:lnSpc>
              <a:buFont typeface="Arial" pitchFamily="34" charset="0"/>
              <a:buChar char="•"/>
            </a:pPr>
            <a:endParaRPr lang="en-GB" sz="2400" dirty="0">
              <a:latin typeface="Source Sans Pro"/>
            </a:endParaRPr>
          </a:p>
          <a:p>
            <a:pPr marL="342900" indent="-342900" defTabSz="457200" eaLnBrk="0" hangingPunct="0">
              <a:lnSpc>
                <a:spcPct val="90000"/>
              </a:lnSpc>
              <a:buFont typeface="Arial" pitchFamily="34" charset="0"/>
              <a:buChar char="•"/>
            </a:pPr>
            <a:r>
              <a:rPr lang="en-GB" sz="2400" dirty="0">
                <a:latin typeface="Source Sans Pro"/>
              </a:rPr>
              <a:t>Search details of millions of articles to find what publications exist about a topic - even if not held in our library </a:t>
            </a:r>
          </a:p>
          <a:p>
            <a:pPr marL="342900" indent="-342900" defTabSz="457200" eaLnBrk="0" hangingPunct="0">
              <a:lnSpc>
                <a:spcPct val="90000"/>
              </a:lnSpc>
              <a:buFont typeface="Arial" pitchFamily="34" charset="0"/>
              <a:buChar char="•"/>
            </a:pPr>
            <a:endParaRPr lang="en-GB" sz="2400" dirty="0">
              <a:latin typeface="Source Sans Pro"/>
            </a:endParaRPr>
          </a:p>
          <a:p>
            <a:pPr marL="342900" indent="-342900" defTabSz="457200" eaLnBrk="0" hangingPunct="0">
              <a:lnSpc>
                <a:spcPct val="90000"/>
              </a:lnSpc>
              <a:buFont typeface="Arial" pitchFamily="34" charset="0"/>
              <a:buChar char="•"/>
            </a:pPr>
            <a:r>
              <a:rPr lang="en-GB" sz="2400" dirty="0">
                <a:latin typeface="Source Sans Pro"/>
              </a:rPr>
              <a:t>Can be subject specific – although you may need to use more than one </a:t>
            </a:r>
          </a:p>
          <a:p>
            <a:pPr marL="342900" indent="-342900" defTabSz="457200" eaLnBrk="0" hangingPunct="0">
              <a:lnSpc>
                <a:spcPct val="90000"/>
              </a:lnSpc>
              <a:buFont typeface="Arial" pitchFamily="34" charset="0"/>
              <a:buChar char="•"/>
            </a:pPr>
            <a:endParaRPr lang="en-GB" sz="2400" dirty="0">
              <a:latin typeface="Source Sans Pro"/>
            </a:endParaRPr>
          </a:p>
          <a:p>
            <a:pPr marL="342900" indent="-342900" defTabSz="457200" eaLnBrk="0" hangingPunct="0">
              <a:lnSpc>
                <a:spcPct val="90000"/>
              </a:lnSpc>
              <a:buFont typeface="Arial" pitchFamily="34" charset="0"/>
              <a:buChar char="•"/>
            </a:pPr>
            <a:r>
              <a:rPr lang="en-GB" sz="2400" dirty="0">
                <a:latin typeface="Source Sans Pro"/>
              </a:rPr>
              <a:t>Can use sophisticated </a:t>
            </a:r>
            <a:r>
              <a:rPr lang="en-GB" sz="2400" dirty="0" smtClean="0">
                <a:latin typeface="Source Sans Pro"/>
              </a:rPr>
              <a:t>searches</a:t>
            </a:r>
          </a:p>
          <a:p>
            <a:pPr marL="342900" indent="-342900" defTabSz="457200" eaLnBrk="0" hangingPunct="0">
              <a:lnSpc>
                <a:spcPct val="90000"/>
              </a:lnSpc>
              <a:buFont typeface="Arial" pitchFamily="34" charset="0"/>
              <a:buChar char="•"/>
            </a:pPr>
            <a:endParaRPr lang="en-GB" sz="2400" dirty="0">
              <a:latin typeface="Source Sans Pro"/>
            </a:endParaRPr>
          </a:p>
          <a:p>
            <a:pPr marL="342900" indent="-342900" defTabSz="457200" eaLnBrk="0" hangingPunct="0">
              <a:lnSpc>
                <a:spcPct val="90000"/>
              </a:lnSpc>
              <a:buFont typeface="Arial" pitchFamily="34" charset="0"/>
              <a:buChar char="•"/>
            </a:pPr>
            <a:r>
              <a:rPr lang="en-GB" sz="2400" dirty="0" smtClean="0">
                <a:latin typeface="Source Sans Pro"/>
              </a:rPr>
              <a:t>Can create alerts to new publications that match your search </a:t>
            </a:r>
            <a:br>
              <a:rPr lang="en-GB" sz="2400" dirty="0" smtClean="0">
                <a:latin typeface="Source Sans Pro"/>
              </a:rPr>
            </a:br>
            <a:endParaRPr lang="en-GB" sz="2400" dirty="0" smtClean="0">
              <a:latin typeface="Source Sans Pro"/>
            </a:endParaRPr>
          </a:p>
          <a:p>
            <a:pPr marL="342900" indent="-342900" defTabSz="457200" eaLnBrk="0" hangingPunct="0">
              <a:lnSpc>
                <a:spcPct val="90000"/>
              </a:lnSpc>
              <a:buFont typeface="Arial" pitchFamily="34" charset="0"/>
              <a:buChar char="•"/>
            </a:pPr>
            <a:endParaRPr lang="en-GB" sz="2400" dirty="0">
              <a:latin typeface="Source Sans Pro"/>
            </a:endParaRPr>
          </a:p>
          <a:p>
            <a:pPr marL="342900" indent="-342900" defTabSz="457200" eaLnBrk="0" hangingPunct="0">
              <a:lnSpc>
                <a:spcPct val="90000"/>
              </a:lnSpc>
              <a:buFont typeface="Arial" pitchFamily="34" charset="0"/>
              <a:buChar char="•"/>
            </a:pPr>
            <a:r>
              <a:rPr lang="en-GB" sz="2400" dirty="0">
                <a:solidFill>
                  <a:prstClr val="black"/>
                </a:solidFill>
                <a:latin typeface="Source Sans Pro"/>
              </a:rPr>
              <a:t>Subject Guides will provide more </a:t>
            </a:r>
            <a:r>
              <a:rPr lang="en-GB" sz="2400" dirty="0">
                <a:solidFill>
                  <a:prstClr val="black"/>
                </a:solidFill>
                <a:latin typeface="Source Sans Pro"/>
                <a:hlinkClick r:id="rId3"/>
              </a:rPr>
              <a:t>https://</a:t>
            </a:r>
            <a:r>
              <a:rPr lang="en-GB" sz="2400" dirty="0" smtClean="0">
                <a:solidFill>
                  <a:prstClr val="black"/>
                </a:solidFill>
                <a:latin typeface="Source Sans Pro"/>
                <a:hlinkClick r:id="rId3"/>
              </a:rPr>
              <a:t>edinburgh-uk.libguides.com/geosciences</a:t>
            </a:r>
            <a:endParaRPr lang="en-GB" sz="2400" dirty="0" smtClean="0">
              <a:solidFill>
                <a:prstClr val="black"/>
              </a:solidFill>
              <a:latin typeface="Source Sans Pro"/>
            </a:endParaRPr>
          </a:p>
          <a:p>
            <a:pPr marL="342900" indent="-342900" defTabSz="457200" eaLnBrk="0" hangingPunct="0">
              <a:lnSpc>
                <a:spcPct val="90000"/>
              </a:lnSpc>
              <a:buFont typeface="Arial" pitchFamily="34" charset="0"/>
              <a:buChar char="•"/>
            </a:pPr>
            <a:endParaRPr lang="en-GB" sz="2400" dirty="0">
              <a:latin typeface="Source Sans Pro"/>
            </a:endParaRPr>
          </a:p>
          <a:p>
            <a:pPr marL="342900" indent="-342900" defTabSz="457200" eaLnBrk="0" hangingPunct="0">
              <a:lnSpc>
                <a:spcPct val="90000"/>
              </a:lnSpc>
              <a:buFont typeface="Arial" pitchFamily="34" charset="0"/>
              <a:buChar char="•"/>
            </a:pPr>
            <a:endParaRPr lang="en-GB" sz="2000" dirty="0">
              <a:latin typeface="Source Sans Pro"/>
            </a:endParaRPr>
          </a:p>
        </p:txBody>
      </p:sp>
    </p:spTree>
    <p:extLst>
      <p:ext uri="{BB962C8B-B14F-4D97-AF65-F5344CB8AC3E}">
        <p14:creationId xmlns:p14="http://schemas.microsoft.com/office/powerpoint/2010/main" val="602094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643739" y="446228"/>
            <a:ext cx="9628976" cy="696276"/>
          </a:xfrm>
          <a:noFill/>
        </p:spPr>
        <p:txBody>
          <a:bodyPr>
            <a:normAutofit/>
          </a:bodyPr>
          <a:lstStyle/>
          <a:p>
            <a:pPr eaLnBrk="1" hangingPunct="1"/>
            <a:r>
              <a:rPr lang="en-GB" sz="4000" dirty="0">
                <a:latin typeface="Source Sans Pro" panose="020B0503030403020204"/>
              </a:rPr>
              <a:t>Search History</a:t>
            </a:r>
          </a:p>
        </p:txBody>
      </p:sp>
      <p:pic>
        <p:nvPicPr>
          <p:cNvPr id="3" name="Picture 2"/>
          <p:cNvPicPr>
            <a:picLocks noChangeAspect="1"/>
          </p:cNvPicPr>
          <p:nvPr/>
        </p:nvPicPr>
        <p:blipFill>
          <a:blip r:embed="rId2"/>
          <a:stretch>
            <a:fillRect/>
          </a:stretch>
        </p:blipFill>
        <p:spPr>
          <a:xfrm>
            <a:off x="1402817" y="2773720"/>
            <a:ext cx="8687460" cy="3802980"/>
          </a:xfrm>
          <a:prstGeom prst="rect">
            <a:avLst/>
          </a:prstGeom>
        </p:spPr>
      </p:pic>
      <p:sp>
        <p:nvSpPr>
          <p:cNvPr id="4" name="TextBox 3"/>
          <p:cNvSpPr txBox="1"/>
          <p:nvPr/>
        </p:nvSpPr>
        <p:spPr>
          <a:xfrm>
            <a:off x="643739" y="997729"/>
            <a:ext cx="10671168" cy="1631216"/>
          </a:xfrm>
          <a:prstGeom prst="rect">
            <a:avLst/>
          </a:prstGeom>
          <a:noFill/>
        </p:spPr>
        <p:txBody>
          <a:bodyPr wrap="square" rtlCol="0">
            <a:spAutoFit/>
          </a:bodyPr>
          <a:lstStyle/>
          <a:p>
            <a:pPr marL="85725"/>
            <a:r>
              <a:rPr lang="en-GB" sz="2000" dirty="0"/>
              <a:t>Let’s you</a:t>
            </a:r>
            <a:r>
              <a:rPr lang="en-GB" sz="2000" dirty="0" smtClean="0"/>
              <a:t>:</a:t>
            </a:r>
            <a:endParaRPr lang="en-GB" sz="2000" dirty="0"/>
          </a:p>
          <a:p>
            <a:pPr marL="200025" indent="-200025">
              <a:buFont typeface="Arial" panose="020B0604020202020204" pitchFamily="34" charset="0"/>
              <a:buChar char="•"/>
            </a:pPr>
            <a:r>
              <a:rPr lang="en-GB" sz="2000" dirty="0"/>
              <a:t>Think one concept at a time.</a:t>
            </a:r>
          </a:p>
          <a:p>
            <a:pPr marL="200025" indent="-200025">
              <a:buFont typeface="Arial" panose="020B0604020202020204" pitchFamily="34" charset="0"/>
              <a:buChar char="•"/>
            </a:pPr>
            <a:r>
              <a:rPr lang="en-GB" sz="2000" dirty="0"/>
              <a:t>See the difference (in result numbers) combining makes.</a:t>
            </a:r>
          </a:p>
          <a:p>
            <a:pPr marL="200025" indent="-200025">
              <a:buFont typeface="Arial" panose="020B0604020202020204" pitchFamily="34" charset="0"/>
              <a:buChar char="•"/>
            </a:pPr>
            <a:r>
              <a:rPr lang="en-GB" sz="2000" dirty="0"/>
              <a:t>Know the limiting concept(s) (lowest result number).</a:t>
            </a:r>
          </a:p>
          <a:p>
            <a:pPr marL="200025" indent="-200025">
              <a:buFont typeface="Arial" panose="020B0604020202020204" pitchFamily="34" charset="0"/>
              <a:buChar char="•"/>
            </a:pPr>
            <a:r>
              <a:rPr lang="en-GB" sz="2000" dirty="0"/>
              <a:t>Add another concept easily</a:t>
            </a:r>
            <a:r>
              <a:rPr lang="en-GB" sz="2000" dirty="0" smtClean="0"/>
              <a:t>.</a:t>
            </a:r>
            <a:endParaRPr lang="en-GB" sz="2000" dirty="0"/>
          </a:p>
        </p:txBody>
      </p:sp>
      <p:sp>
        <p:nvSpPr>
          <p:cNvPr id="5" name="Slide Number Placeholder 4"/>
          <p:cNvSpPr>
            <a:spLocks noGrp="1"/>
          </p:cNvSpPr>
          <p:nvPr>
            <p:ph type="sldNum" sz="quarter" idx="12"/>
          </p:nvPr>
        </p:nvSpPr>
        <p:spPr>
          <a:xfrm>
            <a:off x="10090276" y="6431923"/>
            <a:ext cx="398212" cy="289552"/>
          </a:xfrm>
        </p:spPr>
        <p:txBody>
          <a:bodyPr/>
          <a:lstStyle/>
          <a:p>
            <a:fld id="{A371FCA0-1B0F-4B78-AA03-A29AA565150E}" type="slidenum">
              <a:rPr lang="en-GB" sz="900"/>
              <a:pPr/>
              <a:t>34</a:t>
            </a:fld>
            <a:endParaRPr lang="en-GB" sz="900" dirty="0"/>
          </a:p>
        </p:txBody>
      </p:sp>
    </p:spTree>
    <p:extLst>
      <p:ext uri="{BB962C8B-B14F-4D97-AF65-F5344CB8AC3E}">
        <p14:creationId xmlns:p14="http://schemas.microsoft.com/office/powerpoint/2010/main" val="3543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7162" y="555956"/>
            <a:ext cx="9613988" cy="879986"/>
          </a:xfrm>
        </p:spPr>
        <p:txBody>
          <a:bodyPr>
            <a:normAutofit/>
          </a:bodyPr>
          <a:lstStyle/>
          <a:p>
            <a:r>
              <a:rPr lang="en-GB" sz="4000" dirty="0">
                <a:latin typeface="Source Sans Pro"/>
              </a:rPr>
              <a:t>Keeping up to date</a:t>
            </a:r>
          </a:p>
        </p:txBody>
      </p:sp>
      <p:sp>
        <p:nvSpPr>
          <p:cNvPr id="27653" name="Text Box 5"/>
          <p:cNvSpPr txBox="1">
            <a:spLocks noChangeArrowheads="1"/>
          </p:cNvSpPr>
          <p:nvPr/>
        </p:nvSpPr>
        <p:spPr bwMode="auto">
          <a:xfrm>
            <a:off x="607162" y="1623936"/>
            <a:ext cx="942019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dirty="0" smtClean="0">
                <a:latin typeface="Source Sans Pro"/>
              </a:rPr>
              <a:t>Email </a:t>
            </a:r>
            <a:r>
              <a:rPr lang="en-GB" sz="2400" b="1" dirty="0">
                <a:latin typeface="Source Sans Pro"/>
              </a:rPr>
              <a:t>alerts</a:t>
            </a:r>
            <a:r>
              <a:rPr lang="en-GB" sz="2400" dirty="0">
                <a:latin typeface="Source Sans Pro"/>
              </a:rPr>
              <a:t> of relevant results from bibliographic </a:t>
            </a:r>
            <a:r>
              <a:rPr lang="en-GB" sz="2400" dirty="0" smtClean="0">
                <a:latin typeface="Source Sans Pro"/>
              </a:rPr>
              <a:t>databases</a:t>
            </a:r>
          </a:p>
          <a:p>
            <a:pPr>
              <a:spcBef>
                <a:spcPct val="50000"/>
              </a:spcBef>
            </a:pPr>
            <a:endParaRPr lang="en-GB" sz="2400" dirty="0">
              <a:latin typeface="Source Sans Pro"/>
            </a:endParaRPr>
          </a:p>
          <a:p>
            <a:pPr>
              <a:spcBef>
                <a:spcPct val="50000"/>
              </a:spcBef>
            </a:pPr>
            <a:r>
              <a:rPr lang="en-GB" sz="2400" b="1" dirty="0" smtClean="0">
                <a:latin typeface="Source Sans Pro"/>
              </a:rPr>
              <a:t>Saved </a:t>
            </a:r>
            <a:r>
              <a:rPr lang="en-GB" sz="2400" b="1" dirty="0">
                <a:latin typeface="Source Sans Pro"/>
              </a:rPr>
              <a:t>searches</a:t>
            </a:r>
            <a:r>
              <a:rPr lang="en-GB" sz="2400" dirty="0">
                <a:latin typeface="Source Sans Pro"/>
              </a:rPr>
              <a:t> to re-run on bibliographic </a:t>
            </a:r>
            <a:r>
              <a:rPr lang="en-GB" sz="2400" dirty="0" smtClean="0">
                <a:latin typeface="Source Sans Pro"/>
              </a:rPr>
              <a:t>databases</a:t>
            </a:r>
          </a:p>
          <a:p>
            <a:pPr>
              <a:spcBef>
                <a:spcPct val="50000"/>
              </a:spcBef>
            </a:pPr>
            <a:endParaRPr lang="en-GB" sz="2400" dirty="0">
              <a:latin typeface="Source Sans Pro"/>
            </a:endParaRPr>
          </a:p>
          <a:p>
            <a:pPr>
              <a:spcBef>
                <a:spcPct val="50000"/>
              </a:spcBef>
            </a:pPr>
            <a:r>
              <a:rPr lang="en-GB" sz="2400" b="1" dirty="0" smtClean="0">
                <a:latin typeface="Source Sans Pro"/>
              </a:rPr>
              <a:t>Table </a:t>
            </a:r>
            <a:r>
              <a:rPr lang="en-GB" sz="2400" b="1" dirty="0">
                <a:latin typeface="Source Sans Pro"/>
              </a:rPr>
              <a:t>of Contents alerts</a:t>
            </a:r>
            <a:r>
              <a:rPr lang="en-GB" sz="2400" dirty="0">
                <a:latin typeface="Source Sans Pro"/>
              </a:rPr>
              <a:t> from journal publisher </a:t>
            </a:r>
            <a:r>
              <a:rPr lang="en-GB" sz="2400" dirty="0" smtClean="0">
                <a:latin typeface="Source Sans Pro"/>
              </a:rPr>
              <a:t>sites</a:t>
            </a:r>
            <a:endParaRPr lang="en-GB" sz="2400" dirty="0">
              <a:latin typeface="Source Sans Pro"/>
            </a:endParaRPr>
          </a:p>
        </p:txBody>
      </p:sp>
      <p:sp>
        <p:nvSpPr>
          <p:cNvPr id="3" name="Slide Number Placeholder 2"/>
          <p:cNvSpPr>
            <a:spLocks noGrp="1"/>
          </p:cNvSpPr>
          <p:nvPr>
            <p:ph type="sldNum" sz="quarter" idx="12"/>
          </p:nvPr>
        </p:nvSpPr>
        <p:spPr/>
        <p:txBody>
          <a:bodyPr/>
          <a:lstStyle/>
          <a:p>
            <a:fld id="{780C177A-0032-456E-B79F-4AC1AB2AD29B}" type="slidenum">
              <a:rPr lang="en-GB" smtClean="0"/>
              <a:t>35</a:t>
            </a:fld>
            <a:endParaRPr lang="en-GB"/>
          </a:p>
        </p:txBody>
      </p:sp>
    </p:spTree>
    <p:extLst>
      <p:ext uri="{BB962C8B-B14F-4D97-AF65-F5344CB8AC3E}">
        <p14:creationId xmlns:p14="http://schemas.microsoft.com/office/powerpoint/2010/main" val="2605883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C177A-0032-456E-B79F-4AC1AB2AD29B}" type="slidenum">
              <a:rPr lang="en-GB" smtClean="0"/>
              <a:t>36</a:t>
            </a:fld>
            <a:endParaRPr lang="en-GB"/>
          </a:p>
        </p:txBody>
      </p:sp>
      <p:pic>
        <p:nvPicPr>
          <p:cNvPr id="5" name="Picture 4"/>
          <p:cNvPicPr>
            <a:picLocks noChangeAspect="1"/>
          </p:cNvPicPr>
          <p:nvPr/>
        </p:nvPicPr>
        <p:blipFill>
          <a:blip r:embed="rId3"/>
          <a:stretch>
            <a:fillRect/>
          </a:stretch>
        </p:blipFill>
        <p:spPr>
          <a:xfrm>
            <a:off x="1305498" y="0"/>
            <a:ext cx="9128592" cy="6857999"/>
          </a:xfrm>
          <a:prstGeom prst="rect">
            <a:avLst/>
          </a:prstGeom>
        </p:spPr>
      </p:pic>
    </p:spTree>
    <p:extLst>
      <p:ext uri="{BB962C8B-B14F-4D97-AF65-F5344CB8AC3E}">
        <p14:creationId xmlns:p14="http://schemas.microsoft.com/office/powerpoint/2010/main" val="1404393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608" t="6216" r="3196" b="4651"/>
          <a:stretch/>
        </p:blipFill>
        <p:spPr>
          <a:xfrm>
            <a:off x="7378587" y="3040428"/>
            <a:ext cx="4257864" cy="2498236"/>
          </a:xfrm>
          <a:prstGeom prst="rect">
            <a:avLst/>
          </a:prstGeom>
          <a:effectLst/>
        </p:spPr>
      </p:pic>
      <p:sp>
        <p:nvSpPr>
          <p:cNvPr id="2" name="Title 1"/>
          <p:cNvSpPr>
            <a:spLocks noGrp="1"/>
          </p:cNvSpPr>
          <p:nvPr>
            <p:ph type="title"/>
          </p:nvPr>
        </p:nvSpPr>
        <p:spPr>
          <a:xfrm>
            <a:off x="592531" y="252248"/>
            <a:ext cx="9535917" cy="1196161"/>
          </a:xfrm>
        </p:spPr>
        <p:txBody>
          <a:bodyPr>
            <a:normAutofit/>
          </a:bodyPr>
          <a:lstStyle/>
          <a:p>
            <a:r>
              <a:rPr lang="en-US" sz="4000" dirty="0">
                <a:latin typeface="Source Sans Pro"/>
              </a:rPr>
              <a:t>What if we don’t have what you need?</a:t>
            </a:r>
          </a:p>
        </p:txBody>
      </p:sp>
      <p:sp>
        <p:nvSpPr>
          <p:cNvPr id="3" name="Content Placeholder 2"/>
          <p:cNvSpPr>
            <a:spLocks noGrp="1"/>
          </p:cNvSpPr>
          <p:nvPr>
            <p:ph idx="1"/>
          </p:nvPr>
        </p:nvSpPr>
        <p:spPr>
          <a:xfrm>
            <a:off x="659081" y="1335975"/>
            <a:ext cx="10255662" cy="4785756"/>
          </a:xfrm>
        </p:spPr>
        <p:txBody>
          <a:bodyPr>
            <a:noAutofit/>
          </a:bodyPr>
          <a:lstStyle/>
          <a:p>
            <a:pPr marL="0" lvl="0" indent="-317897">
              <a:buNone/>
            </a:pPr>
            <a:endParaRPr lang="en-US" sz="2000" dirty="0" smtClean="0">
              <a:latin typeface="Source Sans Pro"/>
            </a:endParaRPr>
          </a:p>
          <a:p>
            <a:pPr marL="0" lvl="0" indent="-317897">
              <a:buNone/>
            </a:pPr>
            <a:r>
              <a:rPr lang="en-US" sz="2000" dirty="0" smtClean="0">
                <a:latin typeface="Source Sans Pro"/>
              </a:rPr>
              <a:t>Document Delivery (</a:t>
            </a:r>
            <a:r>
              <a:rPr lang="en-US" sz="2000" b="1" dirty="0">
                <a:latin typeface="Source Sans Pro"/>
              </a:rPr>
              <a:t>Inter-Library </a:t>
            </a:r>
            <a:r>
              <a:rPr lang="en-US" sz="2000" b="1" dirty="0" smtClean="0">
                <a:latin typeface="Source Sans Pro"/>
              </a:rPr>
              <a:t>Loans</a:t>
            </a:r>
            <a:r>
              <a:rPr lang="en-US" sz="2000" dirty="0" smtClean="0">
                <a:latin typeface="Source Sans Pro"/>
              </a:rPr>
              <a:t>)</a:t>
            </a:r>
            <a:r>
              <a:rPr lang="en-US" sz="2000" dirty="0" smtClean="0">
                <a:solidFill>
                  <a:srgbClr val="5B9BD5">
                    <a:lumMod val="50000"/>
                  </a:srgbClr>
                </a:solidFill>
                <a:latin typeface="Source Sans Pro"/>
              </a:rPr>
              <a:t> </a:t>
            </a:r>
            <a:r>
              <a:rPr lang="en-US" sz="2000" dirty="0" smtClean="0">
                <a:solidFill>
                  <a:srgbClr val="5B9BD5">
                    <a:lumMod val="50000"/>
                  </a:srgbClr>
                </a:solidFill>
                <a:latin typeface="Source Sans Pro"/>
                <a:hlinkClick r:id="rId4"/>
              </a:rPr>
              <a:t>www.ed.ac.uk/is/ILL</a:t>
            </a:r>
            <a:endParaRPr lang="en-US" sz="2000" dirty="0">
              <a:solidFill>
                <a:srgbClr val="5B9BD5">
                  <a:lumMod val="50000"/>
                </a:srgbClr>
              </a:solidFill>
              <a:latin typeface="Source Sans Pro"/>
            </a:endParaRPr>
          </a:p>
          <a:p>
            <a:pPr marL="0" indent="-317897">
              <a:buNone/>
            </a:pPr>
            <a:r>
              <a:rPr lang="en-US" sz="2000" dirty="0" smtClean="0">
                <a:latin typeface="Source Sans Pro"/>
              </a:rPr>
              <a:t>You </a:t>
            </a:r>
            <a:r>
              <a:rPr lang="en-US" sz="2000" dirty="0">
                <a:latin typeface="Source Sans Pro"/>
              </a:rPr>
              <a:t>can request books, </a:t>
            </a:r>
            <a:r>
              <a:rPr lang="en-US" sz="2000" dirty="0" smtClean="0">
                <a:latin typeface="Source Sans Pro"/>
              </a:rPr>
              <a:t>scans of book </a:t>
            </a:r>
            <a:r>
              <a:rPr lang="en-US" sz="2000" dirty="0">
                <a:latin typeface="Source Sans Pro"/>
              </a:rPr>
              <a:t>chapters or journal articles not held in UoE Library</a:t>
            </a:r>
            <a:r>
              <a:rPr lang="en-US" sz="2000" dirty="0" smtClean="0">
                <a:latin typeface="Source Sans Pro"/>
              </a:rPr>
              <a:t>.</a:t>
            </a:r>
          </a:p>
          <a:p>
            <a:pPr marL="0" indent="-317897">
              <a:buNone/>
            </a:pPr>
            <a:r>
              <a:rPr lang="en-US" sz="2000" dirty="0" smtClean="0">
                <a:solidFill>
                  <a:schemeClr val="accent1">
                    <a:lumMod val="50000"/>
                  </a:schemeClr>
                </a:solidFill>
                <a:latin typeface="Source Sans Pro"/>
                <a:hlinkClick r:id="rId4"/>
              </a:rPr>
              <a:t> </a:t>
            </a:r>
            <a:r>
              <a:rPr lang="en-US" sz="1800" dirty="0" smtClean="0">
                <a:solidFill>
                  <a:schemeClr val="accent1">
                    <a:lumMod val="50000"/>
                  </a:schemeClr>
                </a:solidFill>
                <a:latin typeface="Source Sans Pro"/>
                <a:hlinkClick r:id="rId5"/>
              </a:rPr>
              <a:t>https</a:t>
            </a:r>
            <a:r>
              <a:rPr lang="en-US" sz="1800" dirty="0">
                <a:solidFill>
                  <a:schemeClr val="accent1">
                    <a:lumMod val="50000"/>
                  </a:schemeClr>
                </a:solidFill>
                <a:latin typeface="Source Sans Pro"/>
                <a:hlinkClick r:id="rId5"/>
              </a:rPr>
              <a:t>://</a:t>
            </a:r>
            <a:r>
              <a:rPr lang="en-US" sz="1800" dirty="0" smtClean="0">
                <a:solidFill>
                  <a:schemeClr val="accent1">
                    <a:lumMod val="50000"/>
                  </a:schemeClr>
                </a:solidFill>
                <a:latin typeface="Source Sans Pro"/>
                <a:hlinkClick r:id="rId5"/>
              </a:rPr>
              <a:t>www.ed.ac.uk/files/atoms/files/guide_for_requesting_interlibrary_loans.pdf</a:t>
            </a:r>
            <a:endParaRPr lang="en-US" sz="1800" dirty="0" smtClean="0">
              <a:solidFill>
                <a:schemeClr val="accent1">
                  <a:lumMod val="50000"/>
                </a:schemeClr>
              </a:solidFill>
              <a:latin typeface="Source Sans Pro"/>
            </a:endParaRPr>
          </a:p>
          <a:p>
            <a:pPr marL="482203" lvl="1" indent="-342900"/>
            <a:endParaRPr lang="en-US" sz="2000" dirty="0" smtClean="0">
              <a:solidFill>
                <a:schemeClr val="accent1">
                  <a:lumMod val="50000"/>
                </a:schemeClr>
              </a:solidFill>
              <a:latin typeface="Source Sans Pro"/>
            </a:endParaRPr>
          </a:p>
          <a:p>
            <a:pPr marL="0" indent="0">
              <a:buNone/>
            </a:pPr>
            <a:r>
              <a:rPr lang="en-US" sz="2000" b="1" dirty="0" smtClean="0">
                <a:solidFill>
                  <a:prstClr val="black"/>
                </a:solidFill>
                <a:latin typeface="Source Sans Pro"/>
              </a:rPr>
              <a:t>Scan &amp; Deliver </a:t>
            </a:r>
          </a:p>
          <a:p>
            <a:pPr marL="0" indent="0">
              <a:buNone/>
            </a:pPr>
            <a:endParaRPr lang="en-US" sz="2000" b="1" dirty="0">
              <a:solidFill>
                <a:prstClr val="black"/>
              </a:solidFill>
              <a:latin typeface="Source Sans Pro"/>
            </a:endParaRPr>
          </a:p>
          <a:p>
            <a:pPr marL="0" indent="0">
              <a:buNone/>
            </a:pPr>
            <a:r>
              <a:rPr lang="en-US" sz="2000" b="1" dirty="0" smtClean="0">
                <a:solidFill>
                  <a:prstClr val="black"/>
                </a:solidFill>
                <a:latin typeface="Source Sans Pro"/>
              </a:rPr>
              <a:t>Request </a:t>
            </a:r>
            <a:r>
              <a:rPr lang="en-US" sz="2000" b="1" dirty="0">
                <a:solidFill>
                  <a:prstClr val="black"/>
                </a:solidFill>
                <a:latin typeface="Source Sans Pro"/>
              </a:rPr>
              <a:t>a </a:t>
            </a:r>
            <a:r>
              <a:rPr lang="en-US" sz="2000" b="1" dirty="0" smtClean="0">
                <a:solidFill>
                  <a:prstClr val="black"/>
                </a:solidFill>
                <a:latin typeface="Source Sans Pro"/>
              </a:rPr>
              <a:t>Book </a:t>
            </a:r>
            <a:r>
              <a:rPr lang="en-US" sz="2000" dirty="0">
                <a:solidFill>
                  <a:srgbClr val="5B9BD5">
                    <a:lumMod val="50000"/>
                  </a:srgbClr>
                </a:solidFill>
                <a:latin typeface="Source Sans Pro"/>
                <a:hlinkClick r:id="rId6"/>
              </a:rPr>
              <a:t>www.ed.ac.uk/is/rab</a:t>
            </a:r>
            <a:endParaRPr lang="en-US" sz="2000" dirty="0">
              <a:solidFill>
                <a:srgbClr val="5B9BD5">
                  <a:lumMod val="50000"/>
                </a:srgbClr>
              </a:solidFill>
              <a:latin typeface="Source Sans Pro"/>
            </a:endParaRPr>
          </a:p>
          <a:p>
            <a:pPr marL="0" indent="0">
              <a:buNone/>
            </a:pPr>
            <a:r>
              <a:rPr lang="en-US" sz="2000" dirty="0" smtClean="0">
                <a:solidFill>
                  <a:prstClr val="black"/>
                </a:solidFill>
                <a:latin typeface="Source Sans Pro"/>
              </a:rPr>
              <a:t>Suggest </a:t>
            </a:r>
            <a:r>
              <a:rPr lang="en-US" sz="2000" dirty="0">
                <a:solidFill>
                  <a:prstClr val="black"/>
                </a:solidFill>
                <a:latin typeface="Source Sans Pro"/>
              </a:rPr>
              <a:t>new purchases for the Library</a:t>
            </a:r>
            <a:r>
              <a:rPr lang="en-US" sz="2000" dirty="0" smtClean="0">
                <a:solidFill>
                  <a:prstClr val="black"/>
                </a:solidFill>
                <a:latin typeface="Source Sans Pro"/>
              </a:rPr>
              <a:t>.</a:t>
            </a:r>
            <a:endParaRPr lang="en-US" sz="2000" dirty="0">
              <a:solidFill>
                <a:schemeClr val="accent1">
                  <a:lumMod val="50000"/>
                </a:schemeClr>
              </a:solidFill>
              <a:latin typeface="Source Sans Pro"/>
            </a:endParaRPr>
          </a:p>
          <a:p>
            <a:pPr marL="0" indent="0">
              <a:buNone/>
            </a:pPr>
            <a:endParaRPr lang="en-US" sz="2000" dirty="0" smtClean="0">
              <a:latin typeface="Source Sans Pro"/>
            </a:endParaRPr>
          </a:p>
          <a:p>
            <a:pPr marL="0" indent="0">
              <a:buNone/>
            </a:pPr>
            <a:r>
              <a:rPr lang="en-US" sz="2000" b="1" dirty="0" smtClean="0">
                <a:latin typeface="Source Sans Pro"/>
              </a:rPr>
              <a:t>Journal subscription </a:t>
            </a:r>
            <a:r>
              <a:rPr lang="en-US" sz="2000" b="1" dirty="0" err="1" smtClean="0">
                <a:latin typeface="Source Sans Pro"/>
              </a:rPr>
              <a:t>etc</a:t>
            </a:r>
            <a:r>
              <a:rPr lang="en-US" sz="2000" b="1" dirty="0" smtClean="0">
                <a:latin typeface="Source Sans Pro"/>
              </a:rPr>
              <a:t>  </a:t>
            </a:r>
          </a:p>
          <a:p>
            <a:pPr marL="0" lvl="1" indent="-11112">
              <a:buNone/>
            </a:pPr>
            <a:r>
              <a:rPr lang="en-US" sz="2000" dirty="0" smtClean="0">
                <a:latin typeface="Source Sans Pro"/>
              </a:rPr>
              <a:t>Contact your Academic Support Librarian – via </a:t>
            </a:r>
            <a:r>
              <a:rPr lang="en-US" sz="2000" dirty="0" err="1" smtClean="0">
                <a:latin typeface="Source Sans Pro"/>
              </a:rPr>
              <a:t>EdHelp</a:t>
            </a:r>
            <a:r>
              <a:rPr lang="en-US" sz="2000" dirty="0" smtClean="0">
                <a:latin typeface="Source Sans Pro"/>
              </a:rPr>
              <a:t> or directly.  </a:t>
            </a:r>
          </a:p>
          <a:p>
            <a:pPr marL="482203" lvl="1" indent="-342900"/>
            <a:endParaRPr lang="en-US" sz="2000" dirty="0">
              <a:solidFill>
                <a:schemeClr val="accent1">
                  <a:lumMod val="50000"/>
                </a:schemeClr>
              </a:solidFill>
              <a:latin typeface="Source Sans Pro"/>
            </a:endParaRPr>
          </a:p>
          <a:p>
            <a:pPr marL="482203" lvl="1" indent="-342900"/>
            <a:endParaRPr lang="en-US" sz="2000" dirty="0" smtClean="0">
              <a:solidFill>
                <a:schemeClr val="accent1">
                  <a:lumMod val="50000"/>
                </a:schemeClr>
              </a:solidFill>
              <a:latin typeface="Source Sans Pro"/>
            </a:endParaRPr>
          </a:p>
          <a:p>
            <a:pPr lvl="1"/>
            <a:endParaRPr lang="en-US" dirty="0">
              <a:solidFill>
                <a:schemeClr val="accent1">
                  <a:lumMod val="50000"/>
                </a:schemeClr>
              </a:solidFill>
            </a:endParaRPr>
          </a:p>
          <a:p>
            <a:pPr marL="457200" lvl="1" indent="0">
              <a:buNone/>
            </a:pPr>
            <a:endParaRPr lang="en-US" dirty="0" smtClean="0">
              <a:solidFill>
                <a:schemeClr val="accent1">
                  <a:lumMod val="50000"/>
                </a:schemeClr>
              </a:solidFill>
            </a:endParaRPr>
          </a:p>
          <a:p>
            <a:pPr lvl="1">
              <a:buFont typeface="Courier New" panose="02070309020205020404" pitchFamily="49" charset="0"/>
              <a:buChar char="o"/>
            </a:pPr>
            <a:endParaRPr lang="en-US" dirty="0">
              <a:solidFill>
                <a:schemeClr val="accent1">
                  <a:lumMod val="50000"/>
                </a:schemeClr>
              </a:solidFill>
            </a:endParaRPr>
          </a:p>
          <a:p>
            <a:pPr marL="457200" lvl="1" indent="0">
              <a:buNone/>
            </a:pPr>
            <a:endParaRPr lang="en-US" dirty="0">
              <a:solidFill>
                <a:schemeClr val="accent1">
                  <a:lumMod val="50000"/>
                </a:schemeClr>
              </a:solidFill>
            </a:endParaRPr>
          </a:p>
        </p:txBody>
      </p:sp>
      <p:sp>
        <p:nvSpPr>
          <p:cNvPr id="5" name="Slide Number Placeholder 4"/>
          <p:cNvSpPr>
            <a:spLocks noGrp="1"/>
          </p:cNvSpPr>
          <p:nvPr>
            <p:ph type="sldNum" sz="quarter" idx="12"/>
          </p:nvPr>
        </p:nvSpPr>
        <p:spPr/>
        <p:txBody>
          <a:bodyPr/>
          <a:lstStyle/>
          <a:p>
            <a:fld id="{780C177A-0032-456E-B79F-4AC1AB2AD29B}" type="slidenum">
              <a:rPr lang="en-GB" smtClean="0"/>
              <a:t>37</a:t>
            </a:fld>
            <a:endParaRPr lang="en-GB" dirty="0"/>
          </a:p>
        </p:txBody>
      </p:sp>
    </p:spTree>
    <p:extLst>
      <p:ext uri="{BB962C8B-B14F-4D97-AF65-F5344CB8AC3E}">
        <p14:creationId xmlns:p14="http://schemas.microsoft.com/office/powerpoint/2010/main" val="3996352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64" charset="-128"/>
              </a:defRPr>
            </a:lvl1pPr>
            <a:lvl2pPr marL="742932" indent="-285744">
              <a:defRPr>
                <a:solidFill>
                  <a:schemeClr val="tx1"/>
                </a:solidFill>
                <a:latin typeface="Arial" panose="020B0604020202020204" pitchFamily="34" charset="0"/>
                <a:ea typeface="ヒラギノ角ゴ Pro W3" pitchFamily="-64" charset="-128"/>
              </a:defRPr>
            </a:lvl2pPr>
            <a:lvl3pPr marL="1142971" indent="-228594">
              <a:defRPr>
                <a:solidFill>
                  <a:schemeClr val="tx1"/>
                </a:solidFill>
                <a:latin typeface="Arial" panose="020B0604020202020204" pitchFamily="34" charset="0"/>
                <a:ea typeface="ヒラギノ角ゴ Pro W3" pitchFamily="-64" charset="-128"/>
              </a:defRPr>
            </a:lvl3pPr>
            <a:lvl4pPr marL="1600160" indent="-228594">
              <a:defRPr>
                <a:solidFill>
                  <a:schemeClr val="tx1"/>
                </a:solidFill>
                <a:latin typeface="Arial" panose="020B0604020202020204" pitchFamily="34" charset="0"/>
                <a:ea typeface="ヒラギノ角ゴ Pro W3" pitchFamily="-64" charset="-128"/>
              </a:defRPr>
            </a:lvl4pPr>
            <a:lvl5pPr marL="2057349" indent="-228594">
              <a:defRPr>
                <a:solidFill>
                  <a:schemeClr val="tx1"/>
                </a:solidFill>
                <a:latin typeface="Arial" panose="020B0604020202020204" pitchFamily="34" charset="0"/>
                <a:ea typeface="ヒラギノ角ゴ Pro W3" pitchFamily="-64" charset="-128"/>
              </a:defRPr>
            </a:lvl5pPr>
            <a:lvl6pPr marL="2514537"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726"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8914"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103"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719E82E1-19F1-4117-ACD0-3413587DEA33}" type="slidenum">
              <a:rPr lang="en-GB" altLang="en-US" smtClean="0">
                <a:latin typeface="Calibri" panose="020F0502020204030204" pitchFamily="34" charset="0"/>
              </a:rPr>
              <a:pPr/>
              <a:t>38</a:t>
            </a:fld>
            <a:endParaRPr lang="en-GB" altLang="en-US" smtClean="0">
              <a:latin typeface="Calibri" panose="020F0502020204030204" pitchFamily="34" charset="0"/>
            </a:endParaRPr>
          </a:p>
        </p:txBody>
      </p:sp>
      <p:sp>
        <p:nvSpPr>
          <p:cNvPr id="134149" name="Rectangle 5"/>
          <p:cNvSpPr>
            <a:spLocks noGrp="1" noChangeArrowheads="1"/>
          </p:cNvSpPr>
          <p:nvPr>
            <p:ph type="body" sz="half" idx="4294967295"/>
          </p:nvPr>
        </p:nvSpPr>
        <p:spPr bwMode="auto">
          <a:xfrm>
            <a:off x="584200" y="576470"/>
            <a:ext cx="10898809" cy="54400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r>
              <a:rPr lang="en-GB" altLang="en-US" sz="4000" dirty="0" smtClean="0">
                <a:latin typeface="Source Sans Pro" panose="020B0503030403020204"/>
                <a:ea typeface="ヒラギノ角ゴ Pro W3" pitchFamily="-64" charset="-128"/>
              </a:rPr>
              <a:t>Managing literature </a:t>
            </a:r>
          </a:p>
          <a:p>
            <a:pPr>
              <a:lnSpc>
                <a:spcPct val="120000"/>
              </a:lnSpc>
              <a:defRPr/>
            </a:pPr>
            <a:endParaRPr lang="en-GB" altLang="en-US" sz="2200" dirty="0">
              <a:latin typeface="Source Sans Pro" panose="020B0503030403020204"/>
              <a:ea typeface="ヒラギノ角ゴ Pro W3" pitchFamily="-64" charset="-128"/>
            </a:endParaRPr>
          </a:p>
          <a:p>
            <a:pPr>
              <a:lnSpc>
                <a:spcPct val="80000"/>
              </a:lnSpc>
              <a:buFont typeface="Arial" charset="0"/>
              <a:buChar char="•"/>
              <a:defRPr/>
            </a:pPr>
            <a:endParaRPr lang="en-GB" altLang="en-US" sz="2133" dirty="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p:txBody>
      </p:sp>
    </p:spTree>
    <p:extLst>
      <p:ext uri="{BB962C8B-B14F-4D97-AF65-F5344CB8AC3E}">
        <p14:creationId xmlns:p14="http://schemas.microsoft.com/office/powerpoint/2010/main" val="154846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bwMode="auto">
          <a:xfrm>
            <a:off x="607162" y="458671"/>
            <a:ext cx="8695446" cy="9451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sz="4000" dirty="0">
                <a:latin typeface="Source Sans Pro"/>
              </a:rPr>
              <a:t>Managing your references</a:t>
            </a:r>
          </a:p>
        </p:txBody>
      </p:sp>
      <p:sp>
        <p:nvSpPr>
          <p:cNvPr id="56324" name="Rectangle 3"/>
          <p:cNvSpPr>
            <a:spLocks noGrp="1" noChangeArrowheads="1"/>
          </p:cNvSpPr>
          <p:nvPr>
            <p:ph idx="1"/>
          </p:nvPr>
        </p:nvSpPr>
        <p:spPr bwMode="auto">
          <a:xfrm>
            <a:off x="694944" y="1653234"/>
            <a:ext cx="11003570" cy="4330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None/>
            </a:pPr>
            <a:r>
              <a:rPr lang="en-GB" sz="2400" b="1" dirty="0">
                <a:latin typeface="Source Sans Pro"/>
              </a:rPr>
              <a:t>Reference management software </a:t>
            </a:r>
            <a:r>
              <a:rPr lang="en-GB" sz="2400" b="1" dirty="0" smtClean="0">
                <a:latin typeface="Source Sans Pro"/>
              </a:rPr>
              <a:t>can save </a:t>
            </a:r>
            <a:r>
              <a:rPr lang="en-GB" sz="2400" b="1" dirty="0">
                <a:latin typeface="Source Sans Pro"/>
              </a:rPr>
              <a:t>you time </a:t>
            </a:r>
          </a:p>
          <a:p>
            <a:pPr marL="0" indent="0">
              <a:buNone/>
            </a:pPr>
            <a:endParaRPr lang="en-GB" sz="2400" b="1" dirty="0">
              <a:latin typeface="Source Sans Pro"/>
            </a:endParaRPr>
          </a:p>
          <a:p>
            <a:pPr>
              <a:lnSpc>
                <a:spcPct val="80000"/>
              </a:lnSpc>
              <a:defRPr/>
            </a:pPr>
            <a:r>
              <a:rPr lang="en-GB" sz="2400" dirty="0">
                <a:solidFill>
                  <a:prstClr val="black"/>
                </a:solidFill>
                <a:latin typeface="Source Sans Pro"/>
              </a:rPr>
              <a:t>Use it to construct and manage a </a:t>
            </a:r>
            <a:r>
              <a:rPr lang="en-GB" sz="2400" dirty="0" smtClean="0">
                <a:solidFill>
                  <a:prstClr val="black"/>
                </a:solidFill>
                <a:latin typeface="Source Sans Pro"/>
              </a:rPr>
              <a:t>library </a:t>
            </a:r>
            <a:r>
              <a:rPr lang="en-GB" sz="2400" dirty="0">
                <a:solidFill>
                  <a:prstClr val="black"/>
                </a:solidFill>
                <a:latin typeface="Source Sans Pro"/>
              </a:rPr>
              <a:t>of references </a:t>
            </a:r>
          </a:p>
          <a:p>
            <a:pPr>
              <a:lnSpc>
                <a:spcPct val="80000"/>
              </a:lnSpc>
              <a:defRPr/>
            </a:pPr>
            <a:r>
              <a:rPr lang="en-GB" sz="2400" dirty="0">
                <a:solidFill>
                  <a:prstClr val="black"/>
                </a:solidFill>
                <a:latin typeface="Source Sans Pro"/>
              </a:rPr>
              <a:t>Automatically </a:t>
            </a:r>
            <a:r>
              <a:rPr lang="en-GB" sz="2400" dirty="0" smtClean="0">
                <a:solidFill>
                  <a:prstClr val="black"/>
                </a:solidFill>
                <a:latin typeface="Source Sans Pro"/>
              </a:rPr>
              <a:t>add citation and build </a:t>
            </a:r>
            <a:r>
              <a:rPr lang="en-GB" sz="2400" dirty="0">
                <a:solidFill>
                  <a:prstClr val="black"/>
                </a:solidFill>
                <a:latin typeface="Source Sans Pro"/>
              </a:rPr>
              <a:t>bibliographies in </a:t>
            </a:r>
            <a:r>
              <a:rPr lang="en-GB" sz="2400" dirty="0" smtClean="0">
                <a:solidFill>
                  <a:prstClr val="black"/>
                </a:solidFill>
                <a:latin typeface="Source Sans Pro"/>
              </a:rPr>
              <a:t>Word</a:t>
            </a:r>
          </a:p>
          <a:p>
            <a:pPr>
              <a:lnSpc>
                <a:spcPct val="80000"/>
              </a:lnSpc>
              <a:defRPr/>
            </a:pPr>
            <a:r>
              <a:rPr lang="en-GB" sz="2400" dirty="0" smtClean="0">
                <a:solidFill>
                  <a:prstClr val="black"/>
                </a:solidFill>
                <a:latin typeface="Source Sans Pro"/>
              </a:rPr>
              <a:t>Share libraries  </a:t>
            </a:r>
            <a:endParaRPr lang="en-GB" sz="2400" dirty="0">
              <a:solidFill>
                <a:prstClr val="black"/>
              </a:solidFill>
              <a:latin typeface="Source Sans Pro"/>
            </a:endParaRPr>
          </a:p>
          <a:p>
            <a:pPr marL="0" indent="0">
              <a:buNone/>
            </a:pPr>
            <a:endParaRPr lang="en-GB" sz="2400" dirty="0">
              <a:latin typeface="Source Sans Pro"/>
            </a:endParaRPr>
          </a:p>
          <a:p>
            <a:pPr marL="0" indent="0">
              <a:lnSpc>
                <a:spcPct val="80000"/>
              </a:lnSpc>
              <a:buNone/>
              <a:defRPr/>
            </a:pPr>
            <a:r>
              <a:rPr lang="en-GB" sz="2400" dirty="0">
                <a:latin typeface="Source Sans Pro"/>
              </a:rPr>
              <a:t>Endnote, </a:t>
            </a:r>
            <a:r>
              <a:rPr lang="en-GB" sz="2400" dirty="0" err="1">
                <a:latin typeface="Source Sans Pro"/>
              </a:rPr>
              <a:t>Mendeley</a:t>
            </a:r>
            <a:r>
              <a:rPr lang="en-GB" sz="2400" dirty="0">
                <a:latin typeface="Source Sans Pro"/>
              </a:rPr>
              <a:t>, </a:t>
            </a:r>
            <a:r>
              <a:rPr lang="en-GB" sz="2400" dirty="0" err="1">
                <a:latin typeface="Source Sans Pro"/>
              </a:rPr>
              <a:t>Zotero</a:t>
            </a:r>
            <a:r>
              <a:rPr lang="en-GB" sz="2400" dirty="0">
                <a:latin typeface="Source Sans Pro"/>
              </a:rPr>
              <a:t> (all free) </a:t>
            </a:r>
          </a:p>
          <a:p>
            <a:pPr marL="0" indent="0">
              <a:lnSpc>
                <a:spcPct val="80000"/>
              </a:lnSpc>
              <a:buNone/>
              <a:defRPr/>
            </a:pPr>
            <a:r>
              <a:rPr lang="en-GB" sz="2400" dirty="0" smtClean="0">
                <a:latin typeface="Source Sans Pro"/>
              </a:rPr>
              <a:t>Comparison Table: </a:t>
            </a:r>
            <a:r>
              <a:rPr lang="en-GB" sz="2400" u="sng" dirty="0" smtClean="0">
                <a:latin typeface="Source Sans Pro"/>
                <a:hlinkClick r:id="rId3"/>
              </a:rPr>
              <a:t>http</a:t>
            </a:r>
            <a:r>
              <a:rPr lang="en-GB" sz="2400" u="sng" dirty="0">
                <a:latin typeface="Source Sans Pro"/>
                <a:hlinkClick r:id="rId3"/>
              </a:rPr>
              <a:t>://</a:t>
            </a:r>
            <a:r>
              <a:rPr lang="en-GB" sz="2400" u="sng" dirty="0" smtClean="0">
                <a:latin typeface="Source Sans Pro"/>
                <a:hlinkClick r:id="rId3"/>
              </a:rPr>
              <a:t>www.docs.is.ed.ac.uk/mvm/BiblioManagersTable.pdf</a:t>
            </a:r>
            <a:endParaRPr lang="en-GB" sz="2400" u="sng" dirty="0" smtClean="0">
              <a:latin typeface="Source Sans Pro"/>
            </a:endParaRPr>
          </a:p>
          <a:p>
            <a:pPr marL="0" indent="0">
              <a:lnSpc>
                <a:spcPct val="80000"/>
              </a:lnSpc>
              <a:buNone/>
              <a:defRPr/>
            </a:pPr>
            <a:r>
              <a:rPr lang="en-GB" sz="2400" dirty="0" smtClean="0">
                <a:latin typeface="Source Sans Pro"/>
              </a:rPr>
              <a:t>More information: </a:t>
            </a:r>
            <a:r>
              <a:rPr lang="en-GB" sz="2400" dirty="0" smtClean="0">
                <a:latin typeface="Source Sans Pro"/>
                <a:hlinkClick r:id="rId4"/>
              </a:rPr>
              <a:t>https</a:t>
            </a:r>
            <a:r>
              <a:rPr lang="en-GB" sz="2400" dirty="0">
                <a:latin typeface="Source Sans Pro"/>
                <a:hlinkClick r:id="rId4"/>
              </a:rPr>
              <a:t>://</a:t>
            </a:r>
            <a:r>
              <a:rPr lang="en-GB" sz="2400" dirty="0" smtClean="0">
                <a:latin typeface="Source Sans Pro"/>
                <a:hlinkClick r:id="rId4"/>
              </a:rPr>
              <a:t>edinburgh-uk.libguides.com/referencing</a:t>
            </a:r>
            <a:endParaRPr lang="en-GB" sz="2400" dirty="0" smtClean="0">
              <a:latin typeface="Source Sans Pro"/>
            </a:endParaRPr>
          </a:p>
          <a:p>
            <a:pPr marL="0" indent="0">
              <a:lnSpc>
                <a:spcPct val="80000"/>
              </a:lnSpc>
              <a:buNone/>
              <a:defRPr/>
            </a:pPr>
            <a:endParaRPr lang="en-GB" sz="3600" dirty="0"/>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9AC533-DCD0-4675-9C9D-E09D573FA79D}" type="slidenum">
              <a:rPr lang="en-GB">
                <a:solidFill>
                  <a:prstClr val="black">
                    <a:tint val="75000"/>
                  </a:prstClr>
                </a:solidFill>
                <a:latin typeface="Arial" pitchFamily="34" charset="0"/>
                <a:ea typeface="ヒラギノ角ゴ Pro W3" charset="-128"/>
              </a:rPr>
              <a:pPr fontAlgn="base">
                <a:spcBef>
                  <a:spcPct val="0"/>
                </a:spcBef>
                <a:spcAft>
                  <a:spcPct val="0"/>
                </a:spcAft>
                <a:defRPr/>
              </a:pPr>
              <a:t>39</a:t>
            </a:fld>
            <a:endParaRPr lang="en-GB" dirty="0">
              <a:solidFill>
                <a:prstClr val="black">
                  <a:tint val="75000"/>
                </a:prstClr>
              </a:solidFill>
              <a:latin typeface="Arial" pitchFamily="34" charset="0"/>
              <a:ea typeface="ヒラギノ角ゴ Pro W3" charset="-128"/>
            </a:endParaRPr>
          </a:p>
        </p:txBody>
      </p:sp>
    </p:spTree>
    <p:extLst>
      <p:ext uri="{BB962C8B-B14F-4D97-AF65-F5344CB8AC3E}">
        <p14:creationId xmlns:p14="http://schemas.microsoft.com/office/powerpoint/2010/main" val="303463427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80C177A-0032-456E-B79F-4AC1AB2AD29B}" type="slidenum">
              <a:rPr lang="en-GB" smtClean="0"/>
              <a:t>4</a:t>
            </a:fld>
            <a:endParaRPr lang="en-GB"/>
          </a:p>
        </p:txBody>
      </p:sp>
      <p:sp>
        <p:nvSpPr>
          <p:cNvPr id="8" name="Content Placeholder 7"/>
          <p:cNvSpPr>
            <a:spLocks noGrp="1"/>
          </p:cNvSpPr>
          <p:nvPr>
            <p:ph idx="1"/>
          </p:nvPr>
        </p:nvSpPr>
        <p:spPr/>
        <p:txBody>
          <a:bodyPr/>
          <a:lstStyle/>
          <a:p>
            <a:endParaRPr lang="en-GB" dirty="0"/>
          </a:p>
        </p:txBody>
      </p:sp>
      <p:pic>
        <p:nvPicPr>
          <p:cNvPr id="9"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7" y="358435"/>
            <a:ext cx="10654525" cy="59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596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6859460" cy="870155"/>
          </a:xfrm>
        </p:spPr>
        <p:txBody>
          <a:bodyPr>
            <a:noAutofit/>
          </a:bodyPr>
          <a:lstStyle/>
          <a:p>
            <a:r>
              <a:rPr lang="en-GB" sz="4000" dirty="0" smtClean="0">
                <a:latin typeface="Source Sans Pro" panose="020B0503030403020204" pitchFamily="34" charset="0"/>
                <a:ea typeface="Source Sans Pro" panose="020B0503030403020204" pitchFamily="34" charset="0"/>
                <a:cs typeface="Arial" panose="020B0604020202020204" pitchFamily="34" charset="0"/>
              </a:rPr>
              <a:t>Dissertations and Theses</a:t>
            </a:r>
            <a:endParaRPr lang="en-GB" sz="4000"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8" name="Text Placeholder 7"/>
          <p:cNvSpPr>
            <a:spLocks noGrp="1"/>
          </p:cNvSpPr>
          <p:nvPr>
            <p:ph type="body" sz="half" idx="2"/>
          </p:nvPr>
        </p:nvSpPr>
        <p:spPr>
          <a:xfrm>
            <a:off x="886086" y="1590183"/>
            <a:ext cx="5990202" cy="4270867"/>
          </a:xfrm>
        </p:spPr>
        <p:txBody>
          <a:bodyPr>
            <a:normAutofit/>
          </a:bodyPr>
          <a:lstStyle/>
          <a:p>
            <a:pPr>
              <a:lnSpc>
                <a:spcPct val="150000"/>
              </a:lnSpc>
            </a:pPr>
            <a:r>
              <a:rPr lang="en-GB" sz="2000" dirty="0" smtClean="0">
                <a:latin typeface="Source Sans Pro" panose="020B0503030403020204" pitchFamily="34" charset="0"/>
                <a:ea typeface="Source Sans Pro" panose="020B0503030403020204" pitchFamily="34" charset="0"/>
                <a:hlinkClick r:id="rId2"/>
              </a:rPr>
              <a:t>Theses databases</a:t>
            </a:r>
            <a:r>
              <a:rPr lang="en-GB" sz="2000" dirty="0" smtClean="0">
                <a:latin typeface="Source Sans Pro" panose="020B0503030403020204" pitchFamily="34" charset="0"/>
                <a:ea typeface="Source Sans Pro" panose="020B0503030403020204" pitchFamily="34" charset="0"/>
              </a:rPr>
              <a:t>: </a:t>
            </a:r>
            <a:r>
              <a:rPr lang="en-GB" sz="2000" dirty="0">
                <a:latin typeface="Source Sans Pro" panose="020B0503030403020204" pitchFamily="34" charset="0"/>
                <a:ea typeface="Source Sans Pro" panose="020B0503030403020204" pitchFamily="34" charset="0"/>
              </a:rPr>
              <a:t>f</a:t>
            </a:r>
            <a:r>
              <a:rPr lang="en-GB" sz="2000" dirty="0" smtClean="0">
                <a:latin typeface="Source Sans Pro" panose="020B0503030403020204" pitchFamily="34" charset="0"/>
                <a:ea typeface="Source Sans Pro" panose="020B0503030403020204" pitchFamily="34" charset="0"/>
              </a:rPr>
              <a:t>ind </a:t>
            </a:r>
            <a:r>
              <a:rPr lang="en-GB" sz="2000" dirty="0">
                <a:latin typeface="Source Sans Pro" panose="020B0503030403020204" pitchFamily="34" charset="0"/>
                <a:ea typeface="Source Sans Pro" panose="020B0503030403020204" pitchFamily="34" charset="0"/>
              </a:rPr>
              <a:t>theses on your subject </a:t>
            </a:r>
            <a:r>
              <a:rPr lang="en-GB" sz="2000" dirty="0" smtClean="0">
                <a:latin typeface="Source Sans Pro" panose="020B0503030403020204" pitchFamily="34" charset="0"/>
                <a:ea typeface="Source Sans Pro" panose="020B0503030403020204" pitchFamily="34" charset="0"/>
              </a:rPr>
              <a:t>worldwide</a:t>
            </a:r>
          </a:p>
          <a:p>
            <a:pPr>
              <a:lnSpc>
                <a:spcPct val="150000"/>
              </a:lnSpc>
            </a:pPr>
            <a:r>
              <a:rPr lang="en-GB" sz="2000" dirty="0" smtClean="0">
                <a:latin typeface="Source Sans Pro" panose="020B0503030403020204" pitchFamily="34" charset="0"/>
                <a:ea typeface="Source Sans Pro" panose="020B0503030403020204" pitchFamily="34" charset="0"/>
                <a:hlinkClick r:id="rId3"/>
              </a:rPr>
              <a:t>Edinburgh Research Archive (ERA)</a:t>
            </a:r>
            <a:r>
              <a:rPr lang="en-GB" sz="2000" dirty="0" smtClean="0">
                <a:latin typeface="Source Sans Pro" panose="020B0503030403020204" pitchFamily="34" charset="0"/>
                <a:ea typeface="Source Sans Pro" panose="020B0503030403020204" pitchFamily="34" charset="0"/>
              </a:rPr>
              <a:t>: </a:t>
            </a:r>
            <a:r>
              <a:rPr lang="en-GB" sz="2000" dirty="0">
                <a:latin typeface="Source Sans Pro" panose="020B0503030403020204" pitchFamily="34" charset="0"/>
                <a:ea typeface="Source Sans Pro" panose="020B0503030403020204" pitchFamily="34" charset="0"/>
              </a:rPr>
              <a:t>University of Edinburgh theses full-text </a:t>
            </a:r>
            <a:r>
              <a:rPr lang="en-GB" sz="2000" dirty="0" smtClean="0">
                <a:latin typeface="Source Sans Pro" panose="020B0503030403020204" pitchFamily="34" charset="0"/>
                <a:ea typeface="Source Sans Pro" panose="020B0503030403020204" pitchFamily="34" charset="0"/>
              </a:rPr>
              <a:t>online</a:t>
            </a:r>
          </a:p>
          <a:p>
            <a:pPr>
              <a:lnSpc>
                <a:spcPct val="150000"/>
              </a:lnSpc>
            </a:pPr>
            <a:r>
              <a:rPr lang="en-GB" sz="2000" dirty="0" smtClean="0">
                <a:latin typeface="Source Sans Pro" panose="020B0503030403020204" pitchFamily="34" charset="0"/>
                <a:ea typeface="Source Sans Pro" panose="020B0503030403020204" pitchFamily="34" charset="0"/>
                <a:hlinkClick r:id="rId4"/>
              </a:rPr>
              <a:t>Edinburgh Theses</a:t>
            </a:r>
            <a:r>
              <a:rPr lang="en-GB" sz="2000" dirty="0">
                <a:latin typeface="Source Sans Pro" panose="020B0503030403020204" pitchFamily="34" charset="0"/>
                <a:ea typeface="Source Sans Pro" panose="020B0503030403020204" pitchFamily="34" charset="0"/>
              </a:rPr>
              <a:t>: find University of Edinburgh theses from any </a:t>
            </a:r>
            <a:r>
              <a:rPr lang="en-GB" sz="2000" dirty="0" smtClean="0">
                <a:latin typeface="Source Sans Pro" panose="020B0503030403020204" pitchFamily="34" charset="0"/>
                <a:ea typeface="Source Sans Pro" panose="020B0503030403020204" pitchFamily="34" charset="0"/>
              </a:rPr>
              <a:t>year</a:t>
            </a:r>
          </a:p>
          <a:p>
            <a:pPr>
              <a:lnSpc>
                <a:spcPct val="150000"/>
              </a:lnSpc>
            </a:pPr>
            <a:r>
              <a:rPr lang="en-GB" sz="2000" dirty="0" smtClean="0">
                <a:latin typeface="Source Sans Pro" panose="020B0503030403020204" pitchFamily="34" charset="0"/>
                <a:ea typeface="Source Sans Pro" panose="020B0503030403020204" pitchFamily="34" charset="0"/>
                <a:hlinkClick r:id="rId5"/>
              </a:rPr>
              <a:t>British Library </a:t>
            </a:r>
            <a:r>
              <a:rPr lang="en-GB" sz="2000" dirty="0" err="1" smtClean="0">
                <a:latin typeface="Source Sans Pro" panose="020B0503030403020204" pitchFamily="34" charset="0"/>
                <a:ea typeface="Source Sans Pro" panose="020B0503030403020204" pitchFamily="34" charset="0"/>
                <a:hlinkClick r:id="rId5"/>
              </a:rPr>
              <a:t>EThOS</a:t>
            </a:r>
            <a:r>
              <a:rPr lang="en-GB" sz="2000" dirty="0">
                <a:latin typeface="Source Sans Pro" panose="020B0503030403020204" pitchFamily="34" charset="0"/>
                <a:ea typeface="Source Sans Pro" panose="020B0503030403020204" pitchFamily="34" charset="0"/>
              </a:rPr>
              <a:t>: UK’s national thesis service</a:t>
            </a:r>
            <a:endParaRPr lang="en-GB" sz="2000" dirty="0" smtClean="0">
              <a:latin typeface="Source Sans Pro" panose="020B0503030403020204" pitchFamily="34" charset="0"/>
              <a:ea typeface="Source Sans Pro" panose="020B0503030403020204" pitchFamily="34" charset="0"/>
            </a:endParaRPr>
          </a:p>
        </p:txBody>
      </p:sp>
      <p:sp>
        <p:nvSpPr>
          <p:cNvPr id="5" name="TextBox 4"/>
          <p:cNvSpPr txBox="1"/>
          <p:nvPr/>
        </p:nvSpPr>
        <p:spPr>
          <a:xfrm>
            <a:off x="6876288" y="5346530"/>
            <a:ext cx="4250499" cy="253916"/>
          </a:xfrm>
          <a:prstGeom prst="rect">
            <a:avLst/>
          </a:prstGeom>
          <a:noFill/>
        </p:spPr>
        <p:txBody>
          <a:bodyPr wrap="square" rtlCol="0">
            <a:spAutoFit/>
          </a:bodyPr>
          <a:lstStyle/>
          <a:p>
            <a:pPr algn="ctr"/>
            <a:r>
              <a:rPr lang="en-GB" sz="1050" dirty="0">
                <a:latin typeface="Source Sans Pro" panose="020B0503030403020204" pitchFamily="34" charset="0"/>
                <a:ea typeface="Source Sans Pro" panose="020B0503030403020204" pitchFamily="34" charset="0"/>
                <a:hlinkClick r:id="rId6"/>
              </a:rPr>
              <a:t>"This is the real me (3)"</a:t>
            </a:r>
            <a:r>
              <a:rPr lang="en-GB" sz="1050" dirty="0">
                <a:latin typeface="Source Sans Pro" panose="020B0503030403020204" pitchFamily="34" charset="0"/>
                <a:ea typeface="Source Sans Pro" panose="020B0503030403020204" pitchFamily="34" charset="0"/>
              </a:rPr>
              <a:t> by </a:t>
            </a:r>
            <a:r>
              <a:rPr lang="en-GB" sz="1050" dirty="0" err="1">
                <a:latin typeface="Source Sans Pro" panose="020B0503030403020204" pitchFamily="34" charset="0"/>
                <a:ea typeface="Source Sans Pro" panose="020B0503030403020204" pitchFamily="34" charset="0"/>
                <a:hlinkClick r:id="rId7"/>
              </a:rPr>
              <a:t>ChocolatEClairable</a:t>
            </a:r>
            <a:r>
              <a:rPr lang="en-GB" sz="1050" dirty="0">
                <a:latin typeface="Source Sans Pro" panose="020B0503030403020204" pitchFamily="34" charset="0"/>
                <a:ea typeface="Source Sans Pro" panose="020B0503030403020204" pitchFamily="34" charset="0"/>
              </a:rPr>
              <a:t> </a:t>
            </a:r>
            <a:r>
              <a:rPr lang="en-GB" sz="1050" dirty="0" smtClean="0">
                <a:latin typeface="Source Sans Pro" panose="020B0503030403020204" pitchFamily="34" charset="0"/>
                <a:ea typeface="Source Sans Pro" panose="020B0503030403020204" pitchFamily="34" charset="0"/>
              </a:rPr>
              <a:t>licensed under </a:t>
            </a:r>
            <a:r>
              <a:rPr lang="en-GB" sz="1050" cap="all" dirty="0" smtClean="0">
                <a:latin typeface="Source Sans Pro" panose="020B0503030403020204" pitchFamily="34" charset="0"/>
                <a:ea typeface="Source Sans Pro" panose="020B0503030403020204" pitchFamily="34" charset="0"/>
                <a:hlinkClick r:id="rId8"/>
              </a:rPr>
              <a:t>CC </a:t>
            </a:r>
            <a:r>
              <a:rPr lang="en-GB" sz="1050" cap="all" dirty="0">
                <a:latin typeface="Source Sans Pro" panose="020B0503030403020204" pitchFamily="34" charset="0"/>
                <a:ea typeface="Source Sans Pro" panose="020B0503030403020204" pitchFamily="34" charset="0"/>
                <a:hlinkClick r:id="rId8"/>
              </a:rPr>
              <a:t>BY 2.0</a:t>
            </a:r>
            <a:endParaRPr lang="en-GB" sz="300" dirty="0">
              <a:latin typeface="Source Sans Pro" panose="020B0503030403020204" pitchFamily="34" charset="0"/>
              <a:ea typeface="Source Sans Pro" panose="020B0503030403020204" pitchFamily="34" charset="0"/>
            </a:endParaRPr>
          </a:p>
        </p:txBody>
      </p:sp>
      <p:pic>
        <p:nvPicPr>
          <p:cNvPr id="4" name="Picture Placeholder 3"/>
          <p:cNvPicPr>
            <a:picLocks noGrp="1" noChangeAspect="1"/>
          </p:cNvPicPr>
          <p:nvPr>
            <p:ph type="pic" idx="1"/>
          </p:nvPr>
        </p:nvPicPr>
        <p:blipFill>
          <a:blip r:embed="rId9">
            <a:extLst>
              <a:ext uri="{28A0092B-C50C-407E-A947-70E740481C1C}">
                <a14:useLocalDpi xmlns:a14="http://schemas.microsoft.com/office/drawing/2010/main" val="0"/>
              </a:ext>
            </a:extLst>
          </a:blip>
          <a:srcRect l="2508" r="2508"/>
          <a:stretch>
            <a:fillRect/>
          </a:stretch>
        </p:blipFill>
        <p:spPr>
          <a:xfrm>
            <a:off x="6876288" y="1803104"/>
            <a:ext cx="4479100" cy="3536738"/>
          </a:xfrm>
        </p:spPr>
      </p:pic>
      <p:sp>
        <p:nvSpPr>
          <p:cNvPr id="3" name="Slide Number Placeholder 2"/>
          <p:cNvSpPr>
            <a:spLocks noGrp="1"/>
          </p:cNvSpPr>
          <p:nvPr>
            <p:ph type="sldNum" sz="quarter" idx="12"/>
          </p:nvPr>
        </p:nvSpPr>
        <p:spPr/>
        <p:txBody>
          <a:bodyPr/>
          <a:lstStyle/>
          <a:p>
            <a:fld id="{780C177A-0032-456E-B79F-4AC1AB2AD29B}" type="slidenum">
              <a:rPr lang="en-GB" smtClean="0"/>
              <a:t>40</a:t>
            </a:fld>
            <a:endParaRPr lang="en-GB"/>
          </a:p>
        </p:txBody>
      </p:sp>
    </p:spTree>
    <p:extLst>
      <p:ext uri="{BB962C8B-B14F-4D97-AF65-F5344CB8AC3E}">
        <p14:creationId xmlns:p14="http://schemas.microsoft.com/office/powerpoint/2010/main" val="1645931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1" y="622028"/>
            <a:ext cx="10972800" cy="961103"/>
          </a:xfrm>
        </p:spPr>
        <p:txBody>
          <a:bodyPr>
            <a:normAutofit fontScale="90000"/>
          </a:bodyPr>
          <a:lstStyle/>
          <a:p>
            <a:r>
              <a:rPr lang="en-GB" dirty="0">
                <a:latin typeface="Source Sans Pro"/>
              </a:rPr>
              <a:t>SAGE Research Methods</a:t>
            </a:r>
            <a:br>
              <a:rPr lang="en-GB" dirty="0">
                <a:latin typeface="Source Sans Pro"/>
              </a:rPr>
            </a:br>
            <a:r>
              <a:rPr lang="en-GB" sz="2400" dirty="0">
                <a:hlinkClick r:id="rId3"/>
              </a:rPr>
              <a:t>https://</a:t>
            </a:r>
            <a:r>
              <a:rPr lang="en-GB" sz="2400" dirty="0" smtClean="0">
                <a:hlinkClick r:id="rId3"/>
              </a:rPr>
              <a:t>discovered.ed.ac.uk/permalink/44UOE_INST/7g3mt6/alma9922808783502466</a:t>
            </a:r>
            <a:r>
              <a:rPr lang="en-GB" sz="2400" dirty="0" smtClean="0"/>
              <a:t/>
            </a:r>
            <a:br>
              <a:rPr lang="en-GB" sz="2400" dirty="0" smtClean="0"/>
            </a:br>
            <a:endParaRPr lang="en-GB" sz="2400" dirty="0"/>
          </a:p>
        </p:txBody>
      </p:sp>
      <p:pic>
        <p:nvPicPr>
          <p:cNvPr id="6" name="Content Placeholder 5"/>
          <p:cNvPicPr>
            <a:picLocks noGrp="1" noChangeAspect="1"/>
          </p:cNvPicPr>
          <p:nvPr>
            <p:ph idx="1"/>
          </p:nvPr>
        </p:nvPicPr>
        <p:blipFill>
          <a:blip r:embed="rId4"/>
          <a:stretch>
            <a:fillRect/>
          </a:stretch>
        </p:blipFill>
        <p:spPr>
          <a:xfrm>
            <a:off x="698500" y="1983834"/>
            <a:ext cx="10655300" cy="4119853"/>
          </a:xfrm>
          <a:prstGeom prst="rect">
            <a:avLst/>
          </a:prstGeom>
        </p:spPr>
      </p:pic>
      <p:sp>
        <p:nvSpPr>
          <p:cNvPr id="5" name="Slide Number Placeholder 4"/>
          <p:cNvSpPr>
            <a:spLocks noGrp="1"/>
          </p:cNvSpPr>
          <p:nvPr>
            <p:ph type="sldNum" sz="quarter" idx="12"/>
          </p:nvPr>
        </p:nvSpPr>
        <p:spPr/>
        <p:txBody>
          <a:bodyPr/>
          <a:lstStyle/>
          <a:p>
            <a:pPr>
              <a:defRPr/>
            </a:pPr>
            <a:fld id="{4B5A37E0-6AA8-4B1A-AA27-999000D93AE8}" type="slidenum">
              <a:rPr lang="en-GB" altLang="en-US" smtClean="0"/>
              <a:pPr>
                <a:defRPr/>
              </a:pPr>
              <a:t>41</a:t>
            </a:fld>
            <a:endParaRPr lang="en-GB" altLang="en-US"/>
          </a:p>
        </p:txBody>
      </p:sp>
    </p:spTree>
    <p:extLst>
      <p:ext uri="{BB962C8B-B14F-4D97-AF65-F5344CB8AC3E}">
        <p14:creationId xmlns:p14="http://schemas.microsoft.com/office/powerpoint/2010/main" val="295858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2" y="475488"/>
            <a:ext cx="9518447" cy="885139"/>
          </a:xfrm>
        </p:spPr>
        <p:txBody>
          <a:bodyPr>
            <a:normAutofit/>
          </a:bodyPr>
          <a:lstStyle/>
          <a:p>
            <a:r>
              <a:rPr lang="en-GB" sz="4000" dirty="0">
                <a:latin typeface="Source Sans Pro"/>
              </a:rPr>
              <a:t>Help is always available </a:t>
            </a:r>
          </a:p>
        </p:txBody>
      </p:sp>
      <p:pic>
        <p:nvPicPr>
          <p:cNvPr id="6" name="Picture 5" title="Here to Help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919" y="2274530"/>
            <a:ext cx="3664583" cy="2495543"/>
          </a:xfrm>
          <a:prstGeom prst="rect">
            <a:avLst/>
          </a:prstGeom>
          <a:effectLst>
            <a:glow rad="127000">
              <a:schemeClr val="accent1"/>
            </a:glow>
          </a:effectLst>
        </p:spPr>
      </p:pic>
      <p:sp>
        <p:nvSpPr>
          <p:cNvPr id="8" name="Rectangle 7"/>
          <p:cNvSpPr/>
          <p:nvPr/>
        </p:nvSpPr>
        <p:spPr>
          <a:xfrm>
            <a:off x="620093" y="2198592"/>
            <a:ext cx="5266357" cy="2954655"/>
          </a:xfrm>
          <a:prstGeom prst="rect">
            <a:avLst/>
          </a:prstGeom>
        </p:spPr>
        <p:txBody>
          <a:bodyPr wrap="square">
            <a:spAutoFit/>
          </a:bodyPr>
          <a:lstStyle/>
          <a:p>
            <a:r>
              <a:rPr lang="en-GB" sz="2400" dirty="0" err="1" smtClean="0">
                <a:latin typeface="Source Sans Pro"/>
              </a:rPr>
              <a:t>EdHelp</a:t>
            </a:r>
            <a:r>
              <a:rPr lang="en-GB" sz="2400" dirty="0" smtClean="0">
                <a:latin typeface="Source Sans Pro"/>
              </a:rPr>
              <a:t> </a:t>
            </a:r>
            <a:endParaRPr lang="en-GB" sz="2400" dirty="0">
              <a:latin typeface="Source Sans Pro"/>
            </a:endParaRPr>
          </a:p>
          <a:p>
            <a:r>
              <a:rPr lang="en-GB" sz="2400" dirty="0" smtClean="0">
                <a:latin typeface="Source Sans Pro"/>
                <a:hlinkClick r:id="rId4"/>
              </a:rPr>
              <a:t>www.ed.ac.uk/edhelp</a:t>
            </a:r>
            <a:endParaRPr lang="en-GB" sz="2400" dirty="0" smtClean="0">
              <a:latin typeface="Source Sans Pro"/>
            </a:endParaRPr>
          </a:p>
          <a:p>
            <a:endParaRPr lang="en-GB" sz="2400" dirty="0">
              <a:latin typeface="Source Sans Pro"/>
            </a:endParaRPr>
          </a:p>
          <a:p>
            <a:r>
              <a:rPr lang="en-GB" sz="2400" dirty="0" smtClean="0">
                <a:latin typeface="Source Sans Pro"/>
              </a:rPr>
              <a:t/>
            </a:r>
            <a:br>
              <a:rPr lang="en-GB" sz="2400" dirty="0" smtClean="0">
                <a:latin typeface="Source Sans Pro"/>
              </a:rPr>
            </a:br>
            <a:r>
              <a:rPr lang="en-GB" sz="2400" dirty="0" smtClean="0">
                <a:latin typeface="Source Sans Pro"/>
                <a:hlinkClick r:id="rId5"/>
              </a:rPr>
              <a:t>Angela.Nicholson@ed.ac.uk</a:t>
            </a:r>
            <a:r>
              <a:rPr lang="en-GB" sz="2400" dirty="0" smtClean="0">
                <a:latin typeface="Source Sans Pro"/>
              </a:rPr>
              <a:t/>
            </a:r>
            <a:br>
              <a:rPr lang="en-GB" sz="2400" dirty="0" smtClean="0">
                <a:latin typeface="Source Sans Pro"/>
              </a:rPr>
            </a:br>
            <a:r>
              <a:rPr lang="en-GB" sz="2400" dirty="0">
                <a:latin typeface="Source Sans Pro"/>
              </a:rPr>
              <a:t>Academic Support </a:t>
            </a:r>
            <a:r>
              <a:rPr lang="en-GB" sz="2400" dirty="0" smtClean="0">
                <a:latin typeface="Source Sans Pro"/>
              </a:rPr>
              <a:t>Librarian</a:t>
            </a:r>
            <a:endParaRPr lang="en-GB" sz="2400" dirty="0">
              <a:latin typeface="Source Sans Pro"/>
            </a:endParaRPr>
          </a:p>
          <a:p>
            <a:r>
              <a:rPr lang="en-GB" sz="2400" dirty="0">
                <a:latin typeface="Source Sans Pro"/>
              </a:rPr>
              <a:t>www.ed.ac.uk/is/asl</a:t>
            </a:r>
            <a:endParaRPr lang="en-GB" sz="2400" dirty="0">
              <a:solidFill>
                <a:srgbClr val="142148"/>
              </a:solidFill>
              <a:ea typeface="ヒラギノ角ゴ Pro W3" charset="-128"/>
            </a:endParaRPr>
          </a:p>
          <a:p>
            <a:pPr defTabSz="448879" fontAlgn="base">
              <a:lnSpc>
                <a:spcPct val="80000"/>
              </a:lnSpc>
              <a:spcBef>
                <a:spcPct val="20000"/>
              </a:spcBef>
              <a:spcAft>
                <a:spcPct val="0"/>
              </a:spcAft>
              <a:defRPr/>
            </a:pPr>
            <a:endParaRPr lang="en-GB" dirty="0">
              <a:solidFill>
                <a:srgbClr val="142148"/>
              </a:solidFill>
              <a:ea typeface="ヒラギノ角ゴ Pro W3" charset="-128"/>
            </a:endParaRPr>
          </a:p>
        </p:txBody>
      </p:sp>
      <p:sp>
        <p:nvSpPr>
          <p:cNvPr id="4" name="Slide Number Placeholder 3"/>
          <p:cNvSpPr>
            <a:spLocks noGrp="1"/>
          </p:cNvSpPr>
          <p:nvPr>
            <p:ph type="sldNum" sz="quarter" idx="12"/>
          </p:nvPr>
        </p:nvSpPr>
        <p:spPr/>
        <p:txBody>
          <a:bodyPr/>
          <a:lstStyle/>
          <a:p>
            <a:fld id="{780C177A-0032-456E-B79F-4AC1AB2AD29B}" type="slidenum">
              <a:rPr lang="en-GB" smtClean="0"/>
              <a:t>42</a:t>
            </a:fld>
            <a:endParaRPr lang="en-GB"/>
          </a:p>
        </p:txBody>
      </p:sp>
    </p:spTree>
    <p:extLst>
      <p:ext uri="{BB962C8B-B14F-4D97-AF65-F5344CB8AC3E}">
        <p14:creationId xmlns:p14="http://schemas.microsoft.com/office/powerpoint/2010/main" val="4461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Thank you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80C177A-0032-456E-B79F-4AC1AB2AD29B}" type="slidenum">
              <a:rPr lang="en-GB" smtClean="0"/>
              <a:t>43</a:t>
            </a:fld>
            <a:endParaRPr lang="en-GB"/>
          </a:p>
        </p:txBody>
      </p:sp>
    </p:spTree>
    <p:extLst>
      <p:ext uri="{BB962C8B-B14F-4D97-AF65-F5344CB8AC3E}">
        <p14:creationId xmlns:p14="http://schemas.microsoft.com/office/powerpoint/2010/main" val="3573445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80C177A-0032-456E-B79F-4AC1AB2AD29B}" type="slidenum">
              <a:rPr lang="en-GB" smtClean="0"/>
              <a:t>5</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283319"/>
            <a:ext cx="10344150" cy="6438156"/>
          </a:xfrm>
          <a:prstGeom prst="rect">
            <a:avLst/>
          </a:prstGeom>
        </p:spPr>
      </p:pic>
    </p:spTree>
    <p:extLst>
      <p:ext uri="{BB962C8B-B14F-4D97-AF65-F5344CB8AC3E}">
        <p14:creationId xmlns:p14="http://schemas.microsoft.com/office/powerpoint/2010/main" val="122927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224406" y="473027"/>
            <a:ext cx="4724272" cy="3299492"/>
          </a:xfrm>
          <a:prstGeom prst="rect">
            <a:avLst/>
          </a:prstGeom>
        </p:spPr>
      </p:pic>
      <p:sp>
        <p:nvSpPr>
          <p:cNvPr id="8" name="Slide Number Placeholder 7"/>
          <p:cNvSpPr>
            <a:spLocks noGrp="1"/>
          </p:cNvSpPr>
          <p:nvPr>
            <p:ph type="sldNum" sz="quarter" idx="12"/>
          </p:nvPr>
        </p:nvSpPr>
        <p:spPr/>
        <p:txBody>
          <a:bodyPr/>
          <a:lstStyle/>
          <a:p>
            <a:fld id="{780C177A-0032-456E-B79F-4AC1AB2AD29B}" type="slidenum">
              <a:rPr lang="en-GB" smtClean="0"/>
              <a:t>6</a:t>
            </a:fld>
            <a:endParaRPr lang="en-GB"/>
          </a:p>
        </p:txBody>
      </p:sp>
      <p:grpSp>
        <p:nvGrpSpPr>
          <p:cNvPr id="6" name="Group 5"/>
          <p:cNvGrpSpPr/>
          <p:nvPr/>
        </p:nvGrpSpPr>
        <p:grpSpPr>
          <a:xfrm>
            <a:off x="4952281" y="1391478"/>
            <a:ext cx="6506817" cy="5147434"/>
            <a:chOff x="2259158" y="921295"/>
            <a:chExt cx="8041869" cy="5268988"/>
          </a:xfrm>
        </p:grpSpPr>
        <p:pic>
          <p:nvPicPr>
            <p:cNvPr id="9" name="Picture 8" descr="Screenshot of the Search and Access Library Resources page, with the following sections outlined in orange boxes: Search DiscoverEd, Library Databases, Subject Guides. "/>
            <p:cNvPicPr>
              <a:picLocks noChangeAspect="1"/>
            </p:cNvPicPr>
            <p:nvPr/>
          </p:nvPicPr>
          <p:blipFill rotWithShape="1">
            <a:blip r:embed="rId4"/>
            <a:srcRect r="1460" b="1363"/>
            <a:stretch/>
          </p:blipFill>
          <p:spPr>
            <a:xfrm>
              <a:off x="2259158" y="921295"/>
              <a:ext cx="8041869" cy="518500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0" name="Rounded Rectangle 9"/>
            <p:cNvSpPr/>
            <p:nvPr/>
          </p:nvSpPr>
          <p:spPr>
            <a:xfrm>
              <a:off x="2268065" y="3273780"/>
              <a:ext cx="8032960" cy="78867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1" name="Rounded Rectangle 10"/>
            <p:cNvSpPr/>
            <p:nvPr/>
          </p:nvSpPr>
          <p:spPr>
            <a:xfrm>
              <a:off x="2268065" y="5047263"/>
              <a:ext cx="8032960" cy="114302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2" name="Rounded Rectangle 11"/>
            <p:cNvSpPr/>
            <p:nvPr/>
          </p:nvSpPr>
          <p:spPr>
            <a:xfrm>
              <a:off x="2259158" y="4062451"/>
              <a:ext cx="8041869" cy="98481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sp>
        <p:nvSpPr>
          <p:cNvPr id="2" name="Rectangle 1"/>
          <p:cNvSpPr/>
          <p:nvPr/>
        </p:nvSpPr>
        <p:spPr>
          <a:xfrm>
            <a:off x="224406" y="4899041"/>
            <a:ext cx="3300672" cy="523220"/>
          </a:xfrm>
          <a:prstGeom prst="rect">
            <a:avLst/>
          </a:prstGeom>
          <a:ln>
            <a:solidFill>
              <a:schemeClr val="tx1"/>
            </a:solidFill>
          </a:ln>
        </p:spPr>
        <p:txBody>
          <a:bodyPr wrap="square">
            <a:spAutoFit/>
          </a:bodyPr>
          <a:lstStyle/>
          <a:p>
            <a:r>
              <a:rPr lang="en-GB" sz="2800" dirty="0" smtClean="0"/>
              <a:t>www.myed.ed.ac.uk</a:t>
            </a:r>
            <a:endParaRPr lang="en-GB" dirty="0"/>
          </a:p>
        </p:txBody>
      </p:sp>
    </p:spTree>
    <p:extLst>
      <p:ext uri="{BB962C8B-B14F-4D97-AF65-F5344CB8AC3E}">
        <p14:creationId xmlns:p14="http://schemas.microsoft.com/office/powerpoint/2010/main" val="152364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64" charset="-128"/>
              </a:defRPr>
            </a:lvl1pPr>
            <a:lvl2pPr marL="742932" indent="-285744">
              <a:defRPr>
                <a:solidFill>
                  <a:schemeClr val="tx1"/>
                </a:solidFill>
                <a:latin typeface="Arial" panose="020B0604020202020204" pitchFamily="34" charset="0"/>
                <a:ea typeface="ヒラギノ角ゴ Pro W3" pitchFamily="-64" charset="-128"/>
              </a:defRPr>
            </a:lvl2pPr>
            <a:lvl3pPr marL="1142971" indent="-228594">
              <a:defRPr>
                <a:solidFill>
                  <a:schemeClr val="tx1"/>
                </a:solidFill>
                <a:latin typeface="Arial" panose="020B0604020202020204" pitchFamily="34" charset="0"/>
                <a:ea typeface="ヒラギノ角ゴ Pro W3" pitchFamily="-64" charset="-128"/>
              </a:defRPr>
            </a:lvl3pPr>
            <a:lvl4pPr marL="1600160" indent="-228594">
              <a:defRPr>
                <a:solidFill>
                  <a:schemeClr val="tx1"/>
                </a:solidFill>
                <a:latin typeface="Arial" panose="020B0604020202020204" pitchFamily="34" charset="0"/>
                <a:ea typeface="ヒラギノ角ゴ Pro W3" pitchFamily="-64" charset="-128"/>
              </a:defRPr>
            </a:lvl4pPr>
            <a:lvl5pPr marL="2057349" indent="-228594">
              <a:defRPr>
                <a:solidFill>
                  <a:schemeClr val="tx1"/>
                </a:solidFill>
                <a:latin typeface="Arial" panose="020B0604020202020204" pitchFamily="34" charset="0"/>
                <a:ea typeface="ヒラギノ角ゴ Pro W3" pitchFamily="-64" charset="-128"/>
              </a:defRPr>
            </a:lvl5pPr>
            <a:lvl6pPr marL="2514537"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6pPr>
            <a:lvl7pPr marL="2971726"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7pPr>
            <a:lvl8pPr marL="3428914"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8pPr>
            <a:lvl9pPr marL="3886103" indent="-228594" defTabSz="457189" eaLnBrk="0" fontAlgn="base" hangingPunct="0">
              <a:spcBef>
                <a:spcPct val="0"/>
              </a:spcBef>
              <a:spcAft>
                <a:spcPct val="0"/>
              </a:spcAft>
              <a:defRPr>
                <a:solidFill>
                  <a:schemeClr val="tx1"/>
                </a:solidFill>
                <a:latin typeface="Arial" panose="020B0604020202020204" pitchFamily="34" charset="0"/>
                <a:ea typeface="ヒラギノ角ゴ Pro W3" pitchFamily="-64" charset="-128"/>
              </a:defRPr>
            </a:lvl9pPr>
          </a:lstStyle>
          <a:p>
            <a:fld id="{719E82E1-19F1-4117-ACD0-3413587DEA33}" type="slidenum">
              <a:rPr lang="en-GB" altLang="en-US" smtClean="0">
                <a:latin typeface="Calibri" panose="020F0502020204030204" pitchFamily="34" charset="0"/>
              </a:rPr>
              <a:pPr/>
              <a:t>7</a:t>
            </a:fld>
            <a:endParaRPr lang="en-GB" altLang="en-US" smtClean="0">
              <a:latin typeface="Calibri" panose="020F0502020204030204" pitchFamily="34" charset="0"/>
            </a:endParaRPr>
          </a:p>
        </p:txBody>
      </p:sp>
      <p:sp>
        <p:nvSpPr>
          <p:cNvPr id="134149" name="Rectangle 5"/>
          <p:cNvSpPr>
            <a:spLocks noGrp="1" noChangeArrowheads="1"/>
          </p:cNvSpPr>
          <p:nvPr>
            <p:ph type="body" sz="half" idx="4294967295"/>
          </p:nvPr>
        </p:nvSpPr>
        <p:spPr bwMode="auto">
          <a:xfrm>
            <a:off x="584200" y="576470"/>
            <a:ext cx="10898809" cy="54400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endParaRPr lang="en-GB" altLang="en-US" sz="2400" dirty="0">
              <a:latin typeface="Calibri Light" panose="020F0302020204030204" pitchFamily="34" charset="0"/>
              <a:ea typeface="ヒラギノ角ゴ Pro W3" pitchFamily="-64" charset="-128"/>
            </a:endParaRPr>
          </a:p>
          <a:p>
            <a:pPr marL="0" indent="0">
              <a:lnSpc>
                <a:spcPct val="120000"/>
              </a:lnSpc>
              <a:buNone/>
              <a:defRPr/>
            </a:pPr>
            <a:r>
              <a:rPr lang="en-GB" altLang="en-US" sz="4000" dirty="0" smtClean="0">
                <a:latin typeface="Source Sans Pro" panose="020B0503030403020204"/>
                <a:ea typeface="ヒラギノ角ゴ Pro W3" pitchFamily="-64" charset="-128"/>
              </a:rPr>
              <a:t>Finding </a:t>
            </a:r>
            <a:r>
              <a:rPr lang="en-GB" altLang="en-US" sz="4000" dirty="0">
                <a:latin typeface="Source Sans Pro" panose="020B0503030403020204"/>
                <a:ea typeface="ヒラギノ角ゴ Pro W3" pitchFamily="-64" charset="-128"/>
              </a:rPr>
              <a:t>Academic </a:t>
            </a:r>
            <a:r>
              <a:rPr lang="en-GB" altLang="en-US" sz="4000" dirty="0" smtClean="0">
                <a:latin typeface="Source Sans Pro" panose="020B0503030403020204"/>
                <a:ea typeface="ヒラギノ角ゴ Pro W3" pitchFamily="-64" charset="-128"/>
              </a:rPr>
              <a:t>Literature: </a:t>
            </a:r>
            <a:br>
              <a:rPr lang="en-GB" altLang="en-US" sz="4000" dirty="0" smtClean="0">
                <a:latin typeface="Source Sans Pro" panose="020B0503030403020204"/>
                <a:ea typeface="ヒラギノ角ゴ Pro W3" pitchFamily="-64" charset="-128"/>
              </a:rPr>
            </a:br>
            <a:r>
              <a:rPr lang="en-GB" altLang="en-US" sz="4000" dirty="0" smtClean="0">
                <a:latin typeface="Source Sans Pro" panose="020B0503030403020204"/>
                <a:ea typeface="ヒラギノ角ゴ Pro W3" pitchFamily="-64" charset="-128"/>
              </a:rPr>
              <a:t>searching </a:t>
            </a:r>
            <a:r>
              <a:rPr lang="en-GB" altLang="en-US" sz="4000" dirty="0">
                <a:latin typeface="Source Sans Pro" panose="020B0503030403020204"/>
                <a:ea typeface="ヒラギノ角ゴ Pro W3" pitchFamily="-64" charset="-128"/>
              </a:rPr>
              <a:t>and </a:t>
            </a:r>
            <a:r>
              <a:rPr lang="en-GB" altLang="en-US" sz="4000" dirty="0" smtClean="0">
                <a:latin typeface="Source Sans Pro" panose="020B0503030403020204"/>
                <a:ea typeface="ヒラギノ角ゴ Pro W3" pitchFamily="-64" charset="-128"/>
              </a:rPr>
              <a:t>sources</a:t>
            </a:r>
            <a:endParaRPr lang="en-GB" altLang="en-US" sz="4000" dirty="0">
              <a:latin typeface="Source Sans Pro" panose="020B0503030403020204"/>
              <a:ea typeface="ヒラギノ角ゴ Pro W3" pitchFamily="-64" charset="-128"/>
            </a:endParaRPr>
          </a:p>
          <a:p>
            <a:pPr>
              <a:lnSpc>
                <a:spcPct val="120000"/>
              </a:lnSpc>
              <a:defRPr/>
            </a:pPr>
            <a:endParaRPr lang="en-GB" altLang="en-US" sz="2200" dirty="0">
              <a:latin typeface="Source Sans Pro" panose="020B0503030403020204"/>
              <a:ea typeface="ヒラギノ角ゴ Pro W3" pitchFamily="-64" charset="-128"/>
            </a:endParaRPr>
          </a:p>
          <a:p>
            <a:pPr>
              <a:lnSpc>
                <a:spcPct val="80000"/>
              </a:lnSpc>
              <a:buFont typeface="Arial" charset="0"/>
              <a:buChar char="•"/>
              <a:defRPr/>
            </a:pPr>
            <a:endParaRPr lang="en-GB" altLang="en-US" sz="2133" dirty="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a:p>
            <a:pPr>
              <a:lnSpc>
                <a:spcPct val="80000"/>
              </a:lnSpc>
              <a:buFont typeface="Arial" charset="0"/>
              <a:buChar char="•"/>
              <a:defRPr/>
            </a:pPr>
            <a:endParaRPr lang="en-GB" altLang="en-US" sz="1800" dirty="0">
              <a:ea typeface="ヒラギノ角ゴ Pro W3" pitchFamily="-64" charset="-128"/>
            </a:endParaRPr>
          </a:p>
        </p:txBody>
      </p:sp>
    </p:spTree>
    <p:extLst>
      <p:ext uri="{BB962C8B-B14F-4D97-AF65-F5344CB8AC3E}">
        <p14:creationId xmlns:p14="http://schemas.microsoft.com/office/powerpoint/2010/main" val="258772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174"/>
            <a:ext cx="10515600" cy="1027389"/>
          </a:xfrm>
        </p:spPr>
        <p:txBody>
          <a:bodyPr>
            <a:normAutofit/>
          </a:bodyPr>
          <a:lstStyle/>
          <a:p>
            <a:pPr>
              <a:lnSpc>
                <a:spcPct val="120000"/>
              </a:lnSpc>
              <a:defRPr/>
            </a:pPr>
            <a:r>
              <a:rPr lang="en-GB" altLang="en-US" sz="4000" dirty="0" smtClean="0">
                <a:latin typeface="Source Sans Pro" panose="020B0503030403020204"/>
                <a:ea typeface="ヒラギノ角ゴ Pro W3" pitchFamily="-64" charset="-128"/>
              </a:rPr>
              <a:t>Academic Literature and sources </a:t>
            </a:r>
            <a:endParaRPr lang="en-GB" altLang="en-US" sz="4000" dirty="0">
              <a:latin typeface="Source Sans Pro" panose="020B0503030403020204"/>
              <a:ea typeface="ヒラギノ角ゴ Pro W3" pitchFamily="-64" charset="-128"/>
            </a:endParaRPr>
          </a:p>
        </p:txBody>
      </p:sp>
      <p:sp>
        <p:nvSpPr>
          <p:cNvPr id="3" name="Content Placeholder 2"/>
          <p:cNvSpPr>
            <a:spLocks noGrp="1"/>
          </p:cNvSpPr>
          <p:nvPr>
            <p:ph idx="1"/>
          </p:nvPr>
        </p:nvSpPr>
        <p:spPr/>
        <p:txBody>
          <a:bodyPr>
            <a:normAutofit/>
          </a:bodyPr>
          <a:lstStyle/>
          <a:p>
            <a:r>
              <a:rPr lang="en-GB" sz="2400" dirty="0" smtClean="0"/>
              <a:t>Academic books</a:t>
            </a:r>
          </a:p>
          <a:p>
            <a:r>
              <a:rPr lang="en-GB" sz="2400" dirty="0" smtClean="0"/>
              <a:t>Academic journals</a:t>
            </a:r>
          </a:p>
          <a:p>
            <a:r>
              <a:rPr lang="en-GB" sz="2400" dirty="0" smtClean="0"/>
              <a:t>Conference proceedings </a:t>
            </a:r>
          </a:p>
          <a:p>
            <a:endParaRPr lang="en-GB" sz="2400" dirty="0"/>
          </a:p>
          <a:p>
            <a:endParaRPr lang="en-GB" sz="2400" dirty="0" smtClean="0"/>
          </a:p>
          <a:p>
            <a:endParaRPr lang="en-GB" sz="2400" dirty="0"/>
          </a:p>
          <a:p>
            <a:r>
              <a:rPr lang="en-GB" sz="2400" dirty="0" smtClean="0"/>
              <a:t>Available via DiscoverEd </a:t>
            </a:r>
            <a:r>
              <a:rPr lang="en-GB" sz="2400" dirty="0" smtClean="0">
                <a:hlinkClick r:id="rId3"/>
              </a:rPr>
              <a:t>https://discovered.ed.ac.uk</a:t>
            </a:r>
            <a:endParaRPr lang="en-GB" sz="2400" dirty="0" smtClean="0"/>
          </a:p>
          <a:p>
            <a:r>
              <a:rPr lang="en-GB" sz="2400" dirty="0" smtClean="0"/>
              <a:t>Subject </a:t>
            </a:r>
            <a:r>
              <a:rPr lang="en-GB" sz="2400" dirty="0"/>
              <a:t>databases </a:t>
            </a:r>
            <a:r>
              <a:rPr lang="en-GB" sz="2400" dirty="0">
                <a:hlinkClick r:id="rId4"/>
              </a:rPr>
              <a:t>https://</a:t>
            </a:r>
            <a:r>
              <a:rPr lang="en-GB" sz="2400" dirty="0" smtClean="0">
                <a:hlinkClick r:id="rId4"/>
              </a:rPr>
              <a:t>edinburgh-uk.libguides.com/geosciences</a:t>
            </a:r>
            <a:endParaRPr lang="en-GB" sz="2400" dirty="0" smtClean="0"/>
          </a:p>
          <a:p>
            <a:endParaRPr lang="en-GB" dirty="0"/>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780C177A-0032-456E-B79F-4AC1AB2AD29B}" type="slidenum">
              <a:rPr lang="en-GB" smtClean="0"/>
              <a:t>8</a:t>
            </a:fld>
            <a:endParaRPr lang="en-GB"/>
          </a:p>
        </p:txBody>
      </p:sp>
    </p:spTree>
    <p:extLst>
      <p:ext uri="{BB962C8B-B14F-4D97-AF65-F5344CB8AC3E}">
        <p14:creationId xmlns:p14="http://schemas.microsoft.com/office/powerpoint/2010/main" val="298954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32" indent="-285744" eaLnBrk="0" hangingPunct="0">
              <a:defRPr>
                <a:solidFill>
                  <a:schemeClr val="tx1"/>
                </a:solidFill>
                <a:latin typeface="Arial" charset="0"/>
                <a:ea typeface="ヒラギノ角ゴ Pro W3" charset="-128"/>
              </a:defRPr>
            </a:lvl2pPr>
            <a:lvl3pPr marL="1142971" indent="-228594" eaLnBrk="0" hangingPunct="0">
              <a:defRPr>
                <a:solidFill>
                  <a:schemeClr val="tx1"/>
                </a:solidFill>
                <a:latin typeface="Arial" charset="0"/>
                <a:ea typeface="ヒラギノ角ゴ Pro W3" charset="-128"/>
              </a:defRPr>
            </a:lvl3pPr>
            <a:lvl4pPr marL="1600160" indent="-228594" eaLnBrk="0" hangingPunct="0">
              <a:defRPr>
                <a:solidFill>
                  <a:schemeClr val="tx1"/>
                </a:solidFill>
                <a:latin typeface="Arial" charset="0"/>
                <a:ea typeface="ヒラギノ角ゴ Pro W3" charset="-128"/>
              </a:defRPr>
            </a:lvl4pPr>
            <a:lvl5pPr marL="2057349" indent="-228594" eaLnBrk="0" hangingPunct="0">
              <a:defRPr>
                <a:solidFill>
                  <a:schemeClr val="tx1"/>
                </a:solidFill>
                <a:latin typeface="Arial" charset="0"/>
                <a:ea typeface="ヒラギノ角ゴ Pro W3" charset="-128"/>
              </a:defRPr>
            </a:lvl5pPr>
            <a:lvl6pPr marL="2514537" indent="-228594" eaLnBrk="0" fontAlgn="base" hangingPunct="0">
              <a:spcBef>
                <a:spcPct val="0"/>
              </a:spcBef>
              <a:spcAft>
                <a:spcPct val="0"/>
              </a:spcAft>
              <a:defRPr>
                <a:solidFill>
                  <a:schemeClr val="tx1"/>
                </a:solidFill>
                <a:latin typeface="Arial" charset="0"/>
                <a:ea typeface="ヒラギノ角ゴ Pro W3" charset="-128"/>
              </a:defRPr>
            </a:lvl6pPr>
            <a:lvl7pPr marL="2971726" indent="-228594" eaLnBrk="0" fontAlgn="base" hangingPunct="0">
              <a:spcBef>
                <a:spcPct val="0"/>
              </a:spcBef>
              <a:spcAft>
                <a:spcPct val="0"/>
              </a:spcAft>
              <a:defRPr>
                <a:solidFill>
                  <a:schemeClr val="tx1"/>
                </a:solidFill>
                <a:latin typeface="Arial" charset="0"/>
                <a:ea typeface="ヒラギノ角ゴ Pro W3" charset="-128"/>
              </a:defRPr>
            </a:lvl7pPr>
            <a:lvl8pPr marL="3428914" indent="-228594" eaLnBrk="0" fontAlgn="base" hangingPunct="0">
              <a:spcBef>
                <a:spcPct val="0"/>
              </a:spcBef>
              <a:spcAft>
                <a:spcPct val="0"/>
              </a:spcAft>
              <a:defRPr>
                <a:solidFill>
                  <a:schemeClr val="tx1"/>
                </a:solidFill>
                <a:latin typeface="Arial" charset="0"/>
                <a:ea typeface="ヒラギノ角ゴ Pro W3" charset="-128"/>
              </a:defRPr>
            </a:lvl8pPr>
            <a:lvl9pPr marL="3886103" indent="-228594" eaLnBrk="0" fontAlgn="base" hangingPunct="0">
              <a:spcBef>
                <a:spcPct val="0"/>
              </a:spcBef>
              <a:spcAft>
                <a:spcPct val="0"/>
              </a:spcAft>
              <a:defRPr>
                <a:solidFill>
                  <a:schemeClr val="tx1"/>
                </a:solidFill>
                <a:latin typeface="Arial" charset="0"/>
                <a:ea typeface="ヒラギノ角ゴ Pro W3" charset="-128"/>
              </a:defRPr>
            </a:lvl9pPr>
          </a:lstStyle>
          <a:p>
            <a:pPr algn="r" eaLnBrk="1" hangingPunct="1"/>
            <a:fld id="{34CF436D-D188-404A-BF5A-A0DA61A3B9E6}" type="slidenum">
              <a:rPr lang="en-GB" sz="1000">
                <a:latin typeface="Calibri" pitchFamily="34" charset="0"/>
              </a:rPr>
              <a:pPr algn="r" eaLnBrk="1" hangingPunct="1"/>
              <a:t>9</a:t>
            </a:fld>
            <a:endParaRPr lang="en-GB" sz="1000" dirty="0">
              <a:latin typeface="Calibri" pitchFamily="34" charset="0"/>
            </a:endParaRPr>
          </a:p>
        </p:txBody>
      </p:sp>
      <p:sp>
        <p:nvSpPr>
          <p:cNvPr id="31748" name="Rectangle 3"/>
          <p:cNvSpPr>
            <a:spLocks noGrp="1" noChangeArrowheads="1"/>
          </p:cNvSpPr>
          <p:nvPr>
            <p:ph type="body" idx="1"/>
          </p:nvPr>
        </p:nvSpPr>
        <p:spPr bwMode="auto">
          <a:xfrm>
            <a:off x="798286" y="1848678"/>
            <a:ext cx="9962243" cy="4225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100000"/>
              </a:lnSpc>
              <a:defRPr/>
            </a:pPr>
            <a:r>
              <a:rPr lang="en-GB" sz="2400" dirty="0">
                <a:latin typeface="Source Sans Pro"/>
                <a:hlinkClick r:id="rId3"/>
              </a:rPr>
              <a:t>News &amp; </a:t>
            </a:r>
            <a:r>
              <a:rPr lang="en-GB" sz="2400" dirty="0" smtClean="0">
                <a:latin typeface="Source Sans Pro"/>
                <a:hlinkClick r:id="rId3"/>
              </a:rPr>
              <a:t>media </a:t>
            </a:r>
            <a:r>
              <a:rPr lang="en-GB" sz="2400" dirty="0" smtClean="0">
                <a:latin typeface="Source Sans Pro"/>
              </a:rPr>
              <a:t>– search multiple </a:t>
            </a:r>
            <a:r>
              <a:rPr lang="en-GB" sz="2400" dirty="0">
                <a:latin typeface="Source Sans Pro"/>
              </a:rPr>
              <a:t>newspaper sources </a:t>
            </a:r>
            <a:r>
              <a:rPr lang="en-GB" sz="2400" dirty="0" smtClean="0">
                <a:latin typeface="Source Sans Pro"/>
              </a:rPr>
              <a:t>: </a:t>
            </a:r>
            <a:r>
              <a:rPr lang="en-GB" sz="2400" dirty="0">
                <a:latin typeface="Source Sans Pro"/>
              </a:rPr>
              <a:t>Factiva, </a:t>
            </a:r>
            <a:r>
              <a:rPr lang="en-GB" sz="2400" dirty="0" err="1" smtClean="0">
                <a:latin typeface="Source Sans Pro"/>
              </a:rPr>
              <a:t>Nexis</a:t>
            </a:r>
            <a:endParaRPr lang="en-GB" sz="2400" dirty="0" smtClean="0">
              <a:latin typeface="Source Sans Pro"/>
            </a:endParaRPr>
          </a:p>
          <a:p>
            <a:pPr>
              <a:lnSpc>
                <a:spcPct val="100000"/>
              </a:lnSpc>
              <a:defRPr/>
            </a:pPr>
            <a:r>
              <a:rPr lang="en-GB" sz="2400" dirty="0" smtClean="0">
                <a:latin typeface="Source Sans Pro"/>
                <a:hlinkClick r:id="rId4"/>
              </a:rPr>
              <a:t>Business </a:t>
            </a:r>
            <a:r>
              <a:rPr lang="en-GB" sz="2400" dirty="0">
                <a:latin typeface="Source Sans Pro"/>
                <a:hlinkClick r:id="rId4"/>
              </a:rPr>
              <a:t>Data </a:t>
            </a:r>
            <a:r>
              <a:rPr lang="en-GB" sz="2400" dirty="0" smtClean="0">
                <a:latin typeface="Source Sans Pro"/>
                <a:hlinkClick r:id="rId4"/>
              </a:rPr>
              <a:t> </a:t>
            </a:r>
            <a:r>
              <a:rPr lang="en-GB" sz="2400" dirty="0" smtClean="0">
                <a:latin typeface="Source Sans Pro"/>
              </a:rPr>
              <a:t>-  </a:t>
            </a:r>
            <a:r>
              <a:rPr lang="en-GB" sz="2400" dirty="0">
                <a:latin typeface="Source Sans Pro"/>
              </a:rPr>
              <a:t>company, financial and market data. </a:t>
            </a:r>
            <a:endParaRPr lang="en-GB" sz="2400" dirty="0" smtClean="0">
              <a:latin typeface="Source Sans Pro"/>
            </a:endParaRPr>
          </a:p>
          <a:p>
            <a:pPr>
              <a:lnSpc>
                <a:spcPct val="100000"/>
              </a:lnSpc>
              <a:defRPr/>
            </a:pPr>
            <a:r>
              <a:rPr lang="en-GB" sz="2400" dirty="0" smtClean="0">
                <a:solidFill>
                  <a:prstClr val="black"/>
                </a:solidFill>
                <a:latin typeface="Source Sans Pro"/>
                <a:hlinkClick r:id="rId5"/>
              </a:rPr>
              <a:t>Economic </a:t>
            </a:r>
            <a:r>
              <a:rPr lang="en-GB" sz="2400" dirty="0">
                <a:solidFill>
                  <a:prstClr val="black"/>
                </a:solidFill>
                <a:latin typeface="Source Sans Pro"/>
                <a:hlinkClick r:id="rId5"/>
              </a:rPr>
              <a:t>and social data </a:t>
            </a:r>
            <a:endParaRPr lang="en-GB" sz="2400" dirty="0" smtClean="0">
              <a:solidFill>
                <a:prstClr val="black"/>
              </a:solidFill>
              <a:latin typeface="Source Sans Pro"/>
            </a:endParaRPr>
          </a:p>
          <a:p>
            <a:pPr>
              <a:lnSpc>
                <a:spcPct val="100000"/>
              </a:lnSpc>
              <a:defRPr/>
            </a:pPr>
            <a:r>
              <a:rPr lang="en-GB" sz="2400" dirty="0" smtClean="0">
                <a:latin typeface="Source Sans Pro"/>
              </a:rPr>
              <a:t>Geospatial – </a:t>
            </a:r>
            <a:r>
              <a:rPr lang="en-GB" sz="2400" dirty="0" err="1" smtClean="0">
                <a:latin typeface="Source Sans Pro"/>
                <a:hlinkClick r:id="rId6"/>
              </a:rPr>
              <a:t>Digimap</a:t>
            </a:r>
            <a:r>
              <a:rPr lang="en-GB" sz="2400" dirty="0" smtClean="0">
                <a:latin typeface="Source Sans Pro"/>
              </a:rPr>
              <a:t> </a:t>
            </a:r>
          </a:p>
          <a:p>
            <a:pPr>
              <a:lnSpc>
                <a:spcPct val="100000"/>
              </a:lnSpc>
              <a:defRPr/>
            </a:pPr>
            <a:endParaRPr lang="en-GB" sz="2400" dirty="0" smtClean="0">
              <a:latin typeface="Source Sans Pro"/>
            </a:endParaRPr>
          </a:p>
          <a:p>
            <a:pPr marL="0" indent="0">
              <a:lnSpc>
                <a:spcPct val="100000"/>
              </a:lnSpc>
              <a:buNone/>
              <a:defRPr/>
            </a:pPr>
            <a:r>
              <a:rPr lang="en-GB" sz="2400" dirty="0" smtClean="0">
                <a:latin typeface="Source Sans Pro"/>
              </a:rPr>
              <a:t>Available via the University</a:t>
            </a:r>
          </a:p>
          <a:p>
            <a:pPr marL="0" indent="0">
              <a:lnSpc>
                <a:spcPct val="100000"/>
              </a:lnSpc>
              <a:buNone/>
              <a:defRPr/>
            </a:pPr>
            <a:r>
              <a:rPr lang="en-GB" sz="2400" dirty="0" smtClean="0">
                <a:latin typeface="Source Sans Pro"/>
              </a:rPr>
              <a:t>Not all available via DiscoverEd  </a:t>
            </a:r>
          </a:p>
          <a:p>
            <a:pPr marL="0" indent="0">
              <a:lnSpc>
                <a:spcPct val="100000"/>
              </a:lnSpc>
              <a:buNone/>
              <a:defRPr/>
            </a:pPr>
            <a:endParaRPr lang="en-GB" sz="2400" dirty="0">
              <a:latin typeface="Source Sans Pro"/>
            </a:endParaRPr>
          </a:p>
          <a:p>
            <a:pPr marL="0" lvl="1" indent="0">
              <a:lnSpc>
                <a:spcPct val="100000"/>
              </a:lnSpc>
              <a:buNone/>
              <a:defRPr/>
            </a:pPr>
            <a:r>
              <a:rPr lang="en-GB" dirty="0" smtClean="0">
                <a:solidFill>
                  <a:prstClr val="black"/>
                </a:solidFill>
                <a:latin typeface="Source Sans Pro"/>
              </a:rPr>
              <a:t>If </a:t>
            </a:r>
            <a:r>
              <a:rPr lang="en-GB" dirty="0">
                <a:solidFill>
                  <a:prstClr val="black"/>
                </a:solidFill>
                <a:latin typeface="Source Sans Pro"/>
              </a:rPr>
              <a:t>you can’t find something you need, please get in-touch</a:t>
            </a:r>
            <a:r>
              <a:rPr lang="en-GB" dirty="0" smtClean="0">
                <a:solidFill>
                  <a:prstClr val="black"/>
                </a:solidFill>
                <a:latin typeface="Source Sans Pro"/>
              </a:rPr>
              <a:t>.</a:t>
            </a:r>
            <a:endParaRPr lang="en-GB" dirty="0"/>
          </a:p>
        </p:txBody>
      </p:sp>
      <p:sp>
        <p:nvSpPr>
          <p:cNvPr id="6" name="Title 1"/>
          <p:cNvSpPr>
            <a:spLocks noGrp="1"/>
          </p:cNvSpPr>
          <p:nvPr>
            <p:ph type="title"/>
          </p:nvPr>
        </p:nvSpPr>
        <p:spPr>
          <a:xfrm>
            <a:off x="798286" y="299534"/>
            <a:ext cx="9545637" cy="1054100"/>
          </a:xfrm>
        </p:spPr>
        <p:txBody>
          <a:bodyPr>
            <a:normAutofit/>
          </a:bodyPr>
          <a:lstStyle/>
          <a:p>
            <a:pPr>
              <a:lnSpc>
                <a:spcPct val="120000"/>
              </a:lnSpc>
              <a:defRPr/>
            </a:pPr>
            <a:r>
              <a:rPr lang="en-GB" altLang="en-US" sz="4000" dirty="0" smtClean="0">
                <a:latin typeface="Source Sans Pro" panose="020B0503030403020204"/>
                <a:ea typeface="ヒラギノ角ゴ Pro W3" pitchFamily="-64" charset="-128"/>
              </a:rPr>
              <a:t>Academic Literature and sources </a:t>
            </a:r>
            <a:endParaRPr lang="en-GB" altLang="en-US" sz="4000" dirty="0">
              <a:latin typeface="Source Sans Pro" panose="020B0503030403020204"/>
              <a:ea typeface="ヒラギノ角ゴ Pro W3" pitchFamily="-64" charset="-128"/>
            </a:endParaRPr>
          </a:p>
        </p:txBody>
      </p:sp>
    </p:spTree>
    <p:extLst>
      <p:ext uri="{BB962C8B-B14F-4D97-AF65-F5344CB8AC3E}">
        <p14:creationId xmlns:p14="http://schemas.microsoft.com/office/powerpoint/2010/main" val="15387628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075a0ae4-22d1-4faa-8719-f35aae6889d7" xsi:nil="true"/>
    <Student_Groups xmlns="075a0ae4-22d1-4faa-8719-f35aae6889d7">
      <UserInfo>
        <DisplayName/>
        <AccountId xsi:nil="true"/>
        <AccountType/>
      </UserInfo>
    </Student_Groups>
    <Has_Teacher_Only_SectionGroup xmlns="075a0ae4-22d1-4faa-8719-f35aae6889d7" xsi:nil="true"/>
    <CultureName xmlns="075a0ae4-22d1-4faa-8719-f35aae6889d7" xsi:nil="true"/>
    <Invited_Teachers xmlns="075a0ae4-22d1-4faa-8719-f35aae6889d7" xsi:nil="true"/>
    <Invited_Students xmlns="075a0ae4-22d1-4faa-8719-f35aae6889d7" xsi:nil="true"/>
    <Is_Collaboration_Space_Locked xmlns="075a0ae4-22d1-4faa-8719-f35aae6889d7" xsi:nil="true"/>
    <FolderType xmlns="075a0ae4-22d1-4faa-8719-f35aae6889d7" xsi:nil="true"/>
    <Owner xmlns="075a0ae4-22d1-4faa-8719-f35aae6889d7">
      <UserInfo>
        <DisplayName/>
        <AccountId xsi:nil="true"/>
        <AccountType/>
      </UserInfo>
    </Owner>
    <Teachers xmlns="075a0ae4-22d1-4faa-8719-f35aae6889d7">
      <UserInfo>
        <DisplayName/>
        <AccountId xsi:nil="true"/>
        <AccountType/>
      </UserInfo>
    </Teachers>
    <AppVersion xmlns="075a0ae4-22d1-4faa-8719-f35aae6889d7" xsi:nil="true"/>
    <DefaultSectionNames xmlns="075a0ae4-22d1-4faa-8719-f35aae6889d7" xsi:nil="true"/>
    <NotebookType xmlns="075a0ae4-22d1-4faa-8719-f35aae6889d7" xsi:nil="true"/>
    <Students xmlns="075a0ae4-22d1-4faa-8719-f35aae6889d7">
      <UserInfo>
        <DisplayName/>
        <AccountId xsi:nil="true"/>
        <AccountType/>
      </UserInfo>
    </Studen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32B742B13874AAFB5BA1E0B444DCD" ma:contentTypeVersion="28" ma:contentTypeDescription="Create a new document." ma:contentTypeScope="" ma:versionID="ad84ba88c1b78ebb1c7a3d5870f72f5e">
  <xsd:schema xmlns:xsd="http://www.w3.org/2001/XMLSchema" xmlns:xs="http://www.w3.org/2001/XMLSchema" xmlns:p="http://schemas.microsoft.com/office/2006/metadata/properties" xmlns:ns3="e01e8b2f-d39e-4a3b-bd0c-70c69ee51abf" xmlns:ns4="075a0ae4-22d1-4faa-8719-f35aae6889d7" targetNamespace="http://schemas.microsoft.com/office/2006/metadata/properties" ma:root="true" ma:fieldsID="a86d5bb5fb39d79fe542ca8b23d9099d" ns3:_="" ns4:_="">
    <xsd:import namespace="e01e8b2f-d39e-4a3b-bd0c-70c69ee51abf"/>
    <xsd:import namespace="075a0ae4-22d1-4faa-8719-f35aae6889d7"/>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e8b2f-d39e-4a3b-bd0c-70c69ee51a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5a0ae4-22d1-4faa-8719-f35aae6889d7"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Location" ma:index="29" nillable="true" ma:displayName="MediaServiceLocation" ma:description="" ma:internalName="MediaServiceLocation"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LengthInSeconds" ma:index="3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DB466B-4430-462D-B88D-E4DDB568F855}">
  <ds:schemaRefs>
    <ds:schemaRef ds:uri="http://purl.org/dc/terms/"/>
    <ds:schemaRef ds:uri="http://schemas.openxmlformats.org/package/2006/metadata/core-properties"/>
    <ds:schemaRef ds:uri="075a0ae4-22d1-4faa-8719-f35aae6889d7"/>
    <ds:schemaRef ds:uri="http://purl.org/dc/dcmitype/"/>
    <ds:schemaRef ds:uri="http://schemas.microsoft.com/office/infopath/2007/PartnerControls"/>
    <ds:schemaRef ds:uri="http://schemas.microsoft.com/office/2006/documentManagement/types"/>
    <ds:schemaRef ds:uri="http://schemas.microsoft.com/office/2006/metadata/properties"/>
    <ds:schemaRef ds:uri="e01e8b2f-d39e-4a3b-bd0c-70c69ee51abf"/>
    <ds:schemaRef ds:uri="http://www.w3.org/XML/1998/namespace"/>
    <ds:schemaRef ds:uri="http://purl.org/dc/elements/1.1/"/>
  </ds:schemaRefs>
</ds:datastoreItem>
</file>

<file path=customXml/itemProps2.xml><?xml version="1.0" encoding="utf-8"?>
<ds:datastoreItem xmlns:ds="http://schemas.openxmlformats.org/officeDocument/2006/customXml" ds:itemID="{517FF31B-3F21-45F5-9764-BFC6DBEEDC5B}">
  <ds:schemaRefs>
    <ds:schemaRef ds:uri="http://schemas.microsoft.com/sharepoint/v3/contenttype/forms"/>
  </ds:schemaRefs>
</ds:datastoreItem>
</file>

<file path=customXml/itemProps3.xml><?xml version="1.0" encoding="utf-8"?>
<ds:datastoreItem xmlns:ds="http://schemas.openxmlformats.org/officeDocument/2006/customXml" ds:itemID="{8BE71285-5AB9-407F-ABEB-3A054E6CA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e8b2f-d39e-4a3b-bd0c-70c69ee51abf"/>
    <ds:schemaRef ds:uri="075a0ae4-22d1-4faa-8719-f35aae6889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2968</TotalTime>
  <Words>3372</Words>
  <Application>Microsoft Office PowerPoint</Application>
  <PresentationFormat>Widescreen</PresentationFormat>
  <Paragraphs>560</Paragraphs>
  <Slides>43</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Calibri Light</vt:lpstr>
      <vt:lpstr>Courier New</vt:lpstr>
      <vt:lpstr>Crimson Text</vt:lpstr>
      <vt:lpstr>Source Sans Pro</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Literature and sources </vt:lpstr>
      <vt:lpstr>Academic Literature and sources </vt:lpstr>
      <vt:lpstr>Web sources </vt:lpstr>
      <vt:lpstr>DiscoverEd  https://discovered.ed.ac.uk/   </vt:lpstr>
      <vt:lpstr>PowerPoint Presentation</vt:lpstr>
      <vt:lpstr>PowerPoint Presentation</vt:lpstr>
      <vt:lpstr>PowerPoint Presentation</vt:lpstr>
      <vt:lpstr>PowerPoint Presentation</vt:lpstr>
      <vt:lpstr>PowerPoint Presentation</vt:lpstr>
      <vt:lpstr>Getting started</vt:lpstr>
      <vt:lpstr>PowerPoint Presentation</vt:lpstr>
      <vt:lpstr>PowerPoint Presentation</vt:lpstr>
      <vt:lpstr>PowerPoint Presentation</vt:lpstr>
      <vt:lpstr>PowerPoint Presentation</vt:lpstr>
      <vt:lpstr>Framing your research question  What is the effect on classroom behaviour of young adults diagnosed with ADHD?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Bibliographic databases</vt:lpstr>
      <vt:lpstr>Search History</vt:lpstr>
      <vt:lpstr>Keeping up to date</vt:lpstr>
      <vt:lpstr>PowerPoint Presentation</vt:lpstr>
      <vt:lpstr>What if we don’t have what you need?</vt:lpstr>
      <vt:lpstr>PowerPoint Presentation</vt:lpstr>
      <vt:lpstr>Managing your references</vt:lpstr>
      <vt:lpstr>Dissertations and Theses</vt:lpstr>
      <vt:lpstr>SAGE Research Methods https://discovered.ed.ac.uk/permalink/44UOE_INST/7g3mt6/alma9922808783502466 </vt:lpstr>
      <vt:lpstr>Help is always available </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dc:creator>
  <cp:lastModifiedBy>NICHOLSON Angela</cp:lastModifiedBy>
  <cp:revision>266</cp:revision>
  <cp:lastPrinted>2022-02-16T11:07:42Z</cp:lastPrinted>
  <dcterms:created xsi:type="dcterms:W3CDTF">2017-09-20T13:58:12Z</dcterms:created>
  <dcterms:modified xsi:type="dcterms:W3CDTF">2022-02-22T16:23:22Z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0x010100D8832B742B13874AAFB5BA1E0B444DCD</vt:lpwstr>
  </property>
</Properties>
</file>