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310" r:id="rId2"/>
    <p:sldId id="311" r:id="rId3"/>
    <p:sldId id="294" r:id="rId4"/>
    <p:sldId id="312" r:id="rId5"/>
  </p:sldIdLst>
  <p:sldSz cx="9144000" cy="6858000" type="screen4x3"/>
  <p:notesSz cx="9944100" cy="68056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00CC99"/>
    <a:srgbClr val="FF6600"/>
    <a:srgbClr val="FF00FF"/>
    <a:srgbClr val="CC3300"/>
    <a:srgbClr val="FFFF99"/>
    <a:srgbClr val="000000"/>
    <a:srgbClr val="FF0066"/>
    <a:srgbClr val="5F5F5F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100" autoAdjust="0"/>
    <p:restoredTop sz="94660"/>
  </p:normalViewPr>
  <p:slideViewPr>
    <p:cSldViewPr>
      <p:cViewPr varScale="1">
        <p:scale>
          <a:sx n="51" d="100"/>
          <a:sy n="51" d="100"/>
        </p:scale>
        <p:origin x="106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4308084" cy="3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48" tIns="47025" rIns="94048" bIns="47025" numCol="1" anchor="t" anchorCtr="0" compatLnSpc="1">
            <a:prstTxWarp prst="textNoShape">
              <a:avLst/>
            </a:prstTxWarp>
          </a:bodyPr>
          <a:lstStyle>
            <a:lvl1pPr defTabSz="940599">
              <a:defRPr sz="1200"/>
            </a:lvl1pPr>
          </a:lstStyle>
          <a:p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3651" y="0"/>
            <a:ext cx="4308084" cy="3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48" tIns="47025" rIns="94048" bIns="47025" numCol="1" anchor="t" anchorCtr="0" compatLnSpc="1">
            <a:prstTxWarp prst="textNoShape">
              <a:avLst/>
            </a:prstTxWarp>
          </a:bodyPr>
          <a:lstStyle>
            <a:lvl1pPr algn="r" defTabSz="940599">
              <a:defRPr sz="1200"/>
            </a:lvl1pPr>
          </a:lstStyle>
          <a:p>
            <a:endParaRPr lang="en-US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6464447"/>
            <a:ext cx="4308084" cy="3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48" tIns="47025" rIns="94048" bIns="47025" numCol="1" anchor="b" anchorCtr="0" compatLnSpc="1">
            <a:prstTxWarp prst="textNoShape">
              <a:avLst/>
            </a:prstTxWarp>
          </a:bodyPr>
          <a:lstStyle>
            <a:lvl1pPr defTabSz="940599">
              <a:defRPr sz="1200"/>
            </a:lvl1pPr>
          </a:lstStyle>
          <a:p>
            <a:endParaRPr lang="en-US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3651" y="6464447"/>
            <a:ext cx="4308084" cy="3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48" tIns="47025" rIns="94048" bIns="47025" numCol="1" anchor="b" anchorCtr="0" compatLnSpc="1">
            <a:prstTxWarp prst="textNoShape">
              <a:avLst/>
            </a:prstTxWarp>
          </a:bodyPr>
          <a:lstStyle>
            <a:lvl1pPr algn="r" defTabSz="940599">
              <a:defRPr sz="1200"/>
            </a:lvl1pPr>
          </a:lstStyle>
          <a:p>
            <a:fld id="{89829801-46AD-4F47-AA03-B79541080D0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9688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4308084" cy="3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51" tIns="46625" rIns="93251" bIns="4662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3651" y="0"/>
            <a:ext cx="4308084" cy="3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51" tIns="46625" rIns="93251" bIns="4662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70250" y="511175"/>
            <a:ext cx="3400425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4174" y="3232225"/>
            <a:ext cx="7955754" cy="3062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51" tIns="46625" rIns="93251" bIns="466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6464447"/>
            <a:ext cx="4308084" cy="3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51" tIns="46625" rIns="93251" bIns="46625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3651" y="6464447"/>
            <a:ext cx="4308084" cy="3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51" tIns="46625" rIns="93251" bIns="4662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BB7010F-DCF2-4058-8C79-FCBFBE15A7B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723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F0C010-43EB-41DE-B5D8-90E16269D97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608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A95AD9-EFEE-4CC6-8071-DD88C612591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011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321FBB-DC9C-4B77-B2C9-160EB1E45DD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335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A41879-CFAA-4C41-B405-4862DE0B4BF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411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FE78ED-3AE8-4C9A-91BA-6065EB749CA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648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71FCA0-1B0F-4B78-AA03-A29AA565150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471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5E2F7A-034B-42BC-ADC4-7FA9A667407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29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79D21E-B326-4A55-A5A1-42B6E819489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62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B9480D-402F-48E5-9239-495739DBAA8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190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0F31CA-843C-4FE3-B97A-EC3B6D52525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161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AB1139-4E5A-4DA9-B343-0D5EE763C96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88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815511-DEDA-4049-857B-DE07A51B160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183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56B23C-C412-45CD-B5AE-7E9D55B61D3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677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DF86DC7-25D5-40F0-81FA-F6B7898C98B9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risma-statement.org/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1357" y="2739820"/>
            <a:ext cx="4986107" cy="38522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147" name="Rectangle 4"/>
          <p:cNvSpPr>
            <a:spLocks noGrp="1" noChangeArrowheads="1"/>
          </p:cNvSpPr>
          <p:nvPr>
            <p:ph type="title"/>
          </p:nvPr>
        </p:nvSpPr>
        <p:spPr>
          <a:xfrm>
            <a:off x="287525" y="836613"/>
            <a:ext cx="8568952" cy="587446"/>
          </a:xfrm>
          <a:noFill/>
        </p:spPr>
        <p:txBody>
          <a:bodyPr/>
          <a:lstStyle/>
          <a:p>
            <a:pPr eaLnBrk="1" hangingPunct="1"/>
            <a:r>
              <a:rPr lang="en-GB" sz="2800" dirty="0" smtClean="0"/>
              <a:t>Search more than one (Ovid hosted) database</a:t>
            </a:r>
            <a:endParaRPr lang="en-GB" sz="2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66276" y="6431923"/>
            <a:ext cx="360289" cy="289551"/>
          </a:xfrm>
        </p:spPr>
        <p:txBody>
          <a:bodyPr/>
          <a:lstStyle/>
          <a:p>
            <a:fld id="{A371FCA0-1B0F-4B78-AA03-A29AA565150E}" type="slidenum">
              <a:rPr lang="en-GB" sz="900" smtClean="0"/>
              <a:pPr/>
              <a:t>1</a:t>
            </a:fld>
            <a:r>
              <a:rPr lang="en-GB" sz="900" dirty="0" smtClean="0"/>
              <a:t>1</a:t>
            </a:r>
            <a:endParaRPr lang="en-GB" sz="900" dirty="0"/>
          </a:p>
        </p:txBody>
      </p:sp>
      <p:sp>
        <p:nvSpPr>
          <p:cNvPr id="9" name="Line 17"/>
          <p:cNvSpPr>
            <a:spLocks noChangeShapeType="1"/>
          </p:cNvSpPr>
          <p:nvPr/>
        </p:nvSpPr>
        <p:spPr bwMode="auto">
          <a:xfrm>
            <a:off x="0" y="677009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endParaRPr lang="en-GB" sz="800" dirty="0"/>
          </a:p>
        </p:txBody>
      </p:sp>
      <p:pic>
        <p:nvPicPr>
          <p:cNvPr id="10" name="Picture 9" descr="pptBannerLASTBranded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056" cy="6770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850" y="1697495"/>
            <a:ext cx="42481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en-GB" altLang="en-US" sz="1600" dirty="0" smtClean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Go to </a:t>
            </a:r>
            <a:r>
              <a:rPr lang="en-GB" altLang="en-US" sz="1600" i="1" dirty="0" smtClean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Change</a:t>
            </a:r>
            <a:r>
              <a:rPr lang="en-GB" altLang="en-US" sz="1600" dirty="0" smtClean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and make menu selections</a:t>
            </a:r>
            <a:endParaRPr lang="en-GB" altLang="en-US" sz="1600" dirty="0">
              <a:latin typeface="+mn-lt"/>
            </a:endParaRPr>
          </a:p>
        </p:txBody>
      </p:sp>
      <p:sp>
        <p:nvSpPr>
          <p:cNvPr id="11" name="Line 21"/>
          <p:cNvSpPr>
            <a:spLocks noChangeShapeType="1"/>
          </p:cNvSpPr>
          <p:nvPr/>
        </p:nvSpPr>
        <p:spPr bwMode="auto">
          <a:xfrm>
            <a:off x="3059832" y="2309485"/>
            <a:ext cx="648072" cy="90349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Line 21"/>
          <p:cNvSpPr>
            <a:spLocks noChangeShapeType="1"/>
          </p:cNvSpPr>
          <p:nvPr/>
        </p:nvSpPr>
        <p:spPr bwMode="auto">
          <a:xfrm>
            <a:off x="3059832" y="4365104"/>
            <a:ext cx="648072" cy="63577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" name="Line 21"/>
          <p:cNvSpPr>
            <a:spLocks noChangeShapeType="1"/>
          </p:cNvSpPr>
          <p:nvPr/>
        </p:nvSpPr>
        <p:spPr bwMode="auto">
          <a:xfrm>
            <a:off x="2915816" y="2803478"/>
            <a:ext cx="792088" cy="141760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23850" y="4719572"/>
            <a:ext cx="29270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en-GB" altLang="en-US" sz="1600" dirty="0" smtClean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Choose </a:t>
            </a:r>
            <a:r>
              <a:rPr lang="en-GB" altLang="en-US" sz="1600" i="1" dirty="0" smtClean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Run Search </a:t>
            </a:r>
            <a:r>
              <a:rPr lang="en-GB" altLang="en-US" sz="1600" dirty="0" smtClean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to run the search you’ve done on your new database choices.</a:t>
            </a:r>
          </a:p>
          <a:p>
            <a:pPr lvl="0" eaLnBrk="0" hangingPunct="0"/>
            <a:endParaRPr lang="en-GB" altLang="en-US" sz="1600" dirty="0" smtClean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eaLnBrk="0" hangingPunct="0"/>
            <a:r>
              <a:rPr lang="en-GB" altLang="en-US" sz="1600" i="1" dirty="0" smtClean="0">
                <a:latin typeface="+mn-lt"/>
                <a:cs typeface="Arial" panose="020B0604020202020204" pitchFamily="34" charset="0"/>
              </a:rPr>
              <a:t>OK </a:t>
            </a:r>
            <a:r>
              <a:rPr lang="en-GB" altLang="en-US" sz="1600" dirty="0" smtClean="0">
                <a:latin typeface="+mn-lt"/>
                <a:cs typeface="Arial" panose="020B0604020202020204" pitchFamily="34" charset="0"/>
              </a:rPr>
              <a:t>clears the searches and you have a clean slate.</a:t>
            </a:r>
            <a:endParaRPr lang="en-GB" altLang="en-US" sz="1600" dirty="0"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5662" y="2137000"/>
            <a:ext cx="296099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en-GB" altLang="en-US" sz="1400" dirty="0" smtClean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There’s only one </a:t>
            </a:r>
            <a:r>
              <a:rPr lang="en-GB" altLang="en-US" sz="1400" dirty="0" err="1" smtClean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psycINFO</a:t>
            </a:r>
            <a:r>
              <a:rPr lang="en-GB" altLang="en-US" sz="1400" dirty="0" smtClean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option.</a:t>
            </a:r>
          </a:p>
          <a:p>
            <a:pPr lvl="0" eaLnBrk="0" hangingPunct="0"/>
            <a:endParaRPr lang="en-GB" altLang="en-US" sz="400" dirty="0" smtClean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eaLnBrk="0" hangingPunct="0"/>
            <a:r>
              <a:rPr lang="en-GB" altLang="en-US" sz="1400" dirty="0" smtClean="0">
                <a:latin typeface="+mn-lt"/>
                <a:cs typeface="Arial" panose="020B0604020202020204" pitchFamily="34" charset="0"/>
              </a:rPr>
              <a:t>Choose an </a:t>
            </a:r>
            <a:r>
              <a:rPr lang="en-GB" altLang="en-US" sz="1400" dirty="0" err="1" smtClean="0">
                <a:latin typeface="+mn-lt"/>
                <a:cs typeface="Arial" panose="020B0604020202020204" pitchFamily="34" charset="0"/>
              </a:rPr>
              <a:t>Embase</a:t>
            </a:r>
            <a:r>
              <a:rPr lang="en-GB" altLang="en-US" sz="1400" dirty="0" smtClean="0">
                <a:latin typeface="+mn-lt"/>
                <a:cs typeface="Arial" panose="020B0604020202020204" pitchFamily="34" charset="0"/>
              </a:rPr>
              <a:t> that comes to the present day (“2020…”)</a:t>
            </a:r>
          </a:p>
          <a:p>
            <a:pPr lvl="0" eaLnBrk="0" hangingPunct="0"/>
            <a:endParaRPr lang="en-GB" altLang="en-US" sz="400" dirty="0" smtClean="0">
              <a:latin typeface="+mn-lt"/>
              <a:cs typeface="Arial" panose="020B0604020202020204" pitchFamily="34" charset="0"/>
            </a:endParaRPr>
          </a:p>
          <a:p>
            <a:pPr lvl="0" eaLnBrk="0" hangingPunct="0"/>
            <a:r>
              <a:rPr lang="en-GB" altLang="en-US" sz="1400" dirty="0" smtClean="0">
                <a:latin typeface="+mn-lt"/>
                <a:cs typeface="Arial" panose="020B0604020202020204" pitchFamily="34" charset="0"/>
              </a:rPr>
              <a:t>Suggest MEDLINE choices to be:</a:t>
            </a:r>
          </a:p>
          <a:p>
            <a:pPr lvl="0" eaLnBrk="0" hangingPunct="0"/>
            <a:r>
              <a:rPr lang="en-GB" altLang="en-US" sz="1400" dirty="0" smtClean="0">
                <a:latin typeface="+mn-lt"/>
                <a:cs typeface="Arial" panose="020B0604020202020204" pitchFamily="34" charset="0"/>
              </a:rPr>
              <a:t>Ovid MEDLINE® </a:t>
            </a:r>
            <a:r>
              <a:rPr lang="en-GB" altLang="en-US" sz="1000" dirty="0" smtClean="0">
                <a:latin typeface="+mn-lt"/>
                <a:cs typeface="Arial" panose="020B0604020202020204" pitchFamily="34" charset="0"/>
              </a:rPr>
              <a:t>1946 to Present</a:t>
            </a:r>
            <a:r>
              <a:rPr lang="en-GB" altLang="en-US" sz="1400" dirty="0" smtClean="0">
                <a:latin typeface="+mn-lt"/>
                <a:cs typeface="Arial" panose="020B0604020202020204" pitchFamily="34" charset="0"/>
              </a:rPr>
              <a:t>, plus the In Process MEDLINE, Daily MEDLINE and </a:t>
            </a:r>
            <a:r>
              <a:rPr lang="en-GB" altLang="en-US" sz="1400" dirty="0" err="1" smtClean="0">
                <a:latin typeface="+mn-lt"/>
                <a:cs typeface="Arial" panose="020B0604020202020204" pitchFamily="34" charset="0"/>
              </a:rPr>
              <a:t>Epub</a:t>
            </a:r>
            <a:r>
              <a:rPr lang="en-GB" altLang="en-US" sz="1400" dirty="0" smtClean="0">
                <a:latin typeface="+mn-lt"/>
                <a:cs typeface="Arial" panose="020B0604020202020204" pitchFamily="34" charset="0"/>
              </a:rPr>
              <a:t> Ahead of Print MEDLINE. Select individually or…</a:t>
            </a:r>
          </a:p>
          <a:p>
            <a:pPr lvl="0" eaLnBrk="0" hangingPunct="0"/>
            <a:endParaRPr lang="en-GB" altLang="en-US" sz="1400" dirty="0">
              <a:latin typeface="+mn-lt"/>
              <a:cs typeface="Arial" panose="020B0604020202020204" pitchFamily="34" charset="0"/>
            </a:endParaRPr>
          </a:p>
          <a:p>
            <a:pPr lvl="0" eaLnBrk="0" hangingPunct="0"/>
            <a:r>
              <a:rPr lang="en-GB" altLang="en-US" sz="1400" dirty="0" smtClean="0">
                <a:latin typeface="+mn-lt"/>
                <a:cs typeface="Arial" panose="020B0604020202020204" pitchFamily="34" charset="0"/>
              </a:rPr>
              <a:t> …also currently collected together</a:t>
            </a:r>
            <a:endParaRPr lang="en-GB" altLang="en-US" sz="14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976" y="1438156"/>
            <a:ext cx="2896870" cy="11850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08307" y="58828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9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741"/>
    </mc:Choice>
    <mc:Fallback xmlns="">
      <p:transition spd="slow" advTm="350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5612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381" y="1359853"/>
            <a:ext cx="8113445" cy="12400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53276" y="6431922"/>
            <a:ext cx="360289" cy="289551"/>
          </a:xfrm>
        </p:spPr>
        <p:txBody>
          <a:bodyPr/>
          <a:lstStyle/>
          <a:p>
            <a:r>
              <a:rPr lang="en-GB" sz="900" dirty="0" smtClean="0"/>
              <a:t>12</a:t>
            </a:r>
            <a:endParaRPr lang="en-GB" sz="900" dirty="0"/>
          </a:p>
        </p:txBody>
      </p:sp>
      <p:sp>
        <p:nvSpPr>
          <p:cNvPr id="9" name="Line 17"/>
          <p:cNvSpPr>
            <a:spLocks noChangeShapeType="1"/>
          </p:cNvSpPr>
          <p:nvPr/>
        </p:nvSpPr>
        <p:spPr bwMode="auto">
          <a:xfrm>
            <a:off x="0" y="677009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endParaRPr lang="en-GB" sz="800" dirty="0"/>
          </a:p>
        </p:txBody>
      </p:sp>
      <p:pic>
        <p:nvPicPr>
          <p:cNvPr id="10" name="Picture 9" descr="pptBannerLASTBranded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056" cy="6770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r="3174"/>
          <a:stretch/>
        </p:blipFill>
        <p:spPr>
          <a:xfrm>
            <a:off x="3262222" y="2744703"/>
            <a:ext cx="5270218" cy="38319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Rectangle 4"/>
          <p:cNvSpPr txBox="1">
            <a:spLocks noChangeArrowheads="1"/>
          </p:cNvSpPr>
          <p:nvPr/>
        </p:nvSpPr>
        <p:spPr bwMode="auto">
          <a:xfrm>
            <a:off x="287524" y="766572"/>
            <a:ext cx="8568952" cy="58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2800" kern="0" dirty="0" smtClean="0"/>
              <a:t>Search more than one (Ovid hosted) database </a:t>
            </a:r>
            <a:r>
              <a:rPr lang="en-GB" sz="1600" i="1" kern="0" dirty="0" smtClean="0"/>
              <a:t>(</a:t>
            </a:r>
            <a:r>
              <a:rPr lang="en-GB" sz="1600" i="1" kern="0" dirty="0" err="1" smtClean="0"/>
              <a:t>contd</a:t>
            </a:r>
            <a:r>
              <a:rPr lang="en-GB" sz="1600" i="1" kern="0" dirty="0" smtClean="0"/>
              <a:t>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1494" y="2744702"/>
            <a:ext cx="3125845" cy="342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en-GB" altLang="en-US" sz="1600" dirty="0" smtClean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Results numbers go up (usually)</a:t>
            </a:r>
            <a:endParaRPr lang="en-GB" altLang="en-US" sz="1600" dirty="0"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1494" y="3183147"/>
            <a:ext cx="3046152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en-GB" altLang="en-US" sz="1600" dirty="0" smtClean="0">
                <a:latin typeface="+mn-lt"/>
                <a:cs typeface="Arial" panose="020B0604020202020204" pitchFamily="34" charset="0"/>
              </a:rPr>
              <a:t>An option to </a:t>
            </a:r>
            <a:r>
              <a:rPr lang="en-GB" altLang="en-US" sz="1600" dirty="0" err="1" smtClean="0">
                <a:latin typeface="+mn-lt"/>
                <a:cs typeface="Arial" panose="020B0604020202020204" pitchFamily="34" charset="0"/>
              </a:rPr>
              <a:t>deduplicate</a:t>
            </a:r>
            <a:r>
              <a:rPr lang="en-GB" altLang="en-US" sz="1600" dirty="0" smtClean="0">
                <a:latin typeface="+mn-lt"/>
                <a:cs typeface="Arial" panose="020B0604020202020204" pitchFamily="34" charset="0"/>
              </a:rPr>
              <a:t> chosen search sets will appear.</a:t>
            </a:r>
          </a:p>
          <a:p>
            <a:pPr lvl="0" eaLnBrk="0" hangingPunct="0"/>
            <a:endParaRPr lang="en-GB" altLang="en-US" sz="600" dirty="0" smtClean="0">
              <a:latin typeface="+mn-lt"/>
              <a:cs typeface="Arial" panose="020B0604020202020204" pitchFamily="34" charset="0"/>
            </a:endParaRPr>
          </a:p>
          <a:p>
            <a:pPr marL="174625" lvl="0" indent="-174625" eaLnBrk="0" hangingPunct="0">
              <a:buFont typeface="Arial" panose="020B0604020202020204" pitchFamily="34" charset="0"/>
              <a:buChar char="•"/>
            </a:pPr>
            <a:r>
              <a:rPr lang="en-GB" altLang="en-US" sz="1600" dirty="0" smtClean="0">
                <a:latin typeface="+mn-lt"/>
                <a:cs typeface="Arial" panose="020B0604020202020204" pitchFamily="34" charset="0"/>
              </a:rPr>
              <a:t>There are core journals indexed by A&amp;I databases concerned with related subject areas. </a:t>
            </a:r>
          </a:p>
          <a:p>
            <a:pPr marL="174625" lvl="0" indent="-174625" eaLnBrk="0" hangingPunct="0">
              <a:buFont typeface="Arial" panose="020B0604020202020204" pitchFamily="34" charset="0"/>
              <a:buChar char="•"/>
            </a:pPr>
            <a:endParaRPr lang="en-GB" altLang="en-US" sz="600" dirty="0" smtClean="0">
              <a:latin typeface="+mn-lt"/>
              <a:cs typeface="Arial" panose="020B0604020202020204" pitchFamily="34" charset="0"/>
            </a:endParaRPr>
          </a:p>
          <a:p>
            <a:pPr marL="174625" lvl="0" indent="-174625" eaLnBrk="0" hangingPunct="0">
              <a:buFont typeface="Arial" panose="020B0604020202020204" pitchFamily="34" charset="0"/>
              <a:buChar char="•"/>
            </a:pPr>
            <a:r>
              <a:rPr lang="en-GB" altLang="en-US" sz="1600" dirty="0" smtClean="0">
                <a:latin typeface="+mn-lt"/>
                <a:cs typeface="Arial" panose="020B0604020202020204" pitchFamily="34" charset="0"/>
              </a:rPr>
              <a:t>Therefore, some articles will have a record in each database. </a:t>
            </a:r>
          </a:p>
          <a:p>
            <a:pPr marL="174625" lvl="0" indent="-174625" eaLnBrk="0" hangingPunct="0">
              <a:buFont typeface="Arial" panose="020B0604020202020204" pitchFamily="34" charset="0"/>
              <a:buChar char="•"/>
            </a:pPr>
            <a:endParaRPr lang="en-GB" altLang="en-US" sz="600" dirty="0" smtClean="0">
              <a:latin typeface="+mn-lt"/>
              <a:cs typeface="Arial" panose="020B0604020202020204" pitchFamily="34" charset="0"/>
            </a:endParaRPr>
          </a:p>
          <a:p>
            <a:pPr marL="174625" lvl="0" indent="-174625" eaLnBrk="0" hangingPunct="0">
              <a:buFont typeface="Arial" panose="020B0604020202020204" pitchFamily="34" charset="0"/>
              <a:buChar char="•"/>
            </a:pPr>
            <a:r>
              <a:rPr lang="en-GB" altLang="en-US" sz="1600" dirty="0" smtClean="0">
                <a:latin typeface="+mn-lt"/>
                <a:cs typeface="Arial" panose="020B0604020202020204" pitchFamily="34" charset="0"/>
              </a:rPr>
              <a:t>You only need one of these for the next/screening stage.</a:t>
            </a:r>
            <a:endParaRPr lang="en-GB" altLang="en-US" sz="1600" dirty="0">
              <a:latin typeface="+mn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13404" y="2087540"/>
            <a:ext cx="323111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eaLnBrk="0" hangingPunct="0"/>
            <a:r>
              <a:rPr lang="en-GB" altLang="en-US" sz="1600" dirty="0" smtClean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Option to look up subject heading thesauri disappears</a:t>
            </a:r>
            <a:endParaRPr lang="en-GB" altLang="en-US" sz="1600" dirty="0">
              <a:latin typeface="+mn-lt"/>
            </a:endParaRPr>
          </a:p>
        </p:txBody>
      </p:sp>
      <p:sp>
        <p:nvSpPr>
          <p:cNvPr id="29" name="Line 21"/>
          <p:cNvSpPr>
            <a:spLocks noChangeShapeType="1"/>
          </p:cNvSpPr>
          <p:nvPr/>
        </p:nvSpPr>
        <p:spPr bwMode="auto">
          <a:xfrm flipH="1" flipV="1">
            <a:off x="4571999" y="2488970"/>
            <a:ext cx="1141405" cy="392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" name="Line 21"/>
          <p:cNvSpPr>
            <a:spLocks noChangeShapeType="1"/>
          </p:cNvSpPr>
          <p:nvPr/>
        </p:nvSpPr>
        <p:spPr bwMode="auto">
          <a:xfrm>
            <a:off x="3111109" y="3789040"/>
            <a:ext cx="4701251" cy="237626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3276" y="59621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7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966"/>
    </mc:Choice>
    <mc:Fallback xmlns="">
      <p:transition spd="slow" advTm="207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47664" y="780101"/>
            <a:ext cx="56886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GB" sz="2800" dirty="0" smtClean="0"/>
              <a:t>Deduplication</a:t>
            </a:r>
            <a:endParaRPr lang="en-GB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44408" y="6525344"/>
            <a:ext cx="576064" cy="196131"/>
          </a:xfrm>
        </p:spPr>
        <p:txBody>
          <a:bodyPr/>
          <a:lstStyle/>
          <a:p>
            <a:r>
              <a:rPr lang="en-GB" sz="900" dirty="0" smtClean="0"/>
              <a:t>13</a:t>
            </a:r>
            <a:endParaRPr lang="en-GB" sz="900" dirty="0"/>
          </a:p>
        </p:txBody>
      </p:sp>
      <p:sp>
        <p:nvSpPr>
          <p:cNvPr id="20" name="Line 17"/>
          <p:cNvSpPr>
            <a:spLocks noChangeShapeType="1"/>
          </p:cNvSpPr>
          <p:nvPr/>
        </p:nvSpPr>
        <p:spPr bwMode="auto">
          <a:xfrm>
            <a:off x="0" y="677009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endParaRPr lang="en-GB" sz="800" dirty="0"/>
          </a:p>
        </p:txBody>
      </p:sp>
      <p:pic>
        <p:nvPicPr>
          <p:cNvPr id="21" name="Picture 20" descr="pptBannerLASTBranded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056" cy="6770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1920" y="1917009"/>
            <a:ext cx="5952491" cy="41638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Rectangle 22"/>
          <p:cNvSpPr/>
          <p:nvPr/>
        </p:nvSpPr>
        <p:spPr>
          <a:xfrm>
            <a:off x="163442" y="2301750"/>
            <a:ext cx="24684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en-GB" altLang="en-US" sz="1600" dirty="0" smtClean="0">
                <a:latin typeface="+mn-lt"/>
                <a:cs typeface="Arial" panose="020B0604020202020204" pitchFamily="34" charset="0"/>
              </a:rPr>
              <a:t>Choose the set you want to </a:t>
            </a:r>
            <a:r>
              <a:rPr lang="en-GB" altLang="en-US" sz="1600" dirty="0" err="1" smtClean="0">
                <a:latin typeface="+mn-lt"/>
                <a:cs typeface="Arial" panose="020B0604020202020204" pitchFamily="34" charset="0"/>
              </a:rPr>
              <a:t>deduplicate</a:t>
            </a:r>
            <a:r>
              <a:rPr lang="en-GB" altLang="en-US" sz="1600" dirty="0" smtClean="0">
                <a:latin typeface="+mn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59803" y="1360553"/>
            <a:ext cx="82643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en-GB" altLang="en-US" sz="1600" dirty="0">
                <a:cs typeface="Arial" panose="020B0604020202020204" pitchFamily="34" charset="0"/>
              </a:rPr>
              <a:t>Ovid cannot </a:t>
            </a:r>
            <a:r>
              <a:rPr lang="en-GB" altLang="en-US" sz="1600" dirty="0" err="1">
                <a:cs typeface="Arial" panose="020B0604020202020204" pitchFamily="34" charset="0"/>
              </a:rPr>
              <a:t>deduplicate</a:t>
            </a:r>
            <a:r>
              <a:rPr lang="en-GB" altLang="en-US" sz="1600" dirty="0">
                <a:cs typeface="Arial" panose="020B0604020202020204" pitchFamily="34" charset="0"/>
              </a:rPr>
              <a:t> sets with more than 6,000 records.</a:t>
            </a:r>
          </a:p>
        </p:txBody>
      </p:sp>
      <p:sp>
        <p:nvSpPr>
          <p:cNvPr id="24" name="Line 21"/>
          <p:cNvSpPr>
            <a:spLocks noChangeShapeType="1"/>
          </p:cNvSpPr>
          <p:nvPr/>
        </p:nvSpPr>
        <p:spPr bwMode="auto">
          <a:xfrm flipH="1">
            <a:off x="5076056" y="1641876"/>
            <a:ext cx="504056" cy="57215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" name="Line 21"/>
          <p:cNvSpPr>
            <a:spLocks noChangeShapeType="1"/>
          </p:cNvSpPr>
          <p:nvPr/>
        </p:nvSpPr>
        <p:spPr bwMode="auto">
          <a:xfrm>
            <a:off x="1907705" y="2708920"/>
            <a:ext cx="864096" cy="1932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259802" y="4421430"/>
            <a:ext cx="23721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en-GB" altLang="en-US" sz="1600" dirty="0" smtClean="0">
                <a:cs typeface="Arial" panose="020B0604020202020204" pitchFamily="34" charset="0"/>
              </a:rPr>
              <a:t>Leave the preferences on default.</a:t>
            </a:r>
          </a:p>
          <a:p>
            <a:pPr lvl="0" algn="just" eaLnBrk="0" hangingPunct="0"/>
            <a:endParaRPr lang="en-GB" altLang="en-US" sz="1600" dirty="0" smtClean="0">
              <a:cs typeface="Arial" panose="020B0604020202020204" pitchFamily="34" charset="0"/>
            </a:endParaRPr>
          </a:p>
          <a:p>
            <a:pPr marL="87313" lvl="0" algn="just" eaLnBrk="0" hangingPunct="0"/>
            <a:r>
              <a:rPr lang="en-GB" altLang="en-US" sz="1600" dirty="0" smtClean="0">
                <a:cs typeface="Arial" panose="020B0604020202020204" pitchFamily="34" charset="0"/>
              </a:rPr>
              <a:t>An abstract is a more important criterion than the others listed.</a:t>
            </a:r>
            <a:endParaRPr lang="en-GB" altLang="en-US" sz="1600" dirty="0"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19572" y="6194903"/>
            <a:ext cx="73448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en-GB" altLang="en-US" sz="1600" dirty="0" smtClean="0">
                <a:cs typeface="Arial" panose="020B0604020202020204" pitchFamily="34" charset="0"/>
              </a:rPr>
              <a:t>If all the records describing the same article have an abstract, the database preference “allows Ovid” to keep one record over another.</a:t>
            </a:r>
            <a:endParaRPr lang="en-GB" altLang="en-US" sz="1600" dirty="0">
              <a:cs typeface="Arial" panose="020B0604020202020204" pitchFamily="34" charset="0"/>
            </a:endParaRPr>
          </a:p>
        </p:txBody>
      </p:sp>
      <p:sp>
        <p:nvSpPr>
          <p:cNvPr id="28" name="Line 21"/>
          <p:cNvSpPr>
            <a:spLocks noChangeShapeType="1"/>
          </p:cNvSpPr>
          <p:nvPr/>
        </p:nvSpPr>
        <p:spPr bwMode="auto">
          <a:xfrm>
            <a:off x="2411760" y="4732013"/>
            <a:ext cx="360040" cy="64120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" name="Line 21"/>
          <p:cNvSpPr>
            <a:spLocks noChangeShapeType="1"/>
          </p:cNvSpPr>
          <p:nvPr/>
        </p:nvSpPr>
        <p:spPr bwMode="auto">
          <a:xfrm flipV="1">
            <a:off x="5436096" y="5517231"/>
            <a:ext cx="360040" cy="78156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02436" y="60808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5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373"/>
    </mc:Choice>
    <mc:Fallback xmlns="">
      <p:transition spd="slow" advTm="150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2061894"/>
            <a:ext cx="6581775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47664" y="780101"/>
            <a:ext cx="56886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GB" sz="2800" dirty="0" smtClean="0"/>
              <a:t>Numbers to Note</a:t>
            </a:r>
            <a:endParaRPr lang="en-GB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659555" y="6430120"/>
            <a:ext cx="758419" cy="255473"/>
          </a:xfrm>
        </p:spPr>
        <p:txBody>
          <a:bodyPr/>
          <a:lstStyle/>
          <a:p>
            <a:r>
              <a:rPr lang="en-GB" sz="900" dirty="0" smtClean="0"/>
              <a:t>1</a:t>
            </a:r>
            <a:fld id="{A371FCA0-1B0F-4B78-AA03-A29AA565150E}" type="slidenum">
              <a:rPr lang="en-GB" sz="900" smtClean="0"/>
              <a:pPr/>
              <a:t>4</a:t>
            </a:fld>
            <a:endParaRPr lang="en-GB" sz="900" dirty="0"/>
          </a:p>
        </p:txBody>
      </p:sp>
      <p:sp>
        <p:nvSpPr>
          <p:cNvPr id="20" name="Line 17"/>
          <p:cNvSpPr>
            <a:spLocks noChangeShapeType="1"/>
          </p:cNvSpPr>
          <p:nvPr/>
        </p:nvSpPr>
        <p:spPr bwMode="auto">
          <a:xfrm>
            <a:off x="0" y="677009"/>
            <a:ext cx="914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endParaRPr lang="en-GB" sz="800" dirty="0"/>
          </a:p>
        </p:txBody>
      </p:sp>
      <p:pic>
        <p:nvPicPr>
          <p:cNvPr id="21" name="Picture 20" descr="pptBannerLASTBranded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056" cy="6770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803" y="1360553"/>
            <a:ext cx="82643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en-GB" altLang="en-US" sz="1600" dirty="0" smtClean="0">
                <a:cs typeface="Arial" panose="020B0604020202020204" pitchFamily="34" charset="0"/>
              </a:rPr>
              <a:t>Choose what you want to keep hold of in your own reference manager software/project files etc.</a:t>
            </a:r>
            <a:endParaRPr lang="en-GB" altLang="en-US" sz="1600" dirty="0"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98176" y="3669035"/>
            <a:ext cx="31768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en-GB" altLang="en-US" sz="1600" dirty="0" smtClean="0">
                <a:cs typeface="Arial" panose="020B0604020202020204" pitchFamily="34" charset="0"/>
              </a:rPr>
              <a:t>Remember you need to present a total un-de-duplicated number of records found as well as a de-duplicated number.</a:t>
            </a:r>
            <a:endParaRPr lang="en-GB" altLang="en-US" sz="1600" dirty="0"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r="2882"/>
          <a:stretch/>
        </p:blipFill>
        <p:spPr>
          <a:xfrm>
            <a:off x="3347864" y="2848915"/>
            <a:ext cx="5159525" cy="3265490"/>
          </a:xfrm>
          <a:prstGeom prst="rect">
            <a:avLst/>
          </a:prstGeom>
        </p:spPr>
      </p:pic>
      <p:sp>
        <p:nvSpPr>
          <p:cNvPr id="24" name="Line 21"/>
          <p:cNvSpPr>
            <a:spLocks noChangeShapeType="1"/>
          </p:cNvSpPr>
          <p:nvPr/>
        </p:nvSpPr>
        <p:spPr bwMode="auto">
          <a:xfrm flipH="1">
            <a:off x="4833744" y="2206908"/>
            <a:ext cx="242312" cy="172614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" name="Line 21"/>
          <p:cNvSpPr>
            <a:spLocks noChangeShapeType="1"/>
          </p:cNvSpPr>
          <p:nvPr/>
        </p:nvSpPr>
        <p:spPr bwMode="auto">
          <a:xfrm>
            <a:off x="5508104" y="2628872"/>
            <a:ext cx="288032" cy="2240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346490" y="4869160"/>
            <a:ext cx="29834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en-GB" altLang="en-US" sz="1400" dirty="0" smtClean="0">
                <a:cs typeface="Arial" panose="020B0604020202020204" pitchFamily="34" charset="0"/>
              </a:rPr>
              <a:t>You will have more to add to each if you are including other databases (on different interfaces).</a:t>
            </a:r>
            <a:endParaRPr lang="en-GB" altLang="en-US" sz="1400" dirty="0"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98176" y="6219303"/>
            <a:ext cx="78405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hangingPunct="0"/>
            <a:r>
              <a:rPr lang="en-GB" altLang="en-US" sz="1600" i="1" dirty="0" smtClean="0">
                <a:cs typeface="Arial" panose="020B0604020202020204" pitchFamily="34" charset="0"/>
              </a:rPr>
              <a:t>Display Results </a:t>
            </a:r>
            <a:r>
              <a:rPr lang="en-GB" altLang="en-US" sz="1600" dirty="0" smtClean="0">
                <a:cs typeface="Arial" panose="020B0604020202020204" pitchFamily="34" charset="0"/>
              </a:rPr>
              <a:t>takes you to the results list, above which is the Export option.</a:t>
            </a:r>
            <a:endParaRPr lang="en-GB" altLang="en-US" sz="1600" dirty="0"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4157" y="6171328"/>
            <a:ext cx="406400" cy="406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5351" y="5623939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hlinkClick r:id="rId8"/>
              </a:rPr>
              <a:t>www.prisma-statement.org</a:t>
            </a:r>
            <a:r>
              <a:rPr lang="en-GB" sz="1400" dirty="0" smtClean="0"/>
              <a:t> &gt; Flow Diagram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82660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926"/>
    </mc:Choice>
    <mc:Fallback xmlns="">
      <p:transition spd="slow" advTm="378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6938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5923</TotalTime>
  <Words>317</Words>
  <Application>Microsoft Office PowerPoint</Application>
  <PresentationFormat>On-screen Show (4:3)</PresentationFormat>
  <Paragraphs>40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Default Design</vt:lpstr>
      <vt:lpstr>Search more than one (Ovid hosted) database</vt:lpstr>
      <vt:lpstr>PowerPoint Presentation</vt:lpstr>
      <vt:lpstr>PowerPoint Presentation</vt:lpstr>
      <vt:lpstr>PowerPoint Presentation</vt:lpstr>
    </vt:vector>
  </TitlesOfParts>
  <Company>Desktop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 Resources  for  Literature Reviews</dc:title>
  <dc:creator>hstewar1</dc:creator>
  <cp:lastModifiedBy>STEWART Rowena</cp:lastModifiedBy>
  <cp:revision>461</cp:revision>
  <cp:lastPrinted>2018-01-24T08:33:43Z</cp:lastPrinted>
  <dcterms:created xsi:type="dcterms:W3CDTF">2007-10-18T14:04:32Z</dcterms:created>
  <dcterms:modified xsi:type="dcterms:W3CDTF">2020-05-04T09:40:20Z</dcterms:modified>
</cp:coreProperties>
</file>