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844" r:id="rId5"/>
    <p:sldId id="845" r:id="rId6"/>
    <p:sldId id="847" r:id="rId7"/>
    <p:sldId id="734" r:id="rId8"/>
    <p:sldId id="819" r:id="rId9"/>
    <p:sldId id="848" r:id="rId10"/>
    <p:sldId id="821" r:id="rId11"/>
    <p:sldId id="818" r:id="rId12"/>
    <p:sldId id="816" r:id="rId13"/>
    <p:sldId id="850" r:id="rId14"/>
    <p:sldId id="817" r:id="rId15"/>
    <p:sldId id="822" r:id="rId16"/>
    <p:sldId id="830" r:id="rId17"/>
    <p:sldId id="852" r:id="rId18"/>
    <p:sldId id="867" r:id="rId19"/>
    <p:sldId id="833" r:id="rId20"/>
    <p:sldId id="831" r:id="rId21"/>
    <p:sldId id="853" r:id="rId22"/>
    <p:sldId id="854" r:id="rId23"/>
    <p:sldId id="836" r:id="rId24"/>
    <p:sldId id="855" r:id="rId25"/>
    <p:sldId id="861" r:id="rId26"/>
    <p:sldId id="858" r:id="rId27"/>
    <p:sldId id="857" r:id="rId28"/>
    <p:sldId id="859" r:id="rId29"/>
    <p:sldId id="865" r:id="rId30"/>
    <p:sldId id="864" r:id="rId31"/>
    <p:sldId id="849" r:id="rId32"/>
    <p:sldId id="868" r:id="rId33"/>
    <p:sldId id="851" r:id="rId34"/>
    <p:sldId id="862" r:id="rId35"/>
    <p:sldId id="866" r:id="rId36"/>
    <p:sldId id="841" r:id="rId37"/>
    <p:sldId id="842" r:id="rId38"/>
    <p:sldId id="843" r:id="rId39"/>
    <p:sldId id="840" r:id="rId40"/>
    <p:sldId id="870" r:id="rId41"/>
    <p:sldId id="291" r:id="rId42"/>
    <p:sldId id="718" r:id="rId43"/>
    <p:sldId id="82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0FF"/>
    <a:srgbClr val="FF00FF"/>
    <a:srgbClr val="D11D73"/>
    <a:srgbClr val="D50032"/>
    <a:srgbClr val="333333"/>
    <a:srgbClr val="F5F5F5"/>
    <a:srgbClr val="000000"/>
    <a:srgbClr val="004F71"/>
    <a:srgbClr val="E8E8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1" autoAdjust="0"/>
    <p:restoredTop sz="60538" autoAdjust="0"/>
  </p:normalViewPr>
  <p:slideViewPr>
    <p:cSldViewPr snapToGrid="0">
      <p:cViewPr varScale="1">
        <p:scale>
          <a:sx n="50" d="100"/>
          <a:sy n="50" d="100"/>
        </p:scale>
        <p:origin x="8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3EEA75-8066-4A20-A4B1-7955E1A05CCC}" type="datetimeFigureOut">
              <a:rPr lang="en-GB" smtClean="0"/>
              <a:t>20/03/2025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859343-169F-440C-ACAA-79963A2F50FE}" type="slidenum">
              <a:rPr lang="en-GB" smtClean="0"/>
              <a:t>‹#›</a:t>
            </a:fld>
            <a:endParaRPr lang="en-GB"/>
          </a:p>
        </p:txBody>
      </p:sp>
    </p:spTree>
    <p:extLst>
      <p:ext uri="{BB962C8B-B14F-4D97-AF65-F5344CB8AC3E}">
        <p14:creationId xmlns:p14="http://schemas.microsoft.com/office/powerpoint/2010/main" val="395455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DFC72-7A43-4A2F-B385-2BD3C8525178}"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6B964-298A-415D-9488-38014DCEED45}" type="slidenum">
              <a:rPr lang="en-GB" smtClean="0"/>
              <a:t>‹#›</a:t>
            </a:fld>
            <a:endParaRPr lang="en-GB"/>
          </a:p>
        </p:txBody>
      </p:sp>
    </p:spTree>
    <p:extLst>
      <p:ext uri="{BB962C8B-B14F-4D97-AF65-F5344CB8AC3E}">
        <p14:creationId xmlns:p14="http://schemas.microsoft.com/office/powerpoint/2010/main" val="171005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 – Introduction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Hello, everybody.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My name is Rowena Stewart. I am Academic Support Librarian for Health in Social Science and with this presentation I hope to help you start the literature search process for your systematic reviews. We will think a bit about the workflow that may be involved as well as how you can come to a search strategy that works for your review question using the academic </a:t>
            </a:r>
            <a:r>
              <a:rPr lang="en-GB" sz="1800" dirty="0">
                <a:effectLst/>
                <a:latin typeface="Arial" panose="020B0604020202020204" pitchFamily="34" charset="0"/>
                <a:ea typeface="Calibri" panose="020F0502020204030204" pitchFamily="34" charset="0"/>
                <a:cs typeface="Times New Roman" panose="02020603050405020304" pitchFamily="18" charset="0"/>
              </a:rPr>
              <a:t>literature (or “abstracting &amp; indexing”) databases you will be expected to have used.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Should you think it useful when you get to the searching stage, I am happy to try to answer questions you send me or to arrange to meet to try to help with your specific search strategy.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EC6B964-298A-415D-9488-38014DCEED45}" type="slidenum">
              <a:rPr lang="en-GB" smtClean="0"/>
              <a:t>1</a:t>
            </a:fld>
            <a:endParaRPr lang="en-GB"/>
          </a:p>
        </p:txBody>
      </p:sp>
    </p:spTree>
    <p:extLst>
      <p:ext uri="{BB962C8B-B14F-4D97-AF65-F5344CB8AC3E}">
        <p14:creationId xmlns:p14="http://schemas.microsoft.com/office/powerpoint/2010/main" val="296472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r>
              <a:rPr lang="en-GB" b="0" dirty="0"/>
              <a:t>Wildcard symbols may be offered and differ from truncation by being able to be used inside a word and to stand for a more specific change. Zero or one character for example.</a:t>
            </a:r>
          </a:p>
          <a:p>
            <a:pPr>
              <a:defRPr sz="1400" b="1"/>
            </a:pPr>
            <a:endParaRPr lang="en-GB" b="0" dirty="0"/>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If they exist as an option they may be able to be used in combination with other symbols (such as truncation). Personally I would have to consult the Help option of a database’s host platform (search interface) to be sure if that was possible. </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a:effectLst/>
                <a:latin typeface="Arial" panose="020B0604020202020204" pitchFamily="34" charset="0"/>
                <a:ea typeface="Calibri" panose="020F0502020204030204" pitchFamily="34" charset="0"/>
                <a:cs typeface="Times New Roman" panose="02020603050405020304" pitchFamily="18" charset="0"/>
              </a:rPr>
              <a:t>I would also use the Help to see what wildcard symbols were available beyond the asterisk for truncating as they tend to vary more between platforms.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566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Hello everybody and welcome to section two of a presentation on the search process for a systematic style review.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this section we will look at searching academic literature (or abstracting and indexing) databases, such as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MEDLINE and CINAHL, and at how the functions and features available can help you decide on a search strategy, record it for reporting and get the results out of the database environments (which change with updating) and into something you can use for screening.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11</a:t>
            </a:fld>
            <a:endParaRPr lang="en-GB"/>
          </a:p>
        </p:txBody>
      </p:sp>
    </p:spTree>
    <p:extLst>
      <p:ext uri="{BB962C8B-B14F-4D97-AF65-F5344CB8AC3E}">
        <p14:creationId xmlns:p14="http://schemas.microsoft.com/office/powerpoint/2010/main" val="283905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There are library webpages which list academic literature databases by the subjects they are useful for.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As the slide suggests, the reason to use them is that they index (with an abstract if there is one) journals, often publishing in particular subject areas. Sometimes they contain information about book chapters and theses as well also conference proceedings.</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Their contents do not tell you only about what The Library has. You use them to know what there may be published on a topic.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One route to an appropriate page is via </a:t>
            </a:r>
            <a:r>
              <a:rPr lang="en-GB" sz="1800" dirty="0" err="1">
                <a:effectLst/>
                <a:latin typeface="Arial" panose="020B0604020202020204" pitchFamily="34" charset="0"/>
                <a:ea typeface="Calibri" panose="020F0502020204030204" pitchFamily="34" charset="0"/>
                <a:cs typeface="Arial" panose="020B0604020202020204" pitchFamily="34" charset="0"/>
              </a:rPr>
              <a:t>MyEd’s</a:t>
            </a:r>
            <a:r>
              <a:rPr lang="en-GB" sz="1800" dirty="0">
                <a:effectLst/>
                <a:latin typeface="Arial" panose="020B0604020202020204" pitchFamily="34" charset="0"/>
                <a:ea typeface="Calibri" panose="020F0502020204030204" pitchFamily="34" charset="0"/>
                <a:cs typeface="Arial" panose="020B0604020202020204" pitchFamily="34" charset="0"/>
              </a:rPr>
              <a:t> Studies tab which has a Library menu. Choose the “Search and access library resources” section from the Library menu to stay in </a:t>
            </a:r>
            <a:r>
              <a:rPr lang="en-GB" sz="1800" dirty="0" err="1">
                <a:effectLst/>
                <a:latin typeface="Arial" panose="020B0604020202020204" pitchFamily="34" charset="0"/>
                <a:ea typeface="Calibri" panose="020F0502020204030204" pitchFamily="34" charset="0"/>
                <a:cs typeface="Arial" panose="020B0604020202020204" pitchFamily="34" charset="0"/>
              </a:rPr>
              <a:t>MyEd</a:t>
            </a:r>
            <a:r>
              <a:rPr lang="en-GB" sz="1800" dirty="0">
                <a:effectLst/>
                <a:latin typeface="Arial" panose="020B0604020202020204" pitchFamily="34" charset="0"/>
                <a:ea typeface="Calibri" panose="020F0502020204030204" pitchFamily="34" charset="0"/>
                <a:cs typeface="Arial" panose="020B0604020202020204" pitchFamily="34" charset="0"/>
              </a:rPr>
              <a:t> but then choose the “Databases by subject” link to get to the webpage which lists subject areas taught and researched in the University.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are also called abstracting and indexing databases which is an indication of why they are useful. They contain records for predominantly journal articles (but also book chapters and theses and other types of material depending on the database’s focus). The information recorded is typically citation information, an abstract and words and phrases which further describe the content and are drawn from a thesaurus each database maintains for the purpose.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These sorts of databases go beyond the contents of journals etc for which one particular library provides access (DiscoverEd is good for that though). They also go beyond one publisher’s output as well and they tell you more than you can find out about from things like Google Scholar or just a web-based search.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They are designed for people like you to find out what exists on a topic, and having been around for a long time (“before the internet”) they have functions and features which help with this kind of task.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There are abstracting and indexing databases, such as Web of Science (despite its name) and Scopus, which are created to cover all academic disciplines. There are also ones which index journals publishing in a particular area, such as engineering, divinity or law but also psychology, medicine and nursing.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You can investigate the databases which may be useful in a particular subject area from the library webpage “databases by subject” and perhaps the easiest route to that is via </a:t>
            </a:r>
            <a:r>
              <a:rPr lang="en-GB" sz="1800" dirty="0" err="1">
                <a:effectLst/>
                <a:latin typeface="Arial" panose="020B0604020202020204" pitchFamily="34" charset="0"/>
                <a:ea typeface="Calibri" panose="020F0502020204030204" pitchFamily="34" charset="0"/>
                <a:cs typeface="Arial" panose="020B0604020202020204" pitchFamily="34" charset="0"/>
              </a:rPr>
              <a:t>MyEd’s</a:t>
            </a:r>
            <a:r>
              <a:rPr lang="en-GB" sz="1800" dirty="0">
                <a:effectLst/>
                <a:latin typeface="Arial" panose="020B0604020202020204" pitchFamily="34" charset="0"/>
                <a:ea typeface="Calibri" panose="020F0502020204030204" pitchFamily="34" charset="0"/>
                <a:cs typeface="Arial" panose="020B0604020202020204" pitchFamily="34" charset="0"/>
              </a:rPr>
              <a:t> “Search and access library resources” section its Studies’ Library column.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arrow is pointing at the link to the databases by subject page which just takes you out of </a:t>
            </a:r>
            <a:r>
              <a:rPr lang="en-GB" sz="1800" dirty="0" err="1">
                <a:effectLst/>
                <a:latin typeface="Arial" panose="020B0604020202020204" pitchFamily="34" charset="0"/>
                <a:ea typeface="Calibri" panose="020F0502020204030204" pitchFamily="34" charset="0"/>
                <a:cs typeface="Arial" panose="020B0604020202020204" pitchFamily="34" charset="0"/>
              </a:rPr>
              <a:t>MyEd</a:t>
            </a:r>
            <a:r>
              <a:rPr lang="en-GB" sz="1800" dirty="0">
                <a:effectLst/>
                <a:latin typeface="Arial" panose="020B0604020202020204" pitchFamily="34" charset="0"/>
                <a:ea typeface="Calibri" panose="020F0502020204030204" pitchFamily="34" charset="0"/>
                <a:cs typeface="Arial" panose="020B0604020202020204" pitchFamily="34" charset="0"/>
              </a:rPr>
              <a:t> and into the page on the library website.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47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When you have gone into the page for the subject area you think the best fit Clinical Psychology for instance!, you see an alphabetical list of resources which the library buys and which may be useful to you. It is not just abstracting and indexing databases which are listed. There may also be collections of full-text or videos relevant to the area and other types of resources too.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“Description” section of each entry helps you know what may be useful for your particular needs.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“key resource” banners suggest the ones to start with.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You will probably want to have used </a:t>
            </a:r>
            <a:r>
              <a:rPr lang="en-GB" sz="1800" dirty="0" err="1">
                <a:effectLst/>
                <a:latin typeface="Arial" panose="020B0604020202020204" pitchFamily="34" charset="0"/>
                <a:ea typeface="Calibri" panose="020F0502020204030204" pitchFamily="34" charset="0"/>
                <a:cs typeface="Arial" panose="020B0604020202020204" pitchFamily="34" charset="0"/>
              </a:rPr>
              <a:t>psycINFO</a:t>
            </a:r>
            <a:r>
              <a:rPr lang="en-GB" sz="1800" dirty="0">
                <a:effectLst/>
                <a:latin typeface="Arial" panose="020B0604020202020204" pitchFamily="34" charset="0"/>
                <a:ea typeface="Calibri" panose="020F0502020204030204" pitchFamily="34" charset="0"/>
                <a:cs typeface="Arial" panose="020B0604020202020204" pitchFamily="34" charset="0"/>
              </a:rPr>
              <a:t> and MEDLINE. If you like PubMed then you can use it to search MEDLINE records because PubMed is the free interface to MEDLINE. The search interface/platform the library links go to is Ovid. You can see that is the top named link for </a:t>
            </a:r>
            <a:r>
              <a:rPr lang="en-GB" sz="1800" dirty="0" err="1">
                <a:effectLst/>
                <a:latin typeface="Arial" panose="020B0604020202020204" pitchFamily="34" charset="0"/>
                <a:ea typeface="Calibri" panose="020F0502020204030204" pitchFamily="34" charset="0"/>
                <a:cs typeface="Arial" panose="020B0604020202020204" pitchFamily="34" charset="0"/>
              </a:rPr>
              <a:t>psycINFO</a:t>
            </a:r>
            <a:r>
              <a:rPr lang="en-GB" sz="1800" dirty="0">
                <a:effectLst/>
                <a:latin typeface="Arial" panose="020B0604020202020204" pitchFamily="34" charset="0"/>
                <a:ea typeface="Calibri" panose="020F0502020204030204" pitchFamily="34" charset="0"/>
                <a:cs typeface="Arial" panose="020B0604020202020204" pitchFamily="34" charset="0"/>
              </a:rPr>
              <a:t> too.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Also on the Ovid </a:t>
            </a:r>
            <a:r>
              <a:rPr lang="en-GB" sz="1800" dirty="0" err="1">
                <a:effectLst/>
                <a:latin typeface="Arial" panose="020B0604020202020204" pitchFamily="34" charset="0"/>
                <a:ea typeface="Calibri" panose="020F0502020204030204" pitchFamily="34" charset="0"/>
                <a:cs typeface="Arial" panose="020B0604020202020204" pitchFamily="34" charset="0"/>
              </a:rPr>
              <a:t>platfom</a:t>
            </a:r>
            <a:r>
              <a:rPr lang="en-GB" sz="1800" dirty="0">
                <a:effectLst/>
                <a:latin typeface="Arial" panose="020B0604020202020204" pitchFamily="34" charset="0"/>
                <a:ea typeface="Calibri" panose="020F0502020204030204" pitchFamily="34" charset="0"/>
                <a:cs typeface="Arial" panose="020B0604020202020204" pitchFamily="34" charset="0"/>
              </a:rPr>
              <a:t> is Embase which is a medicine database with coverage of European journals which perhaps MEDLINE does not have. Also, the way it indexes sometimes means a lot more results for some topics.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Because all three (</a:t>
            </a:r>
            <a:r>
              <a:rPr lang="en-GB" sz="1800" dirty="0" err="1">
                <a:effectLst/>
                <a:latin typeface="Arial" panose="020B0604020202020204" pitchFamily="34" charset="0"/>
                <a:ea typeface="Calibri" panose="020F0502020204030204" pitchFamily="34" charset="0"/>
                <a:cs typeface="Arial" panose="020B0604020202020204" pitchFamily="34" charset="0"/>
              </a:rPr>
              <a:t>psycINFO</a:t>
            </a:r>
            <a:r>
              <a:rPr lang="en-GB" sz="1800" dirty="0">
                <a:effectLst/>
                <a:latin typeface="Arial" panose="020B0604020202020204" pitchFamily="34" charset="0"/>
                <a:ea typeface="Calibri" panose="020F0502020204030204" pitchFamily="34" charset="0"/>
                <a:cs typeface="Arial" panose="020B0604020202020204" pitchFamily="34" charset="0"/>
              </a:rPr>
              <a:t>, MEDLINE and Embase) are available to you on the Ovid platform, they can be searched all at the same time if keyword searching is used.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CINAHL Plus is what to use if nurses are involved in your topic of interest.</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your population or professionals are not clinically based “Sociological Abstracts” and “Social Services Abstracts” may be useful.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an intervention happens in Schools, ERIC </a:t>
            </a:r>
            <a:r>
              <a:rPr lang="en-GB" sz="1800" dirty="0">
                <a:effectLst/>
                <a:latin typeface="Arial" panose="020B0604020202020204" pitchFamily="34" charset="0"/>
                <a:ea typeface="Calibri" panose="020F0502020204030204" pitchFamily="34" charset="0"/>
              </a:rPr>
              <a:t>or other Education Abstracts could be useful</a:t>
            </a:r>
            <a:r>
              <a:rPr lang="en-GB"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Finally, there are some databases which are “All subject” ones and which you may see reported in systematic reviews or have used yourself: Scopus and (despite its name) Web of Science.</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Part of working out your search strategy is deciding on the databases to use as well as the search terms and their combination.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Eventually, it is usually the case, that adding more databases to your search strategy stops adding more useful records to your results. You can choose to use all the databases (perhaps deciding that deduplication will help bring numbers down to a more manageable number to screen if they looked high). Or you assess the results you get from the different databases you have tried and decide which ones are not needed or which ones are core.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dirty="0"/>
          </a:p>
        </p:txBody>
      </p:sp>
    </p:spTree>
    <p:extLst>
      <p:ext uri="{BB962C8B-B14F-4D97-AF65-F5344CB8AC3E}">
        <p14:creationId xmlns:p14="http://schemas.microsoft.com/office/powerpoint/2010/main" val="171131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all academic literature search engines or platforms, you can limit your search to finding words and phrases only present in document (or article) titles.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Doing this returns a more immediately obvious set of relevant records and may help you get an idea of whether or not there could be enough published research for you to do the review question you were thinking about. On the other hand, results from such a search may help you decide on a more specific question if you have an area of interest but are not sure which aspect within in it may support a review.</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Searching only titles is not the search strategy you would adopt for a systematic style review which needs to incorporate searches done through abstracts and heading fields as well.</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screenshot on the slide is taken from the Ovid platform. The selection above the search box to make a search be in the Title only is ringed. The short arrow though is pointing at an option below the search box called “Map term to subject heading” and which may be selected by default. It overrides selections made above the search box and needs to be de-selected for title searching (or for keyword searching).</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Looking at the full records of the most topical sounding titles may provide additional synonyms for concepts.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203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If you already have papers you think you will be including in your review, look them up in the databases you are planning on using by doing very specific title-only searches, entering the whole title of a paper in the search box, for example.</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results tell you whether you should be finding out about these papers from those databases (if they are not where you found out about them already). Records for these known papers can be used to test a search strategy as we will see later.</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Looking at the full records may also suggest a search strategy that will find them and which could therefore provide a starting point for a search.</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Looking at any subject headings the databases have added is, again, a source of synonyms for your concepts and more information about subject headings, what they are and their usefulness is coming up next.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5544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One of the useful features that academic literature databases have are "subject headings" (</a:t>
            </a:r>
            <a:r>
              <a:rPr lang="en-GB" sz="1800" dirty="0">
                <a:effectLst/>
                <a:latin typeface="Arial" panose="020B0604020202020204" pitchFamily="34" charset="0"/>
                <a:ea typeface="Calibri" panose="020F0502020204030204" pitchFamily="34" charset="0"/>
              </a:rPr>
              <a:t>variously called "subject terms“ or “descriptors“ perhaps). </a:t>
            </a:r>
            <a:r>
              <a:rPr lang="en-GB" sz="1800" dirty="0">
                <a:effectLst/>
                <a:latin typeface="Arial" panose="020B0604020202020204" pitchFamily="34" charset="0"/>
                <a:ea typeface="Calibri" panose="020F0502020204030204" pitchFamily="34" charset="0"/>
                <a:cs typeface="Times New Roman" panose="02020603050405020304" pitchFamily="18" charset="0"/>
              </a:rPr>
              <a:t>These are words and phrases selected from a database’s thesaurus and consistently added to its records for articles </a:t>
            </a:r>
            <a:r>
              <a:rPr lang="en-GB" sz="1800" dirty="0">
                <a:effectLst/>
                <a:latin typeface="Arial" panose="020B0604020202020204" pitchFamily="34" charset="0"/>
                <a:ea typeface="Calibri" panose="020F0502020204030204" pitchFamily="34" charset="0"/>
              </a:rPr>
              <a:t>which cover that content</a:t>
            </a:r>
            <a:r>
              <a:rPr lang="en-GB" sz="1800" dirty="0">
                <a:effectLst/>
                <a:latin typeface="Arial" panose="020B0604020202020204" pitchFamily="34" charset="0"/>
                <a:ea typeface="Calibri" panose="020F0502020204030204" pitchFamily="34" charset="0"/>
                <a:cs typeface="Times New Roman" panose="02020603050405020304" pitchFamily="18" charset="0"/>
              </a:rPr>
              <a:t>. You may have heard of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MeSH</a:t>
            </a:r>
            <a:r>
              <a:rPr lang="en-GB" sz="1800" dirty="0">
                <a:effectLst/>
                <a:latin typeface="Arial" panose="020B0604020202020204" pitchFamily="34" charset="0"/>
                <a:ea typeface="Calibri" panose="020F0502020204030204" pitchFamily="34" charset="0"/>
                <a:cs typeface="Times New Roman" panose="02020603050405020304" pitchFamily="18" charset="0"/>
              </a:rPr>
              <a:t> which is short for “MEDLINE Subject Heading”</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Subject Headings help describe more fully the content of the paper the record is summarising. They help “smooth out” differences in terminology over time, and geography and disciplines perhaps. Knowing how a database describes a concept may provide you with potentially good synonyms.</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Databases may add other fields to describe the content of an article, for example “Population Groups” and “Methodology” on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record shown here.</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rPr>
              <a:t>As you could guess from the way they look, you can click on a Subject Heading displayed in a database record to find all those records which have that word or phrase added to their record too</a:t>
            </a:r>
            <a:r>
              <a:rPr lang="en-GB" sz="1800" dirty="0">
                <a:effectLst/>
                <a:latin typeface="Arial" panose="020B0604020202020204" pitchFamily="34" charset="0"/>
                <a:ea typeface="Calibri" panose="020F0502020204030204" pitchFamily="34" charset="0"/>
                <a:cs typeface="Times New Roman" panose="02020603050405020304" pitchFamily="18" charset="0"/>
              </a:rPr>
              <a:t>. This would be a great way of getting all the relevant records on a topic in a database except that not all records have been fully processed and those which have not, </a:t>
            </a:r>
            <a:r>
              <a:rPr lang="en-GB" sz="1800" dirty="0">
                <a:effectLst/>
                <a:latin typeface="Arial" panose="020B0604020202020204" pitchFamily="34" charset="0"/>
                <a:ea typeface="Calibri" panose="020F0502020204030204" pitchFamily="34" charset="0"/>
              </a:rPr>
              <a:t>lack a Subject Heading field completely</a:t>
            </a:r>
            <a:r>
              <a:rPr lang="en-GB" sz="1800" dirty="0">
                <a:effectLst/>
                <a:latin typeface="Arial" panose="020B0604020202020204" pitchFamily="34" charset="0"/>
                <a:ea typeface="Calibri" panose="020F0502020204030204" pitchFamily="34" charset="0"/>
                <a:cs typeface="Times New Roman" panose="02020603050405020304" pitchFamily="18" charset="0"/>
              </a:rPr>
              <a:t>. These records cannot be returned by a search looking for a word/phrase in that field.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records that have not been fully processed will include the more recently added records from newer publications.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Nevertheless, subject headings remain a good source for synonyms.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596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As well as finding useful Subject Headings by looking at a relevant record, you can also search for them. This is the default search for our links to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MEDLINE, Embase and CINAHL.</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know this when you see the tick against “Map Term to Subject Heading” in the Ovid platform (for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MEDLINE, Embase).</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Remove the tick to do a “normal keyword” search, looking for your words or phrases in the title, abstract and headings fields.</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Keep it ticked to investigate the way a database (possibly) describes your concepts.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9390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If you have chosen to do a “Map Term to Subject Heading” search, you will get a choice of subject headings which the database,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in this example, calculates are similar to the search term you entered.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Click on a term that looks like your concept to see where the subject heading sits in the thesaurus.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context may provide ideas for additional synonyms.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defRPr sz="1400" b="1"/>
            </a:pPr>
            <a:endParaRPr dirty="0"/>
          </a:p>
        </p:txBody>
      </p:sp>
    </p:spTree>
    <p:extLst>
      <p:ext uri="{BB962C8B-B14F-4D97-AF65-F5344CB8AC3E}">
        <p14:creationId xmlns:p14="http://schemas.microsoft.com/office/powerpoint/2010/main" val="30872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rPr>
              <a:t>Databases organise their Subject Headings in a classification tree or scheme. </a:t>
            </a:r>
            <a:r>
              <a:rPr lang="en-GB" sz="1800" dirty="0">
                <a:effectLst/>
                <a:latin typeface="Arial" panose="020B0604020202020204" pitchFamily="34" charset="0"/>
                <a:ea typeface="Calibri" panose="020F0502020204030204" pitchFamily="34" charset="0"/>
                <a:cs typeface="Times New Roman" panose="02020603050405020304" pitchFamily="18" charset="0"/>
              </a:rPr>
              <a:t>The subject headings get more specific the further down the scheme they appear.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Other databases (MEDLINE on Ovid &amp; CINAHL for example) will display the whole classification scheme. However,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on Ovid shows you the subject heading above the one you are investigating under “[Broader Terms]”, those more specific than the one you are investigating are displayed under “[Narrower Terms]” and suggests subject headings which may in some way be similar (and therefore potentially useful), under “[Related Terms]”.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rPr>
              <a:t>Under “[Used For]” are words a</a:t>
            </a:r>
            <a:r>
              <a:rPr lang="en-GB" sz="1800" dirty="0">
                <a:effectLst/>
                <a:latin typeface="Arial" panose="020B0604020202020204" pitchFamily="34" charset="0"/>
                <a:ea typeface="Calibri" panose="020F0502020204030204" pitchFamily="34" charset="0"/>
                <a:cs typeface="Times New Roman" panose="02020603050405020304" pitchFamily="18" charset="0"/>
              </a:rPr>
              <a:t>nd phrases which authors may have used but which mean the subject heading displayed is the one added to the record. They are another source of synonyms.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Narrower terms may have their own narrower terms and you will see “[+NT]” after those in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which </a:t>
            </a:r>
            <a:r>
              <a:rPr lang="en-GB" sz="1800" dirty="0">
                <a:effectLst/>
                <a:latin typeface="Arial" panose="020B0604020202020204" pitchFamily="34" charset="0"/>
                <a:ea typeface="Calibri" panose="020F0502020204030204" pitchFamily="34" charset="0"/>
              </a:rPr>
              <a:t>do (or a plus symbol nearby when the whole classification scheme is displayed).</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More specific types of your concepts may be good additional search terms. You can perhaps imagine research being done on a specific type or population of what interests you without the resultant publication mentioning the broader concept they fall beneath. That research may still be relevant and you may not want to miss out on being able to assess whether or not it is.</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“Scope Notes” (in the far right information symbol on the screenshot here) provide a database’s definition of the subject heading. Even if the terminology itself is not what you would use, when a definition matches that of the concept(s) you are interested in, the subject heading should still be useful in returning relevant records in that particular database.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“Continue” will do a search for the subject heading you have ticked and return records where it appears in the subject heading field.</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number in the “Hits” column is the number of records that should come back from a search like this.</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Choose “Search” from the top menu to leave this view and go back to the Search area without anything being done.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defRPr sz="1400" b="1"/>
            </a:pPr>
            <a:endParaRPr dirty="0"/>
          </a:p>
        </p:txBody>
      </p:sp>
    </p:spTree>
    <p:extLst>
      <p:ext uri="{BB962C8B-B14F-4D97-AF65-F5344CB8AC3E}">
        <p14:creationId xmlns:p14="http://schemas.microsoft.com/office/powerpoint/2010/main" val="2613951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might be useful to begin the process by seeing what you are aiming at and, if you have not seen one already, previous Doctorate theses are on the Edinburgh Research Archive (ERA), the University’s online repository. Many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DClins</a:t>
            </a:r>
            <a:r>
              <a:rPr lang="en-GB" sz="1800" dirty="0">
                <a:effectLst/>
                <a:latin typeface="Calibri" panose="020F0502020204030204" pitchFamily="34" charset="0"/>
                <a:ea typeface="Calibri" panose="020F0502020204030204" pitchFamily="34" charset="0"/>
                <a:cs typeface="Times New Roman" panose="02020603050405020304" pitchFamily="18" charset="0"/>
              </a:rPr>
              <a:t> have systematic reviews.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Your own thesis will be deposited in ERA which is an open access repository…except when it comes to theses. If there is an embargo on releasing research results in a thesis (for example because of commercial sponsorship, or sensitive data) the file is not available to read. A closed padlock symbol indicates an embargoed theses rather than the page with downturned corner highlighted on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lefthand</a:t>
            </a:r>
            <a:r>
              <a:rPr lang="en-GB" sz="1800" dirty="0">
                <a:effectLst/>
                <a:latin typeface="Calibri" panose="020F0502020204030204" pitchFamily="34" charset="0"/>
                <a:ea typeface="Calibri" panose="020F0502020204030204" pitchFamily="34" charset="0"/>
                <a:cs typeface="Times New Roman" panose="02020603050405020304" pitchFamily="18" charset="0"/>
              </a:rPr>
              <a:t> screenshot.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36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slide shows how MEDLINE on Ovid presents its subject headings.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also shows that subject headings differ between the databases: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using “Posttraumatic Stress Disorder” (from the previous slide) and MEDLINE using “Stress Disorders, Post-Traumatic”</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 consequence of this is that a search strategy which includes a subject heading search in the subject heading field has to be run on each database separately using the subject headings which are the best fit from each.</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Such a search strategy would have to include a keyword search to catch records without subject headings.</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 keyword search which takes account of subject headings used by relevant databases could be run across multiple databases.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364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top “Search Returned” number screenshot on this slide is the number of results from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pscyINFO</a:t>
            </a:r>
            <a:r>
              <a:rPr lang="en-GB" sz="1800" dirty="0">
                <a:effectLst/>
                <a:latin typeface="Arial" panose="020B0604020202020204" pitchFamily="34" charset="0"/>
                <a:ea typeface="Calibri" panose="020F0502020204030204" pitchFamily="34" charset="0"/>
                <a:cs typeface="Times New Roman" panose="02020603050405020304" pitchFamily="18" charset="0"/>
              </a:rPr>
              <a:t> search for records with subject heading “posttraumatic stress disorder”.</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Remove the tick against “Map term to Subject Heading” for a Keyword search which returns records with the phrase in the subject heading field but also title and abstract (and other fields).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number of results goes up but still includes all those found by the subject heading field only because the same phrase has been used as the search term.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defRPr sz="1400" b="1"/>
            </a:pPr>
            <a:endParaRPr dirty="0"/>
          </a:p>
        </p:txBody>
      </p:sp>
    </p:spTree>
    <p:extLst>
      <p:ext uri="{BB962C8B-B14F-4D97-AF65-F5344CB8AC3E}">
        <p14:creationId xmlns:p14="http://schemas.microsoft.com/office/powerpoint/2010/main" val="1035286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Using a word or words which appear in longer phrases will return the same results as using the longer phrase but add more of course.</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For words which can be a phrase but also a compound word, use both.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Posttrauma</a:t>
            </a:r>
            <a:r>
              <a:rPr lang="en-GB" sz="1800" dirty="0">
                <a:effectLst/>
                <a:latin typeface="Arial" panose="020B0604020202020204" pitchFamily="34" charset="0"/>
                <a:ea typeface="Calibri" panose="020F0502020204030204" pitchFamily="34" charset="0"/>
                <a:cs typeface="Times New Roman" panose="02020603050405020304" pitchFamily="18" charset="0"/>
              </a:rPr>
              <a:t> is the example here and wellbeing is another.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Search interfaces often treat a hyphen as a space. You can always check a search interface you are using by comparing the result numbers from a search for a phrase with a hyphen to one without.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 Truncation symbol (as discussed previously) in place of no, or variable, characters will also increase the number of results.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defRPr sz="1400" b="1"/>
            </a:pPr>
            <a:endParaRPr dirty="0"/>
          </a:p>
        </p:txBody>
      </p:sp>
    </p:spTree>
    <p:extLst>
      <p:ext uri="{BB962C8B-B14F-4D97-AF65-F5344CB8AC3E}">
        <p14:creationId xmlns:p14="http://schemas.microsoft.com/office/powerpoint/2010/main" val="3758711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Another useful function or feature offered by academic literature databases is a "Search History". The area may be labelled differently "Recent Searches" or “Session Queries” perhaps).</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Whatever it is called, the search history area, lists the searches you have done in a particular browser session and lets you re-use them.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Using a Search History area to do a search step by step, helps you work towards a successful search strategy.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try out different combinations of search terms or concepts without having to enter entire search strings.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change one thing at a time and assess the difference a change makes.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also highlights if any of your concepts are returning a small number of results which in turn may explain a lack of results from a search strategy using that concept AND others. You can then concentrate on additional acceptable synonyms for that concept. Or, you may decide to use fewer concepts in your search strategy because one is doing the work for you. Alternatively, it may mean you have to try a different approach or question completely.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The last point there about testing a search strategy is because you can do a very specific search for a title to find out if a database has a record for it. If it does, you can look to see if that record has been found by a search you are hoping may work for you. If it does, that maybe gives you some confidence in your search. If it does not, that tells you need to re-visit your search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defRPr sz="1400" b="1"/>
            </a:pPr>
            <a:endParaRPr dirty="0"/>
          </a:p>
        </p:txBody>
      </p:sp>
    </p:spTree>
    <p:extLst>
      <p:ext uri="{BB962C8B-B14F-4D97-AF65-F5344CB8AC3E}">
        <p14:creationId xmlns:p14="http://schemas.microsoft.com/office/powerpoint/2010/main" val="119341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Often the search history is a closed section or a different page. Look for the option to open it up or the link/ which takes you to it.</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see here that when you do open it up, the searches are listed and you can combine them in different ways. Trying different combinations of synonyms (with OR) and different combinations of concepts (with AND).</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On the Ovid platform, the most recent four searches are displayed. When you want to start using earlier ones, use “Expand”.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defRPr sz="1400" b="1"/>
            </a:pPr>
            <a:endParaRPr dirty="0"/>
          </a:p>
        </p:txBody>
      </p:sp>
    </p:spTree>
    <p:extLst>
      <p:ext uri="{BB962C8B-B14F-4D97-AF65-F5344CB8AC3E}">
        <p14:creationId xmlns:p14="http://schemas.microsoft.com/office/powerpoint/2010/main" val="1762902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On display here are searches done in a single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session.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Each search is a new one, looking through all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psycINFO’s</a:t>
            </a:r>
            <a:r>
              <a:rPr lang="en-GB" sz="1800" dirty="0">
                <a:effectLst/>
                <a:latin typeface="Arial" panose="020B0604020202020204" pitchFamily="34" charset="0"/>
                <a:ea typeface="Calibri" panose="020F0502020204030204" pitchFamily="34" charset="0"/>
                <a:cs typeface="Times New Roman" panose="02020603050405020304" pitchFamily="18" charset="0"/>
              </a:rPr>
              <a:t> records each time.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 have used the Search History to see the number of records each concept returns and then to see the number of records returned when those concepts are put together, using the AND command in the Search History option. Or changing the synonyms using OR. I can do this step by step and be more sure about what is making the difference to the numbers.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For example, search 5 at the top is the phrases posttraumatic stress (truncated and looking for both the compound and the phrase version of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posttrauma</a:t>
            </a:r>
            <a:r>
              <a:rPr lang="en-GB" sz="1800" dirty="0">
                <a:effectLst/>
                <a:latin typeface="Arial" panose="020B0604020202020204" pitchFamily="34" charset="0"/>
                <a:ea typeface="Calibri" panose="020F0502020204030204" pitchFamily="34" charset="0"/>
                <a:cs typeface="Times New Roman" panose="02020603050405020304" pitchFamily="18" charset="0"/>
              </a:rPr>
              <a:t>). I then remembered to look for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ptsd</a:t>
            </a:r>
            <a:r>
              <a:rPr lang="en-GB" sz="1800" dirty="0">
                <a:effectLst/>
                <a:latin typeface="Arial" panose="020B0604020202020204" pitchFamily="34" charset="0"/>
                <a:ea typeface="Calibri" panose="020F0502020204030204" pitchFamily="34" charset="0"/>
                <a:cs typeface="Times New Roman" panose="02020603050405020304" pitchFamily="18" charset="0"/>
              </a:rPr>
              <a:t> (set 6). Set 7 is the addition of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ptsd</a:t>
            </a:r>
            <a:r>
              <a:rPr lang="en-GB" sz="1800" dirty="0">
                <a:effectLst/>
                <a:latin typeface="Arial" panose="020B0604020202020204" pitchFamily="34" charset="0"/>
                <a:ea typeface="Calibri" panose="020F0502020204030204" pitchFamily="34" charset="0"/>
                <a:cs typeface="Times New Roman" panose="02020603050405020304" pitchFamily="18" charset="0"/>
              </a:rPr>
              <a:t> to the phrases (using OR from the Search History menu).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My other concepts are family relations (set 8) and quality of life (set 9). Each of those three concepts returns many thousands of results. However, when I looked for records with mention of each (set 10) by ticking or selecting the sets I want to re-use and then selecting AND from the Search History menu, only 18 records are found. Having split up the concepts I know it is the combination of concepts which returns such a small number of results. The small number of results is not because one of the concepts has hardly any results and is limiting the number of results any search can return which looks for it AND something else.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 chose to expand the family relations terms (sets 11 &amp; 12) to see if results numbers increase helpfully when the three concepts are combined again (set 14). Nine more records was the result.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Still concentrating on the family relations concept, I added another set of possibly synonymous terms around marital relationships. When the family relations concept is made up of all the terms in sets 8, 11, 12 and 15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ie</a:t>
            </a:r>
            <a:r>
              <a:rPr lang="en-GB" sz="1800" dirty="0">
                <a:effectLst/>
                <a:latin typeface="Arial" panose="020B0604020202020204" pitchFamily="34" charset="0"/>
                <a:ea typeface="Calibri" panose="020F0502020204030204" pitchFamily="34" charset="0"/>
                <a:cs typeface="Times New Roman" panose="02020603050405020304" pitchFamily="18" charset="0"/>
              </a:rPr>
              <a:t> set 16) and combined with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ptsd</a:t>
            </a:r>
            <a:r>
              <a:rPr lang="en-GB" sz="1800" dirty="0">
                <a:effectLst/>
                <a:latin typeface="Arial" panose="020B0604020202020204" pitchFamily="34" charset="0"/>
                <a:ea typeface="Calibri" panose="020F0502020204030204" pitchFamily="34" charset="0"/>
                <a:cs typeface="Times New Roman" panose="02020603050405020304" pitchFamily="18" charset="0"/>
              </a:rPr>
              <a:t> concept (still set 7) AND the quality of life set (still set 9), the number of records returned although still relatively small (set 17’s 36), it is double the number from the first attempt on show (set 10’s 18 results).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This approach can help you decide on a search strategy that may work for your review question.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not just about the numbers returned of course. Some of the records have to be for relevant articles, so you have to look at what is returned as well as how much.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72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As mentioned earlier, if there are records in the databases for papers you already know you will be including in your review, you can use them to test whether a search strategy you have come up with has been successful in finding them. This can give you confidence that your search is working.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screenshot here is of a search done on a combination of concepts [set 17, which brought back 98 results] and for a single paper [set 18] which used the whole title as the search term with the search limited to looking in titles only, as outlined previously.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are three results in set 18 because the search is of three databases at once and each database has a record for the chosen article. This is an expected aspect of searching more than one database, especially databases compiled for similar disciplines. All medicine related databases are likely to index the contents of the BMJ for instance. It is why there is a deduplication stage before screening in the systematic review process.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find out whether the concept search has found the chosen article, the example here combines the two search sets with OR. This creates a set with two more results than set 17 by itself, however that means one of the three records for the useful article in set 18 was already there and so the search of concepts has succeeded in catching a record of the chosen article.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Using AND to combine the concepts search set and the title search set would result in a set containing 1 result which again indicates success because it shows a record for a known and useful paper was in the concept search set as well as the set which looked only for 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049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do a quick, but not entirely comprehensive, search for review articles within a particular search set. Do a title-only search for the word review and combine that search [set 20 in the screenshot] and the concepts search set [set 17 again with its 98 results]. Use the command AND.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the example shown, there were 6 results from the concept set which also have the word in review in their title.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If any of them feel too much like your own proposed review, check with your supervisor whether it stops you doing yours. If it is broader than your own, you may still be able to do your own review, and the review should also present some relevant papers. If it is old (and possibly inconclusive) you may be able to update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Reviews which include one of your concepts and which report search strategies in sufficient detail, may provide ideas for your own search.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605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use of AND for combining concepts and OR for combining synonyms is widespread in academic literature databases. There is often also a command that returns records which have words within a given number of words of each other for “proximity searching”.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 proximity search is looser than a phrase search for which words have to be together in the order entered. Proximity searching allows search terms to be before or after each other as long as they are not further apart than the number of words you decide is sensible. The platform or search engine will usually ignore small words such as “the”, “and”, “a”, “an” in the count.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Ovid platform uses the operator command ADJ followed by the number chosen. This is a very variable command and other database search platforms will use similar language for proximity searching (often related to the work near) and the command may or may not be separated by a forward slash. Personally, I have to check Help sources to be sure, especially on platforms which are new to 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 possible advantage of using a proximity search could come when trying to associate a particular problem or phenomenon of interest with a particular population. In the screenshot example here, we are looking to see if proximity searching could be used in a more specific search strategy where it is the experience of parents that is of interest, rather than the experiences of their children or healthcare personnel.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380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Having already done a search of the concepts of experience, parents and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posttrauma</a:t>
            </a:r>
            <a:r>
              <a:rPr lang="en-GB" sz="1800" dirty="0">
                <a:effectLst/>
                <a:latin typeface="Arial" panose="020B0604020202020204" pitchFamily="34" charset="0"/>
                <a:ea typeface="Calibri" panose="020F0502020204030204" pitchFamily="34" charset="0"/>
                <a:cs typeface="Times New Roman" panose="02020603050405020304" pitchFamily="18" charset="0"/>
              </a:rPr>
              <a:t> combined [search 4 on the screenshot here] which returned 10,808 results, the Search History area can be used to compare an alternative approach where two of those concepts are “tethered together”, using the proximity search example from the previous slide.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Set 6 uses that search (for experience synonyms to be within three words of the parent synonyms) and then looks to see how many of them have one of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posttrauma</a:t>
            </a:r>
            <a:r>
              <a:rPr lang="en-GB" sz="1800" dirty="0">
                <a:effectLst/>
                <a:latin typeface="Arial" panose="020B0604020202020204" pitchFamily="34" charset="0"/>
                <a:ea typeface="Calibri" panose="020F0502020204030204" pitchFamily="34" charset="0"/>
                <a:cs typeface="Times New Roman" panose="02020603050405020304" pitchFamily="18" charset="0"/>
              </a:rPr>
              <a:t> terms as well. The number of results (2,634) looks more manageable but a comparison of the records as well is needed, of course, before search strategy decisions are made. A fourth concept may be preferable, or at least tried and the results assessed.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68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To look for published systematic reviews, use whatever you would normally use to find academic literature. The examples here though are DiscoverEd and Google Scholar.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are looking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DiscoverEd’s</a:t>
            </a:r>
            <a:r>
              <a:rPr lang="en-GB" sz="1800" dirty="0">
                <a:effectLst/>
                <a:latin typeface="Calibri" panose="020F0502020204030204" pitchFamily="34" charset="0"/>
                <a:ea typeface="Calibri" panose="020F0502020204030204" pitchFamily="34" charset="0"/>
                <a:cs typeface="Times New Roman" panose="02020603050405020304" pitchFamily="18" charset="0"/>
              </a:rPr>
              <a:t> Advanced Search option in the top screenshot here. Limit a search to be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“systematic review” in the title, along with anything else that interests you.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use of double quotes in the search shown is to force the search to be of just the phrase / the words together in the order given. Not just the occurrence of both words but separated.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Google Scholar is another option of course. The advantage to DiscoverEd is that the results returned should be ones you can read because The Library has them.</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Search tools with which you are already familiar are also what to use to give you an idea of whether there is work out there on the review topic you are hoping may be possible. </a:t>
            </a:r>
          </a:p>
        </p:txBody>
      </p:sp>
    </p:spTree>
    <p:extLst>
      <p:ext uri="{BB962C8B-B14F-4D97-AF65-F5344CB8AC3E}">
        <p14:creationId xmlns:p14="http://schemas.microsoft.com/office/powerpoint/2010/main" val="1779615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As well as disappearing when you leave a search session, search histories will also clear if a session times 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Save a search to have the set of steps automatically entered when you come again. On the Ovid interface use “Save” and then “View Saved” to do this. You will need to create a personal account for this function to 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search that is automatically entered when you select “View Saved”, is run on the databases as they are. This means the result numbers will not necessarily be the same because databases have been updated with new records for example.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get the details of a current search, look for an option in the Search History area that captures the steps you have run. In Ovid, this is the “Share Search History” option pointed to on the top screenshot.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Choosing this generates what you see in the bottom screenshot and documents the databases used, search strategy and result numbers. Keeping this information may be useful for when you are writing up any methodology-type section relating to your search process.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C6B964-298A-415D-9488-38014DCEED45}" type="slidenum">
              <a:rPr lang="en-GB" smtClean="0"/>
              <a:t>30</a:t>
            </a:fld>
            <a:endParaRPr lang="en-GB"/>
          </a:p>
        </p:txBody>
      </p:sp>
    </p:spTree>
    <p:extLst>
      <p:ext uri="{BB962C8B-B14F-4D97-AF65-F5344CB8AC3E}">
        <p14:creationId xmlns:p14="http://schemas.microsoft.com/office/powerpoint/2010/main" val="1754521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possible to search more than one database at the same time if they are bought or available on the same platform.</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worth remembering that this only works “systematically” if the searches run have been keyword type searching: looking for words and phrases in titles, abstracts and heading fields.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Searches looking for subject headings in their single subject heading field (or their two fields in some databases, such as CINAHL), are database-specific. Search strategies incorporating this approach should be run on each database separately using the subject headings from each database which best fit your concepts. As outlined earlier, because not all records may have subject headings added, keyword searching would normally be done too.</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To add another database to search (or to use a different one you know is available on the same platform)…On the Ovid platform, look for “Change” above the search box.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menu of options includes a number of different sections of MEDLINE. Choose “Ovid MEDLINE All”.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is more than one option for Embase with slightly differing end dates (an update week or an update date). Make your choice of either.</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Although not shown in screenshot on the slide,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800" dirty="0">
                <a:effectLst/>
                <a:latin typeface="Arial" panose="020B0604020202020204" pitchFamily="34" charset="0"/>
                <a:ea typeface="Calibri" panose="020F0502020204030204" pitchFamily="34" charset="0"/>
                <a:cs typeface="Times New Roman" panose="02020603050405020304" pitchFamily="18" charset="0"/>
              </a:rPr>
              <a:t> selection is easy, as it has just the one entry.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When you have made your selections, choose “Run Search” to have the searches re-run but on the new database selection(s). Other options may return you to the search area but with an empty Search History.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other platforms, to get records matching a search already run that session but from new database choices is done from the search history area and the “re-run” search options available there.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C6B964-298A-415D-9488-38014DCEED45}" type="slidenum">
              <a:rPr lang="en-GB" smtClean="0"/>
              <a:t>31</a:t>
            </a:fld>
            <a:endParaRPr lang="en-GB"/>
          </a:p>
        </p:txBody>
      </p:sp>
    </p:spTree>
    <p:extLst>
      <p:ext uri="{BB962C8B-B14F-4D97-AF65-F5344CB8AC3E}">
        <p14:creationId xmlns:p14="http://schemas.microsoft.com/office/powerpoint/2010/main" val="48747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the Ovid platform, you can see which databases are being searched if you look above the search box [the dashed arrow on the screenshot].</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Not shown on this slide is that when more than one database is selected, the ability to search databases’ subject heading thesauri via the “Map term to subject heading” option beneath the search box disappears. However, the long upward arrow points to an Ovid function which appears and that allows you to “Deduplicate” results sets. Doing this gives you a better idea of how many records you may have to screen of a search you feel may be working for you.</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see how many each database returned by opening up a particular search set in the Search History using the downward pointing chevron type arrow which sits beside the set number and the search entered [ringed on the screenshot].</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worth noting that the “Share Search History” will not transfer these numbers. So copy and paste them or note them down. The total number returned by each database may be numbers you want to report on your PRISMA flowchart (or however you are reporting numbers returned by your search).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C6B964-298A-415D-9488-38014DCEED45}" type="slidenum">
              <a:rPr lang="en-GB" smtClean="0"/>
              <a:t>32</a:t>
            </a:fld>
            <a:endParaRPr lang="en-GB"/>
          </a:p>
        </p:txBody>
      </p:sp>
    </p:spTree>
    <p:extLst>
      <p:ext uri="{BB962C8B-B14F-4D97-AF65-F5344CB8AC3E}">
        <p14:creationId xmlns:p14="http://schemas.microsoft.com/office/powerpoint/2010/main" val="4084497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It is possible to take out records from a database and keep them somewhere else, to store for your own future use (perhaps in a reference manager like EndNote or Zotero).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systematic style reviews you will get to the stage when you are happy with a search strategy and you know which databases you want to search. At that stage you run the search, or searches, on those databases. (I say “or searches” because there may be good reasons to run different strategies on different database, including use of subject heading searching). After this you want to take those results out into something you control because </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1) Academic literature databases are regularly updated which means the same search run tomorrow will not necessarily return the same results as when run today.</a:t>
            </a: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2) You want results to be together for deduplication and then screening. It may be possible to do this if the databases are hosted on the same platform (maybe) but not if they databases are on different platforms.</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command to look for is often above the results list display area and labelled “Export” or “Download”, perhaps “Share” or “Save”</a:t>
            </a:r>
          </a:p>
          <a:p>
            <a:pPr>
              <a:defRPr sz="1400" b="1"/>
            </a:pPr>
            <a:endParaRPr lang="en-GB" sz="2000" b="0" dirty="0"/>
          </a:p>
          <a:p>
            <a:pPr>
              <a:defRPr sz="1400" b="1"/>
            </a:pPr>
            <a:r>
              <a:rPr lang="en-GB" sz="2000" b="0" dirty="0"/>
              <a:t>There is usually a choice of file types for how you get the results and they often include text based options and something compatible with spreadsheets. Named reference managers may be listed, as EndNote is in the slide’s screenshot, but there is also usually a generic option, often labelled “RIS”. RIS files are also able to be imported into Covidence.</a:t>
            </a:r>
          </a:p>
          <a:p>
            <a:pPr>
              <a:defRPr sz="1400" b="1"/>
            </a:pPr>
            <a:endParaRPr lang="en-GB" sz="2000" b="0" dirty="0"/>
          </a:p>
          <a:p>
            <a:pPr>
              <a:defRPr sz="1400" b="1"/>
            </a:pPr>
            <a:endParaRPr lang="en-GB" sz="2000" b="0" dirty="0"/>
          </a:p>
        </p:txBody>
      </p:sp>
    </p:spTree>
    <p:extLst>
      <p:ext uri="{BB962C8B-B14F-4D97-AF65-F5344CB8AC3E}">
        <p14:creationId xmlns:p14="http://schemas.microsoft.com/office/powerpoint/2010/main" val="1362890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As well as choosing the file type for the exported results, look to see how much of the result records you can take too. Choose an option that includes, when there is one, an abstract which you will use for your first pass at screening results for eligibility in your review.</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Where the exported/downloaded file goes depends on your browser and on the machine you are using, rather than on the </a:t>
            </a:r>
            <a:r>
              <a:rPr lang="en-GB" sz="1800" dirty="0">
                <a:effectLst/>
                <a:latin typeface="Arial" panose="020B0604020202020204" pitchFamily="34" charset="0"/>
                <a:ea typeface="Calibri" panose="020F0502020204030204" pitchFamily="34" charset="0"/>
              </a:rPr>
              <a:t>database or database platform</a:t>
            </a:r>
            <a:r>
              <a:rPr lang="en-GB" sz="1800" dirty="0">
                <a:effectLst/>
                <a:latin typeface="Arial" panose="020B0604020202020204" pitchFamily="34" charset="0"/>
                <a:ea typeface="Calibri" panose="020F0502020204030204" pitchFamily="34" charset="0"/>
                <a:cs typeface="Arial" panose="020B0604020202020204" pitchFamily="34" charset="0"/>
              </a:rPr>
              <a:t>. Wherever the files go you may want to name them something descriptive and save them somewhere sensible where you can get them again should you need to (after their initial use in populating an EndNote Library and/or Covidence review project).</a:t>
            </a:r>
          </a:p>
          <a:p>
            <a:pPr algn="just">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5583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You do not have to use any particular software for deduplicating and screening. You just have to do it and apply the right processes.</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As well as being generally useful for storing information about reading material and for their automatic referencing function in Word, reference managers, such as EndNote, are a tool you could use to help with the screening process. They will do some automatic deduplication and have a “find full-text” function too. Files, such as article PDFs, can be attached to records and records can also be created from directly imported PDF files themselves. In EndNote, records can be arranged in separate Libraries and as groups within Libraries. Notes, ratings and tags can be added to records. </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Covidence is web-based software designed for the screening process. Imported records undergo some automatic de-duplication and as you make decisions about what is left, the remaining records are moved through the various screening stages. Two reviewers is the default set up for a Covidence review project, but reviews can be set to operate with a single reviewer. PICO type Framework headings can be added to help with eligibility decisions, a menu of reasons for exclusion at the relevant stage can be augmented and Extraction templates created too. In addition, Covidence populates a PRISMA-type flow diagram which can be downloaded as a Word document if wanted for inclusion in your review. This Word document can be edited.</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Download EndNote desktop onto your own devices for free via the University subscription. Similarly, register for Covidence under the University subscription to be able to create multiple review projects and import lots of records.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055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A PRISMA flowchart or flow diagram is often used to report the number of results or records you ended up with after applying your search strategy and what happened as you made decisions about including or excluding, in your review, the research they describe. You can download a Word file template from the PRISMA site and edit it to reflect your review’s search and screening outcomes. The template is shown on the right of this slide.</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If you have kept your Search History output (top left screenshot on the slide) you will be able to enter the numbers needed into the first Identification level box.</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The headings in the rest of the boxes indicate the numbers you need to hold onto as you go through the screening process and therefore perhaps help you decide on a workflow that means you know you will have those numbers to hand when you want them. The workflow could be the arrangement of EndNote Libraries and groups within EndNote libraries for example.</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If you are using Covidence and want to use the PRISMA flowchart it generates with as little editing as possible, export results from </a:t>
            </a:r>
            <a:r>
              <a:rPr lang="en-GB" sz="1400" dirty="0" err="1">
                <a:effectLst/>
                <a:latin typeface="Arial" panose="020B0604020202020204" pitchFamily="34" charset="0"/>
                <a:ea typeface="Calibri" panose="020F0502020204030204" pitchFamily="34" charset="0"/>
                <a:cs typeface="Times New Roman" panose="02020603050405020304" pitchFamily="18" charset="0"/>
              </a:rPr>
              <a:t>undeduplicated</a:t>
            </a:r>
            <a:r>
              <a:rPr lang="en-GB" sz="1400" dirty="0">
                <a:effectLst/>
                <a:latin typeface="Arial" panose="020B0604020202020204" pitchFamily="34" charset="0"/>
                <a:ea typeface="Calibri" panose="020F0502020204030204" pitchFamily="34" charset="0"/>
                <a:cs typeface="Times New Roman" panose="02020603050405020304" pitchFamily="18" charset="0"/>
              </a:rPr>
              <a:t> search results sets. Further, you may want to consider searching databases separately, even if more than one can be searched on the same platform, and export each set of results separately.</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One of the choices available when Importing a file into a Covidence review is to add which database the records have come from. This information then appears in Covidence’s flowchart. A set of results from a search of more than one database at once cannot be assigned a single database label on Import. The total number of records you started with will not be inaccurate (if you exported </a:t>
            </a:r>
            <a:r>
              <a:rPr lang="en-GB" sz="1400" dirty="0" err="1">
                <a:effectLst/>
                <a:latin typeface="Arial" panose="020B0604020202020204" pitchFamily="34" charset="0"/>
                <a:ea typeface="Calibri" panose="020F0502020204030204" pitchFamily="34" charset="0"/>
                <a:cs typeface="Times New Roman" panose="02020603050405020304" pitchFamily="18" charset="0"/>
              </a:rPr>
              <a:t>undeduplicated</a:t>
            </a:r>
            <a:r>
              <a:rPr lang="en-GB" sz="1400" dirty="0">
                <a:effectLst/>
                <a:latin typeface="Arial" panose="020B0604020202020204" pitchFamily="34" charset="0"/>
                <a:ea typeface="Calibri" panose="020F0502020204030204" pitchFamily="34" charset="0"/>
                <a:cs typeface="Times New Roman" panose="02020603050405020304" pitchFamily="18" charset="0"/>
              </a:rPr>
              <a:t> sets of search results) but the number of results returned by the individual databases searched will not be able to be automatically displayed. </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You can see on the third screenshot here a Covidence generated Identification level top box with a total number of records of 327, made up of 100 records from CINAHL, 39 from MEDLINE, 1 from citation searching and then the rest (187) from “unspecified sources”. I know the latter were an import from one result set of a search run across more than one database.</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However, as has been said, Covidence’s flowchart is downloaded as a Word file which can be edited and therefore, if you have saved the Search History and result numbers as would be good practice anyway, you can add those numbers yourself.</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The number in the bottom box is of work you include in your review. Which may be eight to 25 or so papers, but check with your supervisor if it seems like you are going to fall outside that range. </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That sort of range though, does mean you will be excluding the majority of the work you find out about. Even if the search strategy you settle on, generates result numbers in the low hundreds.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046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At some stage, getting the full-text of results is needed, either because you need all the information reported to know whether a work is eligible or not, or because you want to use the work. Not being able to get the full-text is a reason for excluding a result from your review.</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Reference managers can help with this (getting the full-text). They have auto-find features.</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the “Full text review” section of Covidence, Open Access full-text is automatically attached to a record which Covidence recognises as freely available to anyone.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Again in Covidence’s “Full text review” section, if you have downloaded the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LibKey</a:t>
            </a:r>
            <a:r>
              <a:rPr lang="en-GB" sz="1800" dirty="0">
                <a:effectLst/>
                <a:latin typeface="Arial" panose="020B0604020202020204" pitchFamily="34" charset="0"/>
                <a:ea typeface="Calibri" panose="020F0502020204030204" pitchFamily="34" charset="0"/>
                <a:cs typeface="Times New Roman" panose="02020603050405020304" pitchFamily="18" charset="0"/>
              </a:rPr>
              <a:t> Nomad browser extension, a “Download PDF” button appears on a record which it recognises as being available from the Library.</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However, to be sure whether or not you can get a journal article, use DiscoverEd.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8198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The check to do in DiscoverEd, for getting full-text of a journal article, is to search on the journal title.</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can set limits on the search so that the results are only of journal holdings. Do this by choosing “Journals” from the menu which defaults to “All items”. You can tell DiscoverEd to look only “in the Title” (rather than “anywhere in the record”).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If you are very sure of the journal title, you can further limit the search to be for exactly the phrase, or to start with, what you have entered in the search box.</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If the journal you need is there, open the record and look to see what issues or years we have from which online suppliers or whether we have what you need in </a:t>
            </a:r>
            <a:r>
              <a:rPr lang="en-GB" sz="1800">
                <a:effectLst/>
                <a:latin typeface="Arial" panose="020B0604020202020204" pitchFamily="34" charset="0"/>
                <a:ea typeface="Calibri" panose="020F0502020204030204" pitchFamily="34" charset="0"/>
                <a:cs typeface="Times New Roman" panose="02020603050405020304" pitchFamily="18" charset="0"/>
              </a:rPr>
              <a:t>print.</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If you are unsure whether the library has what you want, please ask library staff.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defRPr sz="1400" b="1"/>
            </a:pPr>
            <a:endParaRPr lang="en-GB" b="0" dirty="0"/>
          </a:p>
          <a:p>
            <a:pPr>
              <a:defRPr sz="1400" b="1"/>
            </a:pPr>
            <a:endParaRPr lang="en-GB" b="0" dirty="0"/>
          </a:p>
          <a:p>
            <a:pPr>
              <a:defRPr sz="1400" b="1"/>
            </a:pPr>
            <a:endParaRPr lang="en-GB" b="0" dirty="0"/>
          </a:p>
          <a:p>
            <a:pPr>
              <a:defRPr sz="1400" b="1"/>
            </a:pPr>
            <a:endParaRPr lang="en-GB" b="0" dirty="0"/>
          </a:p>
        </p:txBody>
      </p:sp>
    </p:spTree>
    <p:extLst>
      <p:ext uri="{BB962C8B-B14F-4D97-AF65-F5344CB8AC3E}">
        <p14:creationId xmlns:p14="http://schemas.microsoft.com/office/powerpoint/2010/main" val="135819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For material the library does not have at all, please make an inter-library loan request.</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You can get 30 requests of these a year (5 for undergraduates) for free. You can request more but there is subsidised cost if my colleagues are able to get hold of what you want.</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For articles or book sections you can get up to copyright limits supplied as a scan emailed to you. For book sections this is one chapter or 10% of the whole work, whichever comes first. For journal articles, the limit is one article per issue.</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Whole physical items (which is to say a whole book) can be requested too.</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To place a request, you need to be signed into DiscoverEd, which will make active the “INTER LIBRARY LOAN REQUEST” function in the very top menu. Put the information you have about what you want in to the online form which opens up.</a:t>
            </a: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Requests can take 4-6 working days to arrive if they are easily sourced in another library which is also able to lend or scan what you want. This, ideal, situation may not always be the case.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88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Getting your own review question can take some time. Use resources with which you are familiar to get a feel for the literature on a proposed topic. Even better is finding some papers you think you would include in your review. These can be used to build search and/or to test a search strategy you devise for the abstracting &amp; indexing databases.</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For a literature review, you look widely for relevant research and select those which best support the current thinking in the area you are reviewing. For a systematic style review, you search widely but include in your review all the work which matches your relevancy and inclusion/exclusion criteria. No cherry-picking.</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number of papers you want to be reviewing is probably not more than 25 or so.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minimum you need could be as little as five. Take advice about the number from your supervisor.</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If it looks like there is no, or not enough, published research on your topic, consider what is most important to you and broaden out on the other aspects. Or perhaps on the important aspect in a way that still keeps it relevant.</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If the papers you see all seem relevant, your review topic probably needs to be more specific. Use what you are finding, to identify a more specific aspect of the topic that will work as a review question. </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If you find a review which matches what you were hoping to do, check with your supervisor whether that scuppers your own. If it is old enough and inconclusive, updating may be possible. If it is slightly broader than your own proposal, a theme within in it may still be possible. Previous reviews can be helpful for search terms if you can find one that is in the area.</a:t>
            </a:r>
          </a:p>
          <a:p>
            <a:pP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Although the sequence shown here suggests that after the literature search the process is a straightforward, linear one, it may be that the circling back extends beyond the two stages shown. By the time you have settled on a review topic (or review question), you may have already done a lot of screening (screening being reading enough to know whether or not a work is excluded from your review). Your final search, the one you document for your readers and from which you use the results for the rest of the process, may, in effect, be “doing it all again”. Which is to say, running a search you have already tried on the databases you worked it out on and screening the results as you perhaps already did to decide whether or not you were happy with your search strategy.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4185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For help with the systematic review searching, there are resources you can look through in your own time, including books which go through the whole review process. One such is Boland, Cherry &amp; Dickson’s “Doing a systematic review: a student’s guide” and I know people have found that useful in the past.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For the searching part, the module “Literature searching for systematic reviews” in the LibSmart II course on Learn Essentials area will be useful, as will the library guide, “FAQs for Systematic Reviews” which includes help for after the search as well.</a:t>
            </a: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However, do also get in touch with me if you have questions about your search strategy. </a:t>
            </a:r>
            <a:r>
              <a:rPr lang="en-GB" sz="1800">
                <a:effectLst/>
                <a:latin typeface="Arial" panose="020B0604020202020204" pitchFamily="34" charset="0"/>
                <a:ea typeface="Calibri" panose="020F0502020204030204" pitchFamily="34" charset="0"/>
                <a:cs typeface="Times New Roman" panose="02020603050405020304" pitchFamily="18" charset="0"/>
              </a:rPr>
              <a:t>As Academic Support Librarian for staff and students in the School of Health in Social Science, I will be happy to try to help by email or to arrange a meeting when we can discuss search terms and database searching and anything else you think I might be able to help with.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76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r>
              <a:rPr lang="en-GB" b="0" dirty="0"/>
              <a:t>You will probably set your review question against a framework. In this context, frameworks are sets of headings that help you consider what would make a piece of research eligible for your review. There are a number of frameworks which you can use. </a:t>
            </a:r>
          </a:p>
          <a:p>
            <a:pPr>
              <a:defRPr sz="1400" b="1"/>
            </a:pPr>
            <a:endParaRPr lang="en-GB" b="0" dirty="0"/>
          </a:p>
          <a:p>
            <a:pPr>
              <a:defRPr sz="1400" b="1"/>
            </a:pPr>
            <a:r>
              <a:rPr lang="en-GB" b="0" dirty="0"/>
              <a:t>The one on the left is PICOS, commonly used in medicine to identify your Population and the Problem you are interested in, the Intervention you want to see having been attempted and the Comparison which need to have been applied as well as the Outcome you are interested in seeing reported and anything important to you about the study design in general. This PICOS, is best suited to reviews focussing on RCTs perhaps.</a:t>
            </a:r>
          </a:p>
          <a:p>
            <a:pPr>
              <a:defRPr sz="1400" b="1"/>
            </a:pPr>
            <a:endParaRPr lang="en-GB" b="0" dirty="0"/>
          </a:p>
          <a:p>
            <a:pPr>
              <a:defRPr sz="1400" b="1"/>
            </a:pPr>
            <a:r>
              <a:rPr lang="en-GB" b="0" dirty="0"/>
              <a:t>On the right is a </a:t>
            </a:r>
            <a:r>
              <a:rPr lang="en-GB" b="0" dirty="0" err="1"/>
              <a:t>PICo</a:t>
            </a:r>
            <a:r>
              <a:rPr lang="en-GB" b="0" dirty="0"/>
              <a:t> framework from the Joanna Briggs Institute which may work better for reviews of qualitative research. </a:t>
            </a:r>
          </a:p>
          <a:p>
            <a:pPr>
              <a:defRPr sz="1400" b="1"/>
            </a:pPr>
            <a:endParaRPr lang="en-GB" b="0" dirty="0"/>
          </a:p>
          <a:p>
            <a:pPr>
              <a:defRPr sz="1400" b="1"/>
            </a:pPr>
            <a:r>
              <a:rPr lang="en-GB" b="0" dirty="0"/>
              <a:t>You still identify a Population of importance but that may include what has happened to them now or in the past. Phenomena of Interest heading allows the intervention to be experiences of a specific intervention but also of broader aspects of treatment or environments. Socioeconomic or cultural factors or specific settings may come under the Context heading.</a:t>
            </a:r>
          </a:p>
          <a:p>
            <a:pPr>
              <a:defRPr sz="1400" b="1"/>
            </a:pPr>
            <a:endParaRPr lang="en-GB" b="0" dirty="0"/>
          </a:p>
          <a:p>
            <a:pPr>
              <a:defRPr sz="1400" b="1"/>
            </a:pPr>
            <a:r>
              <a:rPr lang="en-GB" b="0" dirty="0"/>
              <a:t>The headings and other inclusion/exclusion criteria that become clear to you during your preliminary literature searching and reading do not all have to be used as search terms, or concepts, in your literature search.</a:t>
            </a:r>
          </a:p>
          <a:p>
            <a:pPr>
              <a:defRPr sz="1400" b="1"/>
            </a:pPr>
            <a:endParaRPr lang="en-GB" b="0" dirty="0"/>
          </a:p>
          <a:p>
            <a:pPr>
              <a:defRPr sz="1400" b="1"/>
            </a:pPr>
            <a:r>
              <a:rPr lang="en-GB" b="0" dirty="0"/>
              <a:t>The literature search needs to get you a set of results that contains “all” the papers which are relevant to your review question. How specific you make the search is up to you. It will be a balance between the number of results returned and how you feel about screening that number and the feeling of possibly missing something.</a:t>
            </a:r>
          </a:p>
          <a:p>
            <a:pPr>
              <a:defRPr sz="1400" b="1"/>
            </a:pPr>
            <a:endParaRPr lang="en-GB" b="0" dirty="0"/>
          </a:p>
          <a:p>
            <a:pPr>
              <a:defRPr sz="1400" b="1"/>
            </a:pPr>
            <a:r>
              <a:rPr lang="en-GB" b="0" dirty="0"/>
              <a:t>It is worth remembering that the time taken to screen is not the time it takes to read all the results as full papers. You can exclude based on the information in a title.</a:t>
            </a:r>
          </a:p>
          <a:p>
            <a:pPr>
              <a:defRPr sz="1400" b="1"/>
            </a:pPr>
            <a:endParaRPr lang="en-GB" b="0" dirty="0"/>
          </a:p>
          <a:p>
            <a:pPr>
              <a:defRPr sz="1400" b="1"/>
            </a:pPr>
            <a:r>
              <a:rPr lang="en-GB" b="0" dirty="0"/>
              <a:t>And the fear of missing something can be mitigated by testing a search set against papers you already know you are going to include.</a:t>
            </a:r>
          </a:p>
          <a:p>
            <a:pPr>
              <a:defRPr sz="1400" b="1"/>
            </a:pPr>
            <a:endParaRPr b="0" dirty="0"/>
          </a:p>
        </p:txBody>
      </p:sp>
    </p:spTree>
    <p:extLst>
      <p:ext uri="{BB962C8B-B14F-4D97-AF65-F5344CB8AC3E}">
        <p14:creationId xmlns:p14="http://schemas.microsoft.com/office/powerpoint/2010/main" val="237082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PROSPERO is a site on which authors can register their intent to undertake a systematic review. The proposals are registered using a protocol template which includes the headings as shown for potential authors to use to outline the scope of their proposed review.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If you have to populate a framework which is not necessarily the best fit for your topic, you can leave some headings blank.</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Finding a PROSPERO protocol that is similar to your own review topic, can be a way of gathering potentially useful search terms as well as seeing how others have thought about their systematic review process.</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PROSPERO submissions can be updated as changes take place for the review. This includes with details of publication for those that reach that stage. </a:t>
            </a: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If you find a review proposal on PROSPERO that seems the same or very similar to the one you are hoping to do, take advice from your supervisor about the options available to you.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807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r>
              <a:rPr lang="en-GB" b="0" dirty="0"/>
              <a:t>Your search strategy will involve searching a number of different abstracting and indexing databases using words and phrases [or “search terms”] that will pick up relevant research. </a:t>
            </a:r>
          </a:p>
          <a:p>
            <a:pPr>
              <a:defRPr sz="1400" b="1"/>
            </a:pPr>
            <a:endParaRPr lang="en-GB" b="0" dirty="0"/>
          </a:p>
          <a:p>
            <a:pPr>
              <a:defRPr sz="1400" b="1"/>
            </a:pPr>
            <a:r>
              <a:rPr lang="en-GB" b="0" dirty="0"/>
              <a:t>As we have said, the search strategy does not have to include everything you want to read about. However, it may help to start by being specific to start with, thinking about all the concepts you want to see reported whilst considering the, possibly many, ways those concepts may be referred to.</a:t>
            </a:r>
          </a:p>
          <a:p>
            <a:pPr>
              <a:defRPr sz="1400" b="1"/>
            </a:pPr>
            <a:endParaRPr lang="en-GB" b="0" dirty="0"/>
          </a:p>
          <a:p>
            <a:pPr>
              <a:defRPr sz="1400" b="1"/>
            </a:pPr>
            <a:r>
              <a:rPr lang="en-GB" b="0" dirty="0"/>
              <a:t>For your concepts, refer to your framework heading entries. For how those concepts may be described (or named or labelled) in the academic literature you will have your own knowledge and the reading you have already done.</a:t>
            </a:r>
          </a:p>
          <a:p>
            <a:pPr>
              <a:defRPr sz="1400" b="1"/>
            </a:pPr>
            <a:endParaRPr lang="en-GB" b="0" dirty="0"/>
          </a:p>
          <a:p>
            <a:pPr>
              <a:defRPr sz="1400" b="1"/>
            </a:pPr>
            <a:r>
              <a:rPr lang="en-GB" b="0" dirty="0"/>
              <a:t>The example here uses a table to set out possible terms for the concepts useful research would ideally address, but you use whatever method works best for you. </a:t>
            </a:r>
          </a:p>
          <a:p>
            <a:pPr marL="285750" indent="-285750">
              <a:buFont typeface="Arial" panose="020B0604020202020204" pitchFamily="34" charset="0"/>
              <a:buChar char="•"/>
              <a:defRPr sz="1400" b="1"/>
            </a:pPr>
            <a:r>
              <a:rPr lang="en-GB" b="0" dirty="0"/>
              <a:t>You will see here lots of terms for the age range of the population. Straight synonyms in this case. </a:t>
            </a:r>
          </a:p>
          <a:p>
            <a:pPr marL="285750" indent="-285750">
              <a:buFont typeface="Arial" panose="020B0604020202020204" pitchFamily="34" charset="0"/>
              <a:buChar char="•"/>
              <a:defRPr sz="1400" b="1"/>
            </a:pPr>
            <a:r>
              <a:rPr lang="en-GB" b="0" dirty="0"/>
              <a:t>For the problem they exhibit, more specific forms of disruptive behaviours have been added because it is probable that research has been done on a particular named behaviour and such research could be useful.</a:t>
            </a:r>
          </a:p>
          <a:p>
            <a:pPr marL="285750" indent="-285750">
              <a:buFont typeface="Arial" panose="020B0604020202020204" pitchFamily="34" charset="0"/>
              <a:buChar char="•"/>
              <a:defRPr sz="1400" b="1"/>
            </a:pPr>
            <a:r>
              <a:rPr lang="en-GB" b="0" dirty="0"/>
              <a:t>Meditation has been added as a similar enough intervention to mindfulness, </a:t>
            </a:r>
            <a:r>
              <a:rPr lang="en-GB" b="0" dirty="0" err="1"/>
              <a:t>incase</a:t>
            </a:r>
            <a:r>
              <a:rPr lang="en-GB" b="0" dirty="0"/>
              <a:t> there is not enough literature which looks at mindfulness. </a:t>
            </a:r>
          </a:p>
          <a:p>
            <a:pPr>
              <a:defRPr sz="1400" b="1"/>
            </a:pPr>
            <a:endParaRPr lang="en-GB" b="0" dirty="0"/>
          </a:p>
          <a:p>
            <a:pPr>
              <a:defRPr sz="1400" b="1"/>
            </a:pPr>
            <a:r>
              <a:rPr lang="en-GB" b="0" dirty="0"/>
              <a:t>You may also have found similar systematic reviews in which the authors (should have) presented their own search strategy.</a:t>
            </a:r>
          </a:p>
          <a:p>
            <a:pPr>
              <a:defRPr sz="1400" b="1"/>
            </a:pPr>
            <a:endParaRPr lang="en-GB" b="0" dirty="0">
              <a:solidFill>
                <a:srgbClr val="FF00FF"/>
              </a:solidFill>
            </a:endParaRPr>
          </a:p>
          <a:p>
            <a:pPr>
              <a:defRPr sz="1400" b="1"/>
            </a:pPr>
            <a:r>
              <a:rPr lang="en-GB" b="0" dirty="0">
                <a:solidFill>
                  <a:srgbClr val="FF00FF"/>
                </a:solidFill>
              </a:rPr>
              <a:t>It helps to consider which of your concepts are most important to you, </a:t>
            </a:r>
            <a:r>
              <a:rPr lang="en-GB" b="0" dirty="0" err="1">
                <a:solidFill>
                  <a:srgbClr val="FF00FF"/>
                </a:solidFill>
              </a:rPr>
              <a:t>incase</a:t>
            </a:r>
            <a:r>
              <a:rPr lang="en-GB" b="0" dirty="0">
                <a:solidFill>
                  <a:srgbClr val="FF00FF"/>
                </a:solidFill>
              </a:rPr>
              <a:t> you need to make changes to your initial review question. </a:t>
            </a:r>
          </a:p>
          <a:p>
            <a:pPr>
              <a:defRPr sz="1400" b="1"/>
            </a:pPr>
            <a:endParaRPr lang="en-GB" b="0" dirty="0">
              <a:solidFill>
                <a:srgbClr val="FF00FF"/>
              </a:solidFill>
            </a:endParaRPr>
          </a:p>
          <a:p>
            <a:pPr>
              <a:defRPr sz="1400" b="1"/>
            </a:pPr>
            <a:r>
              <a:rPr lang="en-GB" b="0" dirty="0">
                <a:solidFill>
                  <a:srgbClr val="FF00FF"/>
                </a:solidFill>
              </a:rPr>
              <a:t>Abstracting and indexing databases’ add value to their records by adding information about the piece of research the record describes. This information includes </a:t>
            </a:r>
            <a:r>
              <a:rPr lang="en-GB" sz="1400" b="0" dirty="0">
                <a:effectLst/>
                <a:latin typeface="Arial" panose="020B0604020202020204" pitchFamily="34" charset="0"/>
                <a:ea typeface="Calibri" panose="020F0502020204030204" pitchFamily="34" charset="0"/>
                <a:cs typeface="Arial" panose="020B0604020202020204" pitchFamily="34" charset="0"/>
              </a:rPr>
              <a:t>“descriptors", "subject headings", or "subject terms" which are words and phrases selected from a thesaurus and consistently applied to a particular database’s records. These subject headings are potentially good synonyms.</a:t>
            </a:r>
          </a:p>
          <a:p>
            <a:pPr>
              <a:defRPr sz="1400" b="1"/>
            </a:pPr>
            <a:endParaRPr lang="en-GB" sz="1400" b="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b="1"/>
            </a:pPr>
            <a:r>
              <a:rPr lang="en-GB" b="0" dirty="0"/>
              <a:t>Some functions are common to many abstracting and indexing database search interfaces (or “platforms”).</a:t>
            </a:r>
          </a:p>
          <a:p>
            <a:pPr>
              <a:defRPr sz="1400" b="1"/>
            </a:pPr>
            <a:endParaRPr b="0" dirty="0"/>
          </a:p>
        </p:txBody>
      </p:sp>
    </p:spTree>
    <p:extLst>
      <p:ext uri="{BB962C8B-B14F-4D97-AF65-F5344CB8AC3E}">
        <p14:creationId xmlns:p14="http://schemas.microsoft.com/office/powerpoint/2010/main" val="319470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r>
              <a:rPr lang="en-GB" b="0" dirty="0"/>
              <a:t>In the table on the previous slide you will have seen some of the potential search terms were enclosed in double quotes. </a:t>
            </a:r>
          </a:p>
          <a:p>
            <a:pPr>
              <a:defRPr sz="1400" b="1"/>
            </a:pPr>
            <a:endParaRPr lang="en-GB" b="0" dirty="0"/>
          </a:p>
          <a:p>
            <a:pPr>
              <a:defRPr sz="1400" b="1"/>
            </a:pPr>
            <a:r>
              <a:rPr lang="en-GB" b="0" dirty="0"/>
              <a:t>In many search interfaces these are needed to make the results returned contain only the words together in the order entered, rather than just all the words, </a:t>
            </a:r>
            <a:r>
              <a:rPr lang="en-GB" b="0" dirty="0" err="1"/>
              <a:t>ie</a:t>
            </a:r>
            <a:r>
              <a:rPr lang="en-GB" b="0" dirty="0"/>
              <a:t> they force a search for the phrase.</a:t>
            </a:r>
          </a:p>
          <a:p>
            <a:pPr>
              <a:defRPr sz="1400" b="1"/>
            </a:pPr>
            <a:endParaRPr lang="en-GB" b="0" dirty="0"/>
          </a:p>
          <a:p>
            <a:pPr>
              <a:defRPr sz="1400" b="1"/>
            </a:pPr>
            <a:r>
              <a:rPr lang="en-GB" b="0" dirty="0"/>
              <a:t>For search terms which could be single (compound) words or a phrase or a hyphenated phrase, look for both. A hyphen is often ignored, or treated like a space but neither will find the two words run together into a single word and vice versa. Hence the example at the bottom of this slide looking for wellbeing as one word and also as a phrase.</a:t>
            </a:r>
            <a:endParaRPr b="0" dirty="0"/>
          </a:p>
        </p:txBody>
      </p:sp>
    </p:spTree>
    <p:extLst>
      <p:ext uri="{BB962C8B-B14F-4D97-AF65-F5344CB8AC3E}">
        <p14:creationId xmlns:p14="http://schemas.microsoft.com/office/powerpoint/2010/main" val="233361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1400" b="1"/>
            </a:pPr>
            <a:r>
              <a:rPr lang="en-GB" b="0" dirty="0"/>
              <a:t>In the phrase examples in the previous slide you will have seen asterisks used instead of letters.</a:t>
            </a:r>
          </a:p>
          <a:p>
            <a:pPr marL="0" marR="0" lvl="0" indent="0" algn="l" defTabSz="914400" rtl="0" eaLnBrk="1" fontAlgn="auto" latinLnBrk="0" hangingPunct="1">
              <a:lnSpc>
                <a:spcPct val="100000"/>
              </a:lnSpc>
              <a:spcBef>
                <a:spcPts val="0"/>
              </a:spcBef>
              <a:spcAft>
                <a:spcPts val="0"/>
              </a:spcAft>
              <a:buClrTx/>
              <a:buSzTx/>
              <a:buFontTx/>
              <a:buNone/>
              <a:tabLst/>
              <a:defRPr sz="1400" b="1"/>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sz="1400" b="1"/>
            </a:pPr>
            <a:r>
              <a:rPr lang="en-GB" b="0" dirty="0"/>
              <a:t>The asterisk is a commonly used symbol standing for any number of characters or none. It is useful for words with a variety of endings all of which could be relevant.</a:t>
            </a:r>
          </a:p>
          <a:p>
            <a:pPr marL="0" marR="0" lvl="0" indent="0" algn="l" defTabSz="914400" rtl="0" eaLnBrk="1" fontAlgn="auto" latinLnBrk="0" hangingPunct="1">
              <a:lnSpc>
                <a:spcPct val="100000"/>
              </a:lnSpc>
              <a:spcBef>
                <a:spcPts val="0"/>
              </a:spcBef>
              <a:spcAft>
                <a:spcPts val="0"/>
              </a:spcAft>
              <a:buClrTx/>
              <a:buSzTx/>
              <a:buFontTx/>
              <a:buNone/>
              <a:tabLst/>
              <a:defRPr sz="1400" b="1"/>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sz="1400" b="1"/>
            </a:pPr>
            <a:r>
              <a:rPr lang="en-GB" b="0" dirty="0"/>
              <a:t>This type of feature is called a “truncation symbol”.</a:t>
            </a:r>
          </a:p>
          <a:p>
            <a:pPr marL="0" marR="0" lvl="0" indent="0" algn="l" defTabSz="914400" rtl="0" eaLnBrk="1" fontAlgn="auto" latinLnBrk="0" hangingPunct="1">
              <a:lnSpc>
                <a:spcPct val="100000"/>
              </a:lnSpc>
              <a:spcBef>
                <a:spcPts val="0"/>
              </a:spcBef>
              <a:spcAft>
                <a:spcPts val="0"/>
              </a:spcAft>
              <a:buClrTx/>
              <a:buSzTx/>
              <a:buFontTx/>
              <a:buNone/>
              <a:tabLst/>
              <a:defRPr sz="1400" b="1"/>
            </a:pPr>
            <a:endParaRPr lang="en-GB" b="0" dirty="0"/>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In the table of possible search terms there were brackets around words which could benefit from truncation. Words for which singular or plural are relevant such as experience or experiences but also for mindfulness </a:t>
            </a:r>
            <a:r>
              <a:rPr lang="en-GB" sz="1400" dirty="0" err="1">
                <a:effectLst/>
                <a:latin typeface="Arial" panose="020B0604020202020204" pitchFamily="34" charset="0"/>
                <a:ea typeface="Calibri" panose="020F0502020204030204" pitchFamily="34" charset="0"/>
                <a:cs typeface="Times New Roman" panose="02020603050405020304" pitchFamily="18" charset="0"/>
              </a:rPr>
              <a:t>incase</a:t>
            </a:r>
            <a:r>
              <a:rPr lang="en-GB" sz="1400" dirty="0">
                <a:effectLst/>
                <a:latin typeface="Arial" panose="020B0604020202020204" pitchFamily="34" charset="0"/>
                <a:ea typeface="Calibri" panose="020F0502020204030204" pitchFamily="34" charset="0"/>
                <a:cs typeface="Times New Roman" panose="02020603050405020304" pitchFamily="18" charset="0"/>
              </a:rPr>
              <a:t> mindful was useful as well as mindfully and mindfulness itself.</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In the academic literature/abstracting and indexing databases multiple words in a phrase can usually be truncated.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93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12F086-4B6D-492E-8DE2-2781B25EAD20}" type="datetime1">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311960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A5C7B9-716E-4455-924B-913EDFB39423}" type="datetime1">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9816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611A94-2EDD-4ADA-B9DF-53675DB83412}" type="datetime1">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842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521F68-1568-42B7-94B6-F1B31C85DFE1}" type="datetime1">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38890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5CF86-B07C-4D44-BF6F-04A215825852}" type="datetime1">
              <a:rPr lang="en-GB" smtClean="0"/>
              <a:t>20/03/2025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3475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5418C6-0294-4B61-AE5D-CA8871A53162}" type="datetime1">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6948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8A257E-D878-4B41-8AA0-FE42F2A16BF7}" type="datetime1">
              <a:rPr lang="en-GB" smtClean="0"/>
              <a:t>20/03/2025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1203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21A5A4-4A65-466A-BB77-567B53FD1D5B}" type="datetime1">
              <a:rPr lang="en-GB" smtClean="0"/>
              <a:t>20/03/2025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6994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77AE5-81C8-4558-9EBF-14B57469B913}" type="datetime1">
              <a:rPr lang="en-GB" smtClean="0"/>
              <a:t>20/03/2025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47704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3266E2-4929-4618-A8CE-0913D6CC8C9C}" type="datetime1">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2832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99C30-D76C-4583-94F8-0FE0FCED2BCC}" type="datetime1">
              <a:rPr lang="en-GB" smtClean="0"/>
              <a:t>20/03/2025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54721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D378-30C0-4609-89C6-4E06DEA3F9CA}" type="datetime1">
              <a:rPr lang="en-GB" smtClean="0"/>
              <a:t>20/03/2025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C177A-0032-456E-B79F-4AC1AB2AD29B}" type="slidenum">
              <a:rPr lang="en-GB" smtClean="0"/>
              <a:t>‹#›</a:t>
            </a:fld>
            <a:endParaRPr lang="en-GB"/>
          </a:p>
        </p:txBody>
      </p:sp>
    </p:spTree>
    <p:extLst>
      <p:ext uri="{BB962C8B-B14F-4D97-AF65-F5344CB8AC3E}">
        <p14:creationId xmlns:p14="http://schemas.microsoft.com/office/powerpoint/2010/main" val="333176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docs.is.ed.ac.uk/docs/Libraries/Presentations/ClinPsychDClinSysRevDatabases.pptx"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docs.is.ed.ac.uk/docs/Libraries/Presentations/ClinPsychDClinSysRevDatabases.pptx"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ed.ac.uk/is/databases-subjects"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ed.ac.uk/is/databases-subjects"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era.lib.ed.ac.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hyperlink" Target="https://app.covidence.org/organizations/Q4OY7/signup" TargetMode="External"/><Relationship Id="rId3" Type="http://schemas.openxmlformats.org/officeDocument/2006/relationships/image" Target="../media/image1.png"/><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ed.ac.uk/information-services/computing/desktop-personal/software/main-software-deals/endnote" TargetMode="External"/><Relationship Id="rId5" Type="http://schemas.openxmlformats.org/officeDocument/2006/relationships/hyperlink" Target="https://uoe.sharepoint.com/sites/digitalskillsandtraining" TargetMode="External"/><Relationship Id="rId4" Type="http://schemas.openxmlformats.org/officeDocument/2006/relationships/hyperlink" Target="http://www.docs.is.ed.ac.uk/mvm/BiblioManagersTable.pdf" TargetMode="External"/><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www.prisma-statement.org/" TargetMode="Externa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library.ed.ac.uk/libkey-nomad" TargetMode="External"/><Relationship Id="rId5" Type="http://schemas.openxmlformats.org/officeDocument/2006/relationships/image" Target="../media/image50.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discovered.ed.ac.u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www.ed.ac.uk/is/inter-libra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eur02.safelinks.protection.outlook.com/?url=http%3A%2F%2Fwww.ed.ac.uk%2Fis%2Flibsmart&amp;data=05%7C02%7C%7C0013fa8575a34b3968af08dd5d8976b6%7C2e9f06b016694589878910a06934dc61%7C0%7C0%7C638769567166937073%7CUnknown%7CTWFpbGZsb3d8eyJFbXB0eU1hcGkiOnRydWUsIlYiOiIwLjAuMDAwMCIsIlAiOiJXaW4zMiIsIkFOIjoiTWFpbCIsIldUIjoyfQ%3D%3D%7C0%7C%7C%7C&amp;sdata=wQnIaHjDrkOKD17QQ7GrJTgR9gbgwj9vO%2BR8liwhIeA%3D&amp;reserved=0"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eur02.safelinks.protection.outlook.com/?url=https%3A%2F%2Fedinburgh-uk.libguides.com%2Fsystematic-review&amp;data=05%7C02%7C%7C0013fa8575a34b3968af08dd5d8976b6%7C2e9f06b016694589878910a06934dc61%7C0%7C0%7C638769567166924449%7CUnknown%7CTWFpbGZsb3d8eyJFbXB0eU1hcGkiOnRydWUsIlYiOiIwLjAuMDAwMCIsIlAiOiJXaW4zMiIsIkFOIjoiTWFpbCIsIldUIjoyfQ%3D%3D%7C0%7C%7C%7C&amp;sdata=wyfTjLLZJwspRg%2BYyLvJXeg03Rasl6efulFMnyjdNec%3D&amp;reserved=0" TargetMode="External"/><Relationship Id="rId5" Type="http://schemas.openxmlformats.org/officeDocument/2006/relationships/hyperlink" Target="https://eur02.safelinks.protection.outlook.com/?url=https%3A%2F%2Fdiscovered.ed.ac.uk%2Fpermalink%2F44UOE_INST%2F110jsec%2Falma9924082046702466&amp;data=05%7C02%7C%7C0013fa8575a34b3968af08dd5d8976b6%7C2e9f06b016694589878910a06934dc61%7C0%7C0%7C638769567166911220%7CUnknown%7CTWFpbGZsb3d8eyJFbXB0eU1hcGkiOnRydWUsIlYiOiIwLjAuMDAwMCIsIlAiOiJXaW4zMiIsIkFOIjoiTWFpbCIsIldUIjoyfQ%3D%3D%7C0%7C%7C%7C&amp;sdata=uWYAtSaq20gyAjGOiTB9dvTi9HPfMGGXDcXgZNA%2ByOQ%3D&amp;reserved=0" TargetMode="External"/><Relationship Id="rId4" Type="http://schemas.openxmlformats.org/officeDocument/2006/relationships/hyperlink" Target="mailto:rowena.stewart@ed.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docs.is.ed.ac.uk/docs/Libraries/PDF/PICO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crd.york.ac.uk/PROSPER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FBE826F-95DA-4FC8-BC03-9212EA56A3BE}"/>
              </a:ext>
            </a:extLst>
          </p:cNvPr>
          <p:cNvGrpSpPr/>
          <p:nvPr/>
        </p:nvGrpSpPr>
        <p:grpSpPr>
          <a:xfrm>
            <a:off x="1313934" y="501731"/>
            <a:ext cx="8927800" cy="686249"/>
            <a:chOff x="4817278" y="128355"/>
            <a:chExt cx="10410309" cy="1279118"/>
          </a:xfrm>
        </p:grpSpPr>
        <p:sp>
          <p:nvSpPr>
            <p:cNvPr id="7" name="TextBox 6">
              <a:extLst>
                <a:ext uri="{FF2B5EF4-FFF2-40B4-BE49-F238E27FC236}">
                  <a16:creationId xmlns:a16="http://schemas.microsoft.com/office/drawing/2014/main" id="{3FC682FF-6C18-4A15-ABD4-4E28D022B476}"/>
                </a:ext>
              </a:extLst>
            </p:cNvPr>
            <p:cNvSpPr txBox="1"/>
            <p:nvPr/>
          </p:nvSpPr>
          <p:spPr>
            <a:xfrm>
              <a:off x="4817278" y="128355"/>
              <a:ext cx="10410309" cy="860510"/>
            </a:xfrm>
            <a:prstGeom prst="rect">
              <a:avLst/>
            </a:prstGeom>
            <a:noFill/>
          </p:spPr>
          <p:txBody>
            <a:bodyPr wrap="square" rtlCol="0">
              <a:spAutoFit/>
            </a:bodyPr>
            <a:lstStyle/>
            <a:p>
              <a:r>
                <a:rPr lang="en-GB" sz="2400" dirty="0">
                  <a:solidFill>
                    <a:srgbClr val="6900FF"/>
                  </a:solidFill>
                  <a:latin typeface="Arial" panose="020B0604020202020204" pitchFamily="34" charset="0"/>
                  <a:cs typeface="Arial" panose="020B0604020202020204" pitchFamily="34" charset="0"/>
                </a:rPr>
                <a:t>Library Academic Support</a:t>
              </a:r>
            </a:p>
          </p:txBody>
        </p:sp>
        <p:sp>
          <p:nvSpPr>
            <p:cNvPr id="8" name="TextBox 7">
              <a:extLst>
                <a:ext uri="{FF2B5EF4-FFF2-40B4-BE49-F238E27FC236}">
                  <a16:creationId xmlns:a16="http://schemas.microsoft.com/office/drawing/2014/main" id="{4C14507B-8358-4CFA-8965-3306B32F7A7F}"/>
                </a:ext>
              </a:extLst>
            </p:cNvPr>
            <p:cNvSpPr txBox="1"/>
            <p:nvPr/>
          </p:nvSpPr>
          <p:spPr>
            <a:xfrm>
              <a:off x="4817278" y="919851"/>
              <a:ext cx="8936409" cy="487622"/>
            </a:xfrm>
            <a:prstGeom prst="rect">
              <a:avLst/>
            </a:prstGeom>
            <a:noFill/>
          </p:spPr>
          <p:txBody>
            <a:bodyPr wrap="square" rtlCol="0">
              <a:spAutoFit/>
            </a:bodyPr>
            <a:lstStyle/>
            <a:p>
              <a:r>
                <a:rPr lang="en-GB" sz="1100" dirty="0">
                  <a:latin typeface="Arial" panose="020B0604020202020204" pitchFamily="34" charset="0"/>
                  <a:ea typeface="Source Sans Pro" panose="020B0503030403020204" pitchFamily="34" charset="0"/>
                  <a:cs typeface="Arial" panose="020B0604020202020204" pitchFamily="34" charset="0"/>
                </a:rPr>
                <a:t>Helping you get the best from the Library, its collections, resources and services</a:t>
              </a:r>
            </a:p>
          </p:txBody>
        </p:sp>
      </p:grpSp>
      <p:sp>
        <p:nvSpPr>
          <p:cNvPr id="2" name="Rectangle 1"/>
          <p:cNvSpPr/>
          <p:nvPr/>
        </p:nvSpPr>
        <p:spPr>
          <a:xfrm>
            <a:off x="5977217" y="3244334"/>
            <a:ext cx="237566" cy="369332"/>
          </a:xfrm>
          <a:prstGeom prst="rect">
            <a:avLst/>
          </a:prstGeom>
        </p:spPr>
        <p:txBody>
          <a:bodyPr wrap="none">
            <a:spAutoFit/>
          </a:bodyPr>
          <a:lstStyle/>
          <a:p>
            <a:r>
              <a:rPr lang="en-GB">
                <a:latin typeface="Source Sans Pro Regular"/>
              </a:rPr>
              <a:t> </a:t>
            </a:r>
          </a:p>
        </p:txBody>
      </p:sp>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latin typeface="Source Sans Pro Regular"/>
            </a:endParaRPr>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latin typeface="Source Sans Pro Regular"/>
            </a:endParaRPr>
          </a:p>
        </p:txBody>
      </p:sp>
      <p:sp>
        <p:nvSpPr>
          <p:cNvPr id="11" name="Rectangle 2"/>
          <p:cNvSpPr txBox="1">
            <a:spLocks noChangeArrowheads="1"/>
          </p:cNvSpPr>
          <p:nvPr/>
        </p:nvSpPr>
        <p:spPr>
          <a:xfrm>
            <a:off x="490740" y="1755100"/>
            <a:ext cx="11210519" cy="1483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Source Sans Pro Regular"/>
                <a:ea typeface="+mj-ea"/>
                <a:cs typeface="+mj-cs"/>
              </a:defRPr>
            </a:lvl1pPr>
          </a:lstStyle>
          <a:p>
            <a:pPr algn="ctr"/>
            <a:r>
              <a:rPr lang="en-GB" sz="5400" dirty="0">
                <a:latin typeface="Arial" panose="020B0604020202020204" pitchFamily="34" charset="0"/>
                <a:cs typeface="Arial" panose="020B0604020202020204" pitchFamily="34" charset="0"/>
              </a:rPr>
              <a:t>Academic literature databases </a:t>
            </a:r>
          </a:p>
          <a:p>
            <a:pPr algn="ctr"/>
            <a:r>
              <a:rPr lang="en-GB" sz="5400" dirty="0">
                <a:latin typeface="Arial" panose="020B0604020202020204" pitchFamily="34" charset="0"/>
                <a:cs typeface="Arial" panose="020B0604020202020204" pitchFamily="34" charset="0"/>
              </a:rPr>
              <a:t>for Systematic Reviews</a:t>
            </a:r>
            <a:endParaRPr lang="en-GB" sz="5400" dirty="0">
              <a:solidFill>
                <a:srgbClr val="333333"/>
              </a:solidFill>
              <a:latin typeface="Arial" panose="020B0604020202020204" pitchFamily="34" charset="0"/>
              <a:ea typeface="Source Sans Pro" panose="020B0503030403020204" pitchFamily="34" charset="0"/>
              <a:cs typeface="Arial" panose="020B0604020202020204" pitchFamily="34" charset="0"/>
            </a:endParaRPr>
          </a:p>
        </p:txBody>
      </p:sp>
      <p:sp>
        <p:nvSpPr>
          <p:cNvPr id="12" name="Rectangle 9"/>
          <p:cNvSpPr>
            <a:spLocks noChangeArrowheads="1"/>
          </p:cNvSpPr>
          <p:nvPr/>
        </p:nvSpPr>
        <p:spPr bwMode="auto">
          <a:xfrm>
            <a:off x="9307655" y="5227761"/>
            <a:ext cx="23936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dirty="0">
                <a:latin typeface="Arial" panose="020B0604020202020204" pitchFamily="34" charset="0"/>
                <a:cs typeface="Arial" panose="020B0604020202020204" pitchFamily="34" charset="0"/>
              </a:rPr>
              <a:t>Rowena Stewart</a:t>
            </a:r>
          </a:p>
          <a:p>
            <a:r>
              <a:rPr lang="en-GB" sz="1400" dirty="0">
                <a:latin typeface="Arial" panose="020B0604020202020204" pitchFamily="34" charset="0"/>
                <a:cs typeface="Arial" panose="020B0604020202020204" pitchFamily="34" charset="0"/>
              </a:rPr>
              <a:t>(she/her)</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rowena.stewart@ed.ac.uk</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Academic Support Librarian</a:t>
            </a:r>
          </a:p>
        </p:txBody>
      </p:sp>
      <p:sp>
        <p:nvSpPr>
          <p:cNvPr id="14" name="TextBox 13"/>
          <p:cNvSpPr txBox="1"/>
          <p:nvPr/>
        </p:nvSpPr>
        <p:spPr>
          <a:xfrm>
            <a:off x="398340" y="6140123"/>
            <a:ext cx="1327820"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AY24-245 Mar25</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40" y="511314"/>
            <a:ext cx="817335" cy="817335"/>
          </a:xfrm>
          <a:prstGeom prst="rect">
            <a:avLst/>
          </a:prstGeom>
        </p:spPr>
      </p:pic>
      <p:sp>
        <p:nvSpPr>
          <p:cNvPr id="13" name="Rectangle 18"/>
          <p:cNvSpPr>
            <a:spLocks noChangeArrowheads="1"/>
          </p:cNvSpPr>
          <p:nvPr/>
        </p:nvSpPr>
        <p:spPr bwMode="auto">
          <a:xfrm>
            <a:off x="953950" y="3695143"/>
            <a:ext cx="9550507" cy="112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0" lvl="1" eaLnBrk="0" hangingPunct="0">
              <a:buClr>
                <a:schemeClr val="tx1"/>
              </a:buClr>
              <a:buSzPct val="150000"/>
            </a:pPr>
            <a:r>
              <a:rPr lang="en-GB" sz="2400" b="1" dirty="0">
                <a:solidFill>
                  <a:srgbClr val="000000"/>
                </a:solidFill>
                <a:latin typeface="Arial" panose="020B0604020202020204" pitchFamily="34" charset="0"/>
                <a:cs typeface="Arial" panose="020B0604020202020204" pitchFamily="34" charset="0"/>
              </a:rPr>
              <a:t>Section 1:</a:t>
            </a:r>
          </a:p>
          <a:p>
            <a:pPr marL="187325" lvl="1" algn="ctr" eaLnBrk="0" hangingPunct="0">
              <a:buClr>
                <a:schemeClr val="tx1"/>
              </a:buClr>
              <a:buSzPct val="80000"/>
            </a:pPr>
            <a:r>
              <a:rPr lang="en-GB" sz="3600" dirty="0">
                <a:latin typeface="Arial" panose="020B0604020202020204" pitchFamily="34" charset="0"/>
                <a:cs typeface="Arial" panose="020B0604020202020204" pitchFamily="34" charset="0"/>
              </a:rPr>
              <a:t>Thinking about your search</a:t>
            </a:r>
          </a:p>
        </p:txBody>
      </p:sp>
      <p:pic>
        <p:nvPicPr>
          <p:cNvPr id="16" name="Picture 15"/>
          <p:cNvPicPr>
            <a:picLocks noChangeAspect="1"/>
          </p:cNvPicPr>
          <p:nvPr/>
        </p:nvPicPr>
        <p:blipFill rotWithShape="1">
          <a:blip r:embed="rId4"/>
          <a:srcRect l="19987" t="15919" b="1"/>
          <a:stretch/>
        </p:blipFill>
        <p:spPr>
          <a:xfrm>
            <a:off x="7058526" y="627662"/>
            <a:ext cx="4642733" cy="431750"/>
          </a:xfrm>
          <a:prstGeom prst="rect">
            <a:avLst/>
          </a:prstGeom>
        </p:spPr>
      </p:pic>
      <p:sp>
        <p:nvSpPr>
          <p:cNvPr id="17" name="TextBox 16"/>
          <p:cNvSpPr txBox="1"/>
          <p:nvPr/>
        </p:nvSpPr>
        <p:spPr>
          <a:xfrm>
            <a:off x="403934" y="5874091"/>
            <a:ext cx="5130610" cy="307777"/>
          </a:xfrm>
          <a:prstGeom prst="rect">
            <a:avLst/>
          </a:prstGeom>
          <a:noFill/>
        </p:spPr>
        <p:txBody>
          <a:bodyPr wrap="square" rtlCol="0">
            <a:spAutoFit/>
          </a:bodyPr>
          <a:lstStyle/>
          <a:p>
            <a:r>
              <a:rPr lang="en-GB" sz="1400" i="1" dirty="0" err="1">
                <a:latin typeface="Arial" panose="020B0604020202020204" pitchFamily="34" charset="0"/>
                <a:cs typeface="Arial" panose="020B0604020202020204" pitchFamily="34" charset="0"/>
              </a:rPr>
              <a:t>DClin</a:t>
            </a:r>
            <a:r>
              <a:rPr lang="en-GB" sz="1400" i="1" dirty="0">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4457" y="4270881"/>
            <a:ext cx="976408" cy="956880"/>
          </a:xfrm>
          <a:prstGeom prst="rect">
            <a:avLst/>
          </a:prstGeom>
        </p:spPr>
      </p:pic>
      <p:sp>
        <p:nvSpPr>
          <p:cNvPr id="18" name="TextBox 17"/>
          <p:cNvSpPr txBox="1"/>
          <p:nvPr/>
        </p:nvSpPr>
        <p:spPr>
          <a:xfrm>
            <a:off x="645034" y="4943873"/>
            <a:ext cx="7774735"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This presentation (no narration): </a:t>
            </a:r>
            <a:r>
              <a:rPr lang="en-GB" sz="1600" dirty="0">
                <a:latin typeface="Arial" panose="020B0604020202020204" pitchFamily="34" charset="0"/>
                <a:cs typeface="Arial" panose="020B0604020202020204" pitchFamily="34" charset="0"/>
                <a:hlinkClick r:id="rId6"/>
              </a:rPr>
              <a:t>http://www.docs.is.ed.ac.uk/docs/Libraries/Presentations/ClinPsychDClinSysRevDatabases.pptx</a:t>
            </a:r>
            <a:r>
              <a:rPr lang="en-GB"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8220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10</a:t>
            </a:fld>
            <a:endParaRPr lang="en-GB" dirty="0"/>
          </a:p>
        </p:txBody>
      </p:sp>
      <p:sp>
        <p:nvSpPr>
          <p:cNvPr id="6" name="Content Placeholder 2"/>
          <p:cNvSpPr txBox="1">
            <a:spLocks/>
          </p:cNvSpPr>
          <p:nvPr/>
        </p:nvSpPr>
        <p:spPr>
          <a:xfrm>
            <a:off x="1119235" y="1977533"/>
            <a:ext cx="9908156" cy="4054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Arial" panose="020B0604020202020204" pitchFamily="34" charset="0"/>
                <a:cs typeface="Arial" panose="020B0604020202020204" pitchFamily="34" charset="0"/>
              </a:rPr>
              <a:t>Watch out for UK/US spellings (paediatric, </a:t>
            </a:r>
            <a:r>
              <a:rPr lang="en-GB" sz="2400" dirty="0" err="1">
                <a:latin typeface="Arial" panose="020B0604020202020204" pitchFamily="34" charset="0"/>
                <a:cs typeface="Arial" panose="020B0604020202020204" pitchFamily="34" charset="0"/>
              </a:rPr>
              <a:t>pediatric</a:t>
            </a:r>
            <a:r>
              <a:rPr lang="en-GB" sz="2400" dirty="0">
                <a:latin typeface="Arial" panose="020B0604020202020204" pitchFamily="34" charset="0"/>
                <a:cs typeface="Arial" panose="020B0604020202020204" pitchFamily="34" charset="0"/>
              </a:rPr>
              <a:t>).</a:t>
            </a:r>
          </a:p>
          <a:p>
            <a:pPr>
              <a:buFont typeface="Wingdings" pitchFamily="2" charset="2"/>
              <a:buNone/>
            </a:pPr>
            <a:endParaRPr lang="en-GB" sz="2400" dirty="0">
              <a:latin typeface="Arial" panose="020B0604020202020204" pitchFamily="34" charset="0"/>
              <a:cs typeface="Arial" panose="020B0604020202020204" pitchFamily="34" charset="0"/>
            </a:endParaRPr>
          </a:p>
          <a:p>
            <a:pPr marL="0" indent="0">
              <a:buFont typeface="Wingdings" pitchFamily="2" charset="2"/>
              <a:buNone/>
            </a:pPr>
            <a:r>
              <a:rPr lang="en-GB" sz="2400" dirty="0">
                <a:latin typeface="Arial" panose="020B0604020202020204" pitchFamily="34" charset="0"/>
                <a:cs typeface="Arial" panose="020B0604020202020204" pitchFamily="34" charset="0"/>
              </a:rPr>
              <a:t>A wildcard allows for variation in a letter in the middle of a word and usually stands for 1 character, or 0 or 1 character.</a:t>
            </a:r>
          </a:p>
          <a:p>
            <a:pPr marL="0" indent="0">
              <a:buFont typeface="Wingdings" pitchFamily="2" charset="2"/>
              <a:buNone/>
            </a:pPr>
            <a:endParaRPr lang="en-GB" sz="2400" dirty="0">
              <a:latin typeface="Arial" panose="020B0604020202020204" pitchFamily="34" charset="0"/>
              <a:cs typeface="Arial" panose="020B0604020202020204" pitchFamily="34" charset="0"/>
            </a:endParaRPr>
          </a:p>
          <a:p>
            <a:pPr algn="ctr">
              <a:buFont typeface="Wingdings" pitchFamily="2" charset="2"/>
              <a:buNone/>
            </a:pPr>
            <a:r>
              <a:rPr lang="en-GB" sz="2400" dirty="0">
                <a:latin typeface="Arial" panose="020B0604020202020204" pitchFamily="34" charset="0"/>
                <a:cs typeface="Arial" panose="020B0604020202020204" pitchFamily="34" charset="0"/>
              </a:rPr>
              <a:t>organise/organize: </a:t>
            </a:r>
            <a:r>
              <a:rPr lang="en-GB" sz="2400" dirty="0" err="1">
                <a:latin typeface="Arial" panose="020B0604020202020204" pitchFamily="34" charset="0"/>
                <a:cs typeface="Arial" panose="020B0604020202020204" pitchFamily="34" charset="0"/>
              </a:rPr>
              <a:t>wom?n</a:t>
            </a:r>
            <a:r>
              <a:rPr lang="en-GB" sz="2400" dirty="0">
                <a:latin typeface="Arial" panose="020B0604020202020204" pitchFamily="34" charset="0"/>
                <a:cs typeface="Arial" panose="020B0604020202020204" pitchFamily="34" charset="0"/>
              </a:rPr>
              <a:t>. </a:t>
            </a:r>
          </a:p>
          <a:p>
            <a:pPr algn="ctr">
              <a:buFont typeface="Wingdings" pitchFamily="2" charset="2"/>
              <a:buNone/>
            </a:pPr>
            <a:r>
              <a:rPr lang="en-GB" sz="2400" dirty="0">
                <a:latin typeface="Arial" panose="020B0604020202020204" pitchFamily="34" charset="0"/>
                <a:cs typeface="Arial" panose="020B0604020202020204" pitchFamily="34" charset="0"/>
              </a:rPr>
              <a:t>counselling/</a:t>
            </a:r>
            <a:r>
              <a:rPr lang="en-GB" sz="2400" dirty="0" err="1">
                <a:latin typeface="Arial" panose="020B0604020202020204" pitchFamily="34" charset="0"/>
                <a:cs typeface="Arial" panose="020B0604020202020204" pitchFamily="34" charset="0"/>
              </a:rPr>
              <a:t>counseling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counsel?ing</a:t>
            </a:r>
            <a:endParaRPr lang="en-GB" sz="2400" dirty="0">
              <a:latin typeface="Arial" panose="020B0604020202020204" pitchFamily="34" charset="0"/>
              <a:cs typeface="Arial" panose="020B0604020202020204" pitchFamily="34" charset="0"/>
            </a:endParaRPr>
          </a:p>
          <a:p>
            <a:pPr algn="ctr">
              <a:buFont typeface="Wingdings" pitchFamily="2" charset="2"/>
              <a:buNone/>
            </a:pPr>
            <a:endParaRPr lang="en-GB" sz="2400" dirty="0">
              <a:latin typeface="Arial" panose="020B0604020202020204" pitchFamily="34" charset="0"/>
              <a:cs typeface="Arial" panose="020B0604020202020204" pitchFamily="34" charset="0"/>
            </a:endParaRPr>
          </a:p>
          <a:p>
            <a:pPr algn="ctr">
              <a:buFont typeface="Wingdings" pitchFamily="2" charset="2"/>
              <a:buNone/>
            </a:pPr>
            <a:r>
              <a:rPr lang="en-GB" sz="2400" dirty="0">
                <a:latin typeface="Arial" panose="020B0604020202020204" pitchFamily="34" charset="0"/>
                <a:cs typeface="Arial" panose="020B0604020202020204" pitchFamily="34" charset="0"/>
              </a:rPr>
              <a:t>[woman OR women is more specific]</a:t>
            </a:r>
          </a:p>
        </p:txBody>
      </p:sp>
      <p:sp>
        <p:nvSpPr>
          <p:cNvPr id="7" name="Title 1"/>
          <p:cNvSpPr txBox="1">
            <a:spLocks/>
          </p:cNvSpPr>
          <p:nvPr/>
        </p:nvSpPr>
        <p:spPr>
          <a:xfrm>
            <a:off x="3157832" y="1009236"/>
            <a:ext cx="5830962" cy="72072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ource Sans Pro Regular"/>
                <a:ea typeface="+mj-ea"/>
                <a:cs typeface="+mj-cs"/>
              </a:defRPr>
            </a:lvl1pPr>
          </a:lstStyle>
          <a:p>
            <a:r>
              <a:rPr lang="en-GB" sz="3600" dirty="0">
                <a:latin typeface="Arial" panose="020B0604020202020204" pitchFamily="34" charset="0"/>
                <a:cs typeface="Arial" panose="020B0604020202020204" pitchFamily="34" charset="0"/>
              </a:rPr>
              <a:t>Search strategy – wildcards</a:t>
            </a:r>
          </a:p>
        </p:txBody>
      </p:sp>
    </p:spTree>
    <p:extLst>
      <p:ext uri="{BB962C8B-B14F-4D97-AF65-F5344CB8AC3E}">
        <p14:creationId xmlns:p14="http://schemas.microsoft.com/office/powerpoint/2010/main" val="1927338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FBE826F-95DA-4FC8-BC03-9212EA56A3BE}"/>
              </a:ext>
            </a:extLst>
          </p:cNvPr>
          <p:cNvGrpSpPr/>
          <p:nvPr/>
        </p:nvGrpSpPr>
        <p:grpSpPr>
          <a:xfrm>
            <a:off x="1313934" y="501731"/>
            <a:ext cx="8927800" cy="686249"/>
            <a:chOff x="4817278" y="128355"/>
            <a:chExt cx="10410309" cy="1279118"/>
          </a:xfrm>
        </p:grpSpPr>
        <p:sp>
          <p:nvSpPr>
            <p:cNvPr id="7" name="TextBox 6">
              <a:extLst>
                <a:ext uri="{FF2B5EF4-FFF2-40B4-BE49-F238E27FC236}">
                  <a16:creationId xmlns:a16="http://schemas.microsoft.com/office/drawing/2014/main" id="{3FC682FF-6C18-4A15-ABD4-4E28D022B476}"/>
                </a:ext>
              </a:extLst>
            </p:cNvPr>
            <p:cNvSpPr txBox="1"/>
            <p:nvPr/>
          </p:nvSpPr>
          <p:spPr>
            <a:xfrm>
              <a:off x="4817278" y="128355"/>
              <a:ext cx="10410309" cy="860510"/>
            </a:xfrm>
            <a:prstGeom prst="rect">
              <a:avLst/>
            </a:prstGeom>
            <a:noFill/>
          </p:spPr>
          <p:txBody>
            <a:bodyPr wrap="square" rtlCol="0">
              <a:spAutoFit/>
            </a:bodyPr>
            <a:lstStyle/>
            <a:p>
              <a:r>
                <a:rPr lang="en-GB" sz="2400" dirty="0">
                  <a:solidFill>
                    <a:srgbClr val="6900FF"/>
                  </a:solidFill>
                  <a:latin typeface="Arial" panose="020B0604020202020204" pitchFamily="34" charset="0"/>
                  <a:cs typeface="Arial" panose="020B0604020202020204" pitchFamily="34" charset="0"/>
                </a:rPr>
                <a:t>Library Academic Support</a:t>
              </a:r>
            </a:p>
          </p:txBody>
        </p:sp>
        <p:sp>
          <p:nvSpPr>
            <p:cNvPr id="8" name="TextBox 7">
              <a:extLst>
                <a:ext uri="{FF2B5EF4-FFF2-40B4-BE49-F238E27FC236}">
                  <a16:creationId xmlns:a16="http://schemas.microsoft.com/office/drawing/2014/main" id="{4C14507B-8358-4CFA-8965-3306B32F7A7F}"/>
                </a:ext>
              </a:extLst>
            </p:cNvPr>
            <p:cNvSpPr txBox="1"/>
            <p:nvPr/>
          </p:nvSpPr>
          <p:spPr>
            <a:xfrm>
              <a:off x="4817278" y="919851"/>
              <a:ext cx="8936409" cy="487622"/>
            </a:xfrm>
            <a:prstGeom prst="rect">
              <a:avLst/>
            </a:prstGeom>
            <a:noFill/>
          </p:spPr>
          <p:txBody>
            <a:bodyPr wrap="square" rtlCol="0">
              <a:spAutoFit/>
            </a:bodyPr>
            <a:lstStyle/>
            <a:p>
              <a:r>
                <a:rPr lang="en-GB" sz="1100" dirty="0">
                  <a:latin typeface="Arial" panose="020B0604020202020204" pitchFamily="34" charset="0"/>
                  <a:ea typeface="Source Sans Pro" panose="020B0503030403020204" pitchFamily="34" charset="0"/>
                  <a:cs typeface="Arial" panose="020B0604020202020204" pitchFamily="34" charset="0"/>
                </a:rPr>
                <a:t>Helping you get the best from the Library, its collections, resources and services</a:t>
              </a:r>
            </a:p>
          </p:txBody>
        </p:sp>
      </p:grpSp>
      <p:sp>
        <p:nvSpPr>
          <p:cNvPr id="2" name="Rectangle 1"/>
          <p:cNvSpPr/>
          <p:nvPr/>
        </p:nvSpPr>
        <p:spPr>
          <a:xfrm>
            <a:off x="5977217" y="3244334"/>
            <a:ext cx="237566" cy="369332"/>
          </a:xfrm>
          <a:prstGeom prst="rect">
            <a:avLst/>
          </a:prstGeom>
        </p:spPr>
        <p:txBody>
          <a:bodyPr wrap="none">
            <a:spAutoFit/>
          </a:bodyPr>
          <a:lstStyle/>
          <a:p>
            <a:r>
              <a:rPr lang="en-GB">
                <a:latin typeface="Source Sans Pro Regular"/>
              </a:rPr>
              <a:t> </a:t>
            </a:r>
          </a:p>
        </p:txBody>
      </p:sp>
      <p:sp>
        <p:nvSpPr>
          <p:cNvPr id="4" name="Rectangle 3"/>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latin typeface="Source Sans Pro Regular"/>
            </a:endParaRPr>
          </a:p>
        </p:txBody>
      </p:sp>
      <p:sp>
        <p:nvSpPr>
          <p:cNvPr id="6" name="Rectangle 5"/>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latin typeface="Source Sans Pro Regular"/>
            </a:endParaRPr>
          </a:p>
        </p:txBody>
      </p:sp>
      <p:sp>
        <p:nvSpPr>
          <p:cNvPr id="11" name="Rectangle 2"/>
          <p:cNvSpPr txBox="1">
            <a:spLocks noChangeArrowheads="1"/>
          </p:cNvSpPr>
          <p:nvPr/>
        </p:nvSpPr>
        <p:spPr>
          <a:xfrm>
            <a:off x="490740" y="1755100"/>
            <a:ext cx="11210519" cy="1483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Source Sans Pro Regular"/>
                <a:ea typeface="+mj-ea"/>
                <a:cs typeface="+mj-cs"/>
              </a:defRPr>
            </a:lvl1pPr>
          </a:lstStyle>
          <a:p>
            <a:pPr algn="ctr"/>
            <a:r>
              <a:rPr lang="en-GB" sz="5400" dirty="0">
                <a:latin typeface="Arial" panose="020B0604020202020204" pitchFamily="34" charset="0"/>
                <a:cs typeface="Arial" panose="020B0604020202020204" pitchFamily="34" charset="0"/>
              </a:rPr>
              <a:t>Academic literature databases </a:t>
            </a:r>
          </a:p>
          <a:p>
            <a:pPr algn="ctr"/>
            <a:r>
              <a:rPr lang="en-GB" sz="5400" dirty="0">
                <a:latin typeface="Arial" panose="020B0604020202020204" pitchFamily="34" charset="0"/>
                <a:cs typeface="Arial" panose="020B0604020202020204" pitchFamily="34" charset="0"/>
              </a:rPr>
              <a:t>for Systematic Reviews</a:t>
            </a:r>
            <a:endParaRPr lang="en-GB" sz="5400" dirty="0">
              <a:solidFill>
                <a:srgbClr val="333333"/>
              </a:solidFill>
              <a:latin typeface="Arial" panose="020B0604020202020204" pitchFamily="34" charset="0"/>
              <a:ea typeface="Source Sans Pro" panose="020B0503030403020204" pitchFamily="34" charset="0"/>
              <a:cs typeface="Arial" panose="020B0604020202020204" pitchFamily="34" charset="0"/>
            </a:endParaRPr>
          </a:p>
        </p:txBody>
      </p:sp>
      <p:sp>
        <p:nvSpPr>
          <p:cNvPr id="12" name="Rectangle 9"/>
          <p:cNvSpPr>
            <a:spLocks noChangeArrowheads="1"/>
          </p:cNvSpPr>
          <p:nvPr/>
        </p:nvSpPr>
        <p:spPr bwMode="auto">
          <a:xfrm>
            <a:off x="9307655" y="5227761"/>
            <a:ext cx="23936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400" dirty="0">
                <a:latin typeface="Arial" panose="020B0604020202020204" pitchFamily="34" charset="0"/>
                <a:cs typeface="Arial" panose="020B0604020202020204" pitchFamily="34" charset="0"/>
              </a:rPr>
              <a:t>Rowena Stewart</a:t>
            </a:r>
          </a:p>
          <a:p>
            <a:r>
              <a:rPr lang="en-GB" sz="1400" dirty="0">
                <a:latin typeface="Arial" panose="020B0604020202020204" pitchFamily="34" charset="0"/>
                <a:cs typeface="Arial" panose="020B0604020202020204" pitchFamily="34" charset="0"/>
              </a:rPr>
              <a:t>(she/her)</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rowena.stewart@ed.ac.uk</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Academic Support Librarian</a:t>
            </a:r>
          </a:p>
        </p:txBody>
      </p:sp>
      <p:sp>
        <p:nvSpPr>
          <p:cNvPr id="14" name="TextBox 13"/>
          <p:cNvSpPr txBox="1"/>
          <p:nvPr/>
        </p:nvSpPr>
        <p:spPr>
          <a:xfrm>
            <a:off x="398340" y="6181868"/>
            <a:ext cx="4614637" cy="246221"/>
          </a:xfrm>
          <a:prstGeom prst="rect">
            <a:avLst/>
          </a:prstGeom>
          <a:noFill/>
        </p:spPr>
        <p:txBody>
          <a:bodyPr wrap="square" rtlCol="0">
            <a:spAutoFit/>
          </a:bodyPr>
          <a:lstStyle/>
          <a:p>
            <a:r>
              <a:rPr lang="en-GB" sz="1000" i="1" dirty="0">
                <a:latin typeface="Arial" panose="020B0604020202020204" pitchFamily="34" charset="0"/>
                <a:cs typeface="Arial" panose="020B0604020202020204" pitchFamily="34" charset="0"/>
              </a:rPr>
              <a:t>Mar25</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340" y="511314"/>
            <a:ext cx="817335" cy="817335"/>
          </a:xfrm>
          <a:prstGeom prst="rect">
            <a:avLst/>
          </a:prstGeom>
        </p:spPr>
      </p:pic>
      <p:sp>
        <p:nvSpPr>
          <p:cNvPr id="13" name="Rectangle 18"/>
          <p:cNvSpPr>
            <a:spLocks noChangeArrowheads="1"/>
          </p:cNvSpPr>
          <p:nvPr/>
        </p:nvSpPr>
        <p:spPr bwMode="auto">
          <a:xfrm>
            <a:off x="953950" y="3695143"/>
            <a:ext cx="9550507" cy="112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0" lvl="1" eaLnBrk="0" hangingPunct="0">
              <a:buClr>
                <a:schemeClr val="tx1"/>
              </a:buClr>
              <a:buSzPct val="150000"/>
            </a:pPr>
            <a:r>
              <a:rPr lang="en-GB" sz="2400" b="1" dirty="0">
                <a:solidFill>
                  <a:srgbClr val="000000"/>
                </a:solidFill>
                <a:latin typeface="Arial" panose="020B0604020202020204" pitchFamily="34" charset="0"/>
                <a:cs typeface="Arial" panose="020B0604020202020204" pitchFamily="34" charset="0"/>
              </a:rPr>
              <a:t>Section 2:</a:t>
            </a:r>
          </a:p>
          <a:p>
            <a:pPr marL="187325" lvl="1" algn="ctr" eaLnBrk="0" hangingPunct="0">
              <a:buClr>
                <a:schemeClr val="tx1"/>
              </a:buClr>
              <a:buSzPct val="80000"/>
            </a:pPr>
            <a:r>
              <a:rPr lang="en-GB" sz="3600" dirty="0">
                <a:latin typeface="Arial" panose="020B0604020202020204" pitchFamily="34" charset="0"/>
                <a:cs typeface="Arial" panose="020B0604020202020204" pitchFamily="34" charset="0"/>
              </a:rPr>
              <a:t>Academic literature databases</a:t>
            </a:r>
          </a:p>
        </p:txBody>
      </p:sp>
      <p:pic>
        <p:nvPicPr>
          <p:cNvPr id="16" name="Picture 15"/>
          <p:cNvPicPr>
            <a:picLocks noChangeAspect="1"/>
          </p:cNvPicPr>
          <p:nvPr/>
        </p:nvPicPr>
        <p:blipFill rotWithShape="1">
          <a:blip r:embed="rId4"/>
          <a:srcRect l="19987" t="15919" b="1"/>
          <a:stretch/>
        </p:blipFill>
        <p:spPr>
          <a:xfrm>
            <a:off x="7058526" y="627662"/>
            <a:ext cx="4642733" cy="431750"/>
          </a:xfrm>
          <a:prstGeom prst="rect">
            <a:avLst/>
          </a:prstGeom>
        </p:spPr>
      </p:pic>
      <p:sp>
        <p:nvSpPr>
          <p:cNvPr id="17" name="TextBox 16"/>
          <p:cNvSpPr txBox="1"/>
          <p:nvPr/>
        </p:nvSpPr>
        <p:spPr>
          <a:xfrm>
            <a:off x="403934" y="5874091"/>
            <a:ext cx="5130610" cy="307777"/>
          </a:xfrm>
          <a:prstGeom prst="rect">
            <a:avLst/>
          </a:prstGeom>
          <a:noFill/>
        </p:spPr>
        <p:txBody>
          <a:bodyPr wrap="square" rtlCol="0">
            <a:spAutoFit/>
          </a:bodyPr>
          <a:lstStyle/>
          <a:p>
            <a:r>
              <a:rPr lang="en-GB" sz="1400" i="1" dirty="0" err="1">
                <a:latin typeface="Arial" panose="020B0604020202020204" pitchFamily="34" charset="0"/>
                <a:cs typeface="Arial" panose="020B0604020202020204" pitchFamily="34" charset="0"/>
              </a:rPr>
              <a:t>DClin</a:t>
            </a:r>
            <a:endParaRPr lang="en-GB" sz="1400" i="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4457" y="4270881"/>
            <a:ext cx="976408" cy="956880"/>
          </a:xfrm>
          <a:prstGeom prst="rect">
            <a:avLst/>
          </a:prstGeom>
        </p:spPr>
      </p:pic>
      <p:sp>
        <p:nvSpPr>
          <p:cNvPr id="18" name="TextBox 17"/>
          <p:cNvSpPr txBox="1"/>
          <p:nvPr/>
        </p:nvSpPr>
        <p:spPr>
          <a:xfrm>
            <a:off x="645034" y="4932320"/>
            <a:ext cx="7774735"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This presentation (no narration):</a:t>
            </a:r>
          </a:p>
          <a:p>
            <a:r>
              <a:rPr lang="en-GB" sz="1600" dirty="0">
                <a:latin typeface="Arial" panose="020B0604020202020204" pitchFamily="34" charset="0"/>
                <a:cs typeface="Arial" panose="020B0604020202020204" pitchFamily="34" charset="0"/>
                <a:hlinkClick r:id="rId6"/>
              </a:rPr>
              <a:t>http://www.docs.is.ed.ac.uk/docs/Libraries/Presentations/ClinPsychDClinSysRevDatabases.pptx</a:t>
            </a:r>
            <a:r>
              <a:rPr lang="en-GB"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3491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12</a:t>
            </a:fld>
            <a:endParaRPr lang="en-GB" dirty="0"/>
          </a:p>
        </p:txBody>
      </p:sp>
      <p:sp>
        <p:nvSpPr>
          <p:cNvPr id="6" name="Rectangle 3"/>
          <p:cNvSpPr>
            <a:spLocks noChangeArrowheads="1"/>
          </p:cNvSpPr>
          <p:nvPr/>
        </p:nvSpPr>
        <p:spPr bwMode="auto">
          <a:xfrm>
            <a:off x="363399" y="1531891"/>
            <a:ext cx="10774500" cy="875630"/>
          </a:xfrm>
          <a:prstGeom prst="rect">
            <a:avLst/>
          </a:prstGeom>
          <a:noFill/>
          <a:ln>
            <a:noFill/>
          </a:ln>
          <a:effectLst/>
          <a:extLst>
            <a:ext uri="{909E8E84-426E-40DD-AFC4-6F175D3DCCD1}">
              <a14:hiddenFill xmlns:a14="http://schemas.microsoft.com/office/drawing/2010/main">
                <a:solidFill>
                  <a:srgbClr val="99CCFF">
                    <a:alpha val="23137"/>
                  </a:srgbClr>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r>
              <a:rPr lang="en-GB" sz="2400" dirty="0">
                <a:latin typeface="Arial" panose="020B0604020202020204" pitchFamily="34" charset="0"/>
                <a:cs typeface="Arial" panose="020B0604020202020204" pitchFamily="34" charset="0"/>
              </a:rPr>
              <a:t>Include material not found in DiscoverEd or Google Scholar.</a:t>
            </a:r>
          </a:p>
          <a:p>
            <a:pPr marL="182563" indent="-182563">
              <a:lnSpc>
                <a:spcPct val="90000"/>
              </a:lnSpc>
              <a:spcBef>
                <a:spcPct val="20000"/>
              </a:spcBef>
            </a:pPr>
            <a:r>
              <a:rPr lang="en-GB" sz="2400" dirty="0">
                <a:latin typeface="Arial" panose="020B0604020202020204" pitchFamily="34" charset="0"/>
                <a:cs typeface="Arial" panose="020B0604020202020204" pitchFamily="34" charset="0"/>
              </a:rPr>
              <a:t>Contain details of millions of articles from 1000s of publications.  </a:t>
            </a:r>
          </a:p>
          <a:p>
            <a:pPr marL="182563" indent="-182563">
              <a:lnSpc>
                <a:spcPct val="90000"/>
              </a:lnSpc>
              <a:spcBef>
                <a:spcPct val="20000"/>
              </a:spcBef>
            </a:pPr>
            <a:endParaRPr lang="en-GB" sz="500" dirty="0">
              <a:latin typeface="Arial" panose="020B0604020202020204" pitchFamily="34" charset="0"/>
              <a:cs typeface="Arial" panose="020B0604020202020204" pitchFamily="34" charset="0"/>
            </a:endParaRPr>
          </a:p>
        </p:txBody>
      </p:sp>
      <p:sp>
        <p:nvSpPr>
          <p:cNvPr id="7" name="Rectangle 4"/>
          <p:cNvSpPr>
            <a:spLocks noGrp="1" noChangeArrowheads="1"/>
          </p:cNvSpPr>
          <p:nvPr>
            <p:ph type="title"/>
          </p:nvPr>
        </p:nvSpPr>
        <p:spPr>
          <a:xfrm>
            <a:off x="202585" y="798575"/>
            <a:ext cx="11711564" cy="602898"/>
          </a:xfrm>
          <a:noFill/>
        </p:spPr>
        <p:txBody>
          <a:bodyPr>
            <a:noAutofit/>
          </a:bodyPr>
          <a:lstStyle/>
          <a:p>
            <a:pPr algn="ctr" eaLnBrk="1" hangingPunct="1"/>
            <a:r>
              <a:rPr lang="en-GB" sz="3200" dirty="0">
                <a:latin typeface="Arial" panose="020B0604020202020204" pitchFamily="34" charset="0"/>
                <a:cs typeface="Arial" panose="020B0604020202020204" pitchFamily="34" charset="0"/>
              </a:rPr>
              <a:t>Abstracting &amp; Indexing (A&amp;I) databases – Getting to them</a:t>
            </a:r>
          </a:p>
        </p:txBody>
      </p:sp>
      <p:pic>
        <p:nvPicPr>
          <p:cNvPr id="8" name="Picture 7"/>
          <p:cNvPicPr>
            <a:picLocks noChangeAspect="1"/>
          </p:cNvPicPr>
          <p:nvPr/>
        </p:nvPicPr>
        <p:blipFill>
          <a:blip r:embed="rId4"/>
          <a:stretch>
            <a:fillRect/>
          </a:stretch>
        </p:blipFill>
        <p:spPr>
          <a:xfrm>
            <a:off x="4804475" y="2910272"/>
            <a:ext cx="7114621" cy="3492632"/>
          </a:xfrm>
          <a:prstGeom prst="rect">
            <a:avLst/>
          </a:prstGeom>
          <a:ln>
            <a:solidFill>
              <a:schemeClr val="tx1"/>
            </a:solidFill>
          </a:ln>
        </p:spPr>
      </p:pic>
      <p:cxnSp>
        <p:nvCxnSpPr>
          <p:cNvPr id="9" name="Straight Arrow Connector 8"/>
          <p:cNvCxnSpPr/>
          <p:nvPr/>
        </p:nvCxnSpPr>
        <p:spPr>
          <a:xfrm>
            <a:off x="3721326" y="4951524"/>
            <a:ext cx="1300236" cy="137398"/>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5077" y="4748895"/>
            <a:ext cx="4467908" cy="89255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Databases by subject</a:t>
            </a:r>
          </a:p>
          <a:p>
            <a:r>
              <a:rPr lang="en-GB" sz="2000" dirty="0">
                <a:latin typeface="Arial" panose="020B0604020202020204" pitchFamily="34" charset="0"/>
                <a:cs typeface="Arial" panose="020B0604020202020204" pitchFamily="34" charset="0"/>
                <a:hlinkClick r:id="rId5"/>
              </a:rPr>
              <a:t>www.ed.ac.uk/is/databases-subjects</a:t>
            </a:r>
            <a:r>
              <a:rPr lang="en-GB" sz="2400" dirty="0">
                <a:latin typeface="Arial" panose="020B0604020202020204" pitchFamily="34" charset="0"/>
                <a:cs typeface="Arial" panose="020B0604020202020204" pitchFamily="34" charset="0"/>
              </a:rPr>
              <a:t> </a:t>
            </a:r>
          </a:p>
          <a:p>
            <a:endParaRPr lang="en-GB" sz="400" dirty="0">
              <a:latin typeface="Arial" panose="020B0604020202020204" pitchFamily="34" charset="0"/>
              <a:cs typeface="Arial" panose="020B0604020202020204" pitchFamily="34" charset="0"/>
            </a:endParaRPr>
          </a:p>
        </p:txBody>
      </p:sp>
      <p:sp>
        <p:nvSpPr>
          <p:cNvPr id="11" name="Rectangle 10"/>
          <p:cNvSpPr/>
          <p:nvPr/>
        </p:nvSpPr>
        <p:spPr>
          <a:xfrm>
            <a:off x="670251" y="2631113"/>
            <a:ext cx="3746766" cy="1311128"/>
          </a:xfrm>
          <a:prstGeom prst="rect">
            <a:avLst/>
          </a:prstGeom>
        </p:spPr>
        <p:txBody>
          <a:bodyPr wrap="square">
            <a:spAutoFit/>
          </a:bodyPr>
          <a:lstStyle/>
          <a:p>
            <a:pPr marL="263525" lvl="1" indent="-263525">
              <a:lnSpc>
                <a:spcPct val="90000"/>
              </a:lnSpc>
              <a:spcBef>
                <a:spcPct val="20000"/>
              </a:spcBef>
              <a:buFont typeface="Arial" panose="020B0604020202020204" pitchFamily="34" charset="0"/>
              <a:buChar char="•"/>
            </a:pPr>
            <a:r>
              <a:rPr lang="en-GB" sz="2200" dirty="0">
                <a:latin typeface="Arial" panose="020B0604020202020204" pitchFamily="34" charset="0"/>
                <a:cs typeface="Arial" panose="020B0604020202020204" pitchFamily="34" charset="0"/>
              </a:rPr>
              <a:t>Conference proceedings, journal articles, book chapters, reports and standards.</a:t>
            </a:r>
          </a:p>
        </p:txBody>
      </p:sp>
      <p:sp>
        <p:nvSpPr>
          <p:cNvPr id="12" name="Rectangle 11"/>
          <p:cNvSpPr/>
          <p:nvPr/>
        </p:nvSpPr>
        <p:spPr>
          <a:xfrm>
            <a:off x="202585" y="4233536"/>
            <a:ext cx="4001416" cy="424732"/>
          </a:xfrm>
          <a:prstGeom prst="rect">
            <a:avLst/>
          </a:prstGeom>
        </p:spPr>
        <p:txBody>
          <a:bodyPr wrap="none">
            <a:spAutoFit/>
          </a:bodyPr>
          <a:lstStyle/>
          <a:p>
            <a:pPr>
              <a:lnSpc>
                <a:spcPct val="90000"/>
              </a:lnSpc>
              <a:spcBef>
                <a:spcPct val="20000"/>
              </a:spcBef>
            </a:pPr>
            <a:r>
              <a:rPr lang="en-GB" sz="2400" dirty="0">
                <a:latin typeface="Arial" panose="020B0604020202020204" pitchFamily="34" charset="0"/>
                <a:cs typeface="Arial" panose="020B0604020202020204" pitchFamily="34" charset="0"/>
              </a:rPr>
              <a:t>Subject specific databases. </a:t>
            </a:r>
          </a:p>
        </p:txBody>
      </p:sp>
      <p:sp>
        <p:nvSpPr>
          <p:cNvPr id="13" name="TextBox 12"/>
          <p:cNvSpPr txBox="1"/>
          <p:nvPr/>
        </p:nvSpPr>
        <p:spPr>
          <a:xfrm>
            <a:off x="7497078" y="2497883"/>
            <a:ext cx="4417071" cy="369332"/>
          </a:xfrm>
          <a:prstGeom prst="rect">
            <a:avLst/>
          </a:prstGeom>
          <a:noFill/>
        </p:spPr>
        <p:txBody>
          <a:bodyPr wrap="square" rtlCol="0">
            <a:spAutoFit/>
          </a:bodyPr>
          <a:lstStyle/>
          <a:p>
            <a:pPr algn="r"/>
            <a:r>
              <a:rPr lang="en-GB" dirty="0" err="1">
                <a:latin typeface="Arial" panose="020B0604020202020204" pitchFamily="34" charset="0"/>
                <a:cs typeface="Arial" panose="020B0604020202020204" pitchFamily="34" charset="0"/>
              </a:rPr>
              <a:t>MyEd</a:t>
            </a:r>
            <a:r>
              <a:rPr lang="en-GB" dirty="0">
                <a:latin typeface="Arial" panose="020B0604020202020204" pitchFamily="34" charset="0"/>
                <a:cs typeface="Arial" panose="020B0604020202020204" pitchFamily="34" charset="0"/>
              </a:rPr>
              <a:t> &gt; Studies &gt; Library column</a:t>
            </a:r>
          </a:p>
        </p:txBody>
      </p:sp>
    </p:spTree>
    <p:extLst>
      <p:ext uri="{BB962C8B-B14F-4D97-AF65-F5344CB8AC3E}">
        <p14:creationId xmlns:p14="http://schemas.microsoft.com/office/powerpoint/2010/main" val="377641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87C734-A951-46C3-8725-CCE53F90E882}"/>
              </a:ext>
            </a:extLst>
          </p:cNvPr>
          <p:cNvPicPr>
            <a:picLocks noChangeAspect="1"/>
          </p:cNvPicPr>
          <p:nvPr/>
        </p:nvPicPr>
        <p:blipFill>
          <a:blip r:embed="rId3"/>
          <a:stretch>
            <a:fillRect/>
          </a:stretch>
        </p:blipFill>
        <p:spPr>
          <a:xfrm>
            <a:off x="3896182" y="1723173"/>
            <a:ext cx="7297168" cy="4991797"/>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13</a:t>
            </a:fld>
            <a:endParaRPr lang="en-GB" dirty="0"/>
          </a:p>
        </p:txBody>
      </p:sp>
      <p:sp>
        <p:nvSpPr>
          <p:cNvPr id="13" name="Rectangle 4"/>
          <p:cNvSpPr>
            <a:spLocks noGrp="1" noChangeArrowheads="1"/>
          </p:cNvSpPr>
          <p:nvPr>
            <p:ph type="title"/>
          </p:nvPr>
        </p:nvSpPr>
        <p:spPr>
          <a:xfrm>
            <a:off x="202585" y="765392"/>
            <a:ext cx="11716513" cy="626133"/>
          </a:xfrm>
        </p:spPr>
        <p:txBody>
          <a:bodyPr>
            <a:normAutofit/>
          </a:bodyPr>
          <a:lstStyle/>
          <a:p>
            <a:pPr algn="ctr"/>
            <a:r>
              <a:rPr lang="en-GB" sz="3400" dirty="0">
                <a:latin typeface="Arial" panose="020B0604020202020204" pitchFamily="34" charset="0"/>
                <a:cs typeface="Arial" panose="020B0604020202020204" pitchFamily="34" charset="0"/>
              </a:rPr>
              <a:t>Databases for Reviewing the Literature – which ones to use</a:t>
            </a:r>
          </a:p>
        </p:txBody>
      </p:sp>
      <p:sp>
        <p:nvSpPr>
          <p:cNvPr id="19" name="Rectangle 18"/>
          <p:cNvSpPr/>
          <p:nvPr/>
        </p:nvSpPr>
        <p:spPr>
          <a:xfrm>
            <a:off x="192406" y="1558457"/>
            <a:ext cx="3874283" cy="830997"/>
          </a:xfrm>
          <a:prstGeom prst="rect">
            <a:avLst/>
          </a:prstGeom>
        </p:spPr>
        <p:txBody>
          <a:bodyPr wrap="square">
            <a:spAutoFit/>
          </a:bodyPr>
          <a:lstStyle/>
          <a:p>
            <a:pPr>
              <a:buClr>
                <a:schemeClr val="tx1"/>
              </a:buClr>
              <a:buFontTx/>
              <a:buNone/>
            </a:pPr>
            <a:r>
              <a:rPr lang="en-GB" sz="2400" dirty="0">
                <a:latin typeface="Arial" panose="020B0604020202020204" pitchFamily="34" charset="0"/>
                <a:cs typeface="Arial" panose="020B0604020202020204" pitchFamily="34" charset="0"/>
              </a:rPr>
              <a:t>“key resource” banner indicates core databases</a:t>
            </a:r>
          </a:p>
        </p:txBody>
      </p:sp>
      <p:sp>
        <p:nvSpPr>
          <p:cNvPr id="7" name="Rectangle 6"/>
          <p:cNvSpPr/>
          <p:nvPr/>
        </p:nvSpPr>
        <p:spPr>
          <a:xfrm>
            <a:off x="249878" y="5917371"/>
            <a:ext cx="4303037" cy="400110"/>
          </a:xfrm>
          <a:prstGeom prst="rect">
            <a:avLst/>
          </a:prstGeom>
          <a:solidFill>
            <a:schemeClr val="bg1"/>
          </a:solidFill>
        </p:spPr>
        <p:txBody>
          <a:bodyPr wrap="none">
            <a:spAutoFit/>
          </a:bodyPr>
          <a:lstStyle/>
          <a:p>
            <a:pPr>
              <a:buClr>
                <a:schemeClr val="tx1"/>
              </a:buClr>
              <a:buFontTx/>
              <a:buNone/>
            </a:pPr>
            <a:r>
              <a:rPr lang="en-GB" sz="2000" dirty="0">
                <a:latin typeface="Arial" panose="020B0604020202020204" pitchFamily="34" charset="0"/>
                <a:cs typeface="Arial" panose="020B0604020202020204" pitchFamily="34" charset="0"/>
                <a:hlinkClick r:id="rId5"/>
              </a:rPr>
              <a:t>www.ed.ac.uk/is/databases-subjects</a:t>
            </a:r>
            <a:endParaRPr lang="en-GB" sz="2000" dirty="0">
              <a:latin typeface="Arial" panose="020B0604020202020204" pitchFamily="34" charset="0"/>
              <a:cs typeface="Arial" panose="020B0604020202020204" pitchFamily="34" charset="0"/>
            </a:endParaRPr>
          </a:p>
        </p:txBody>
      </p:sp>
      <p:cxnSp>
        <p:nvCxnSpPr>
          <p:cNvPr id="17" name="Straight Arrow Connector 16"/>
          <p:cNvCxnSpPr>
            <a:cxnSpLocks/>
          </p:cNvCxnSpPr>
          <p:nvPr/>
        </p:nvCxnSpPr>
        <p:spPr>
          <a:xfrm flipV="1">
            <a:off x="3629891" y="2925974"/>
            <a:ext cx="346750" cy="698401"/>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49878" y="2677357"/>
            <a:ext cx="3904111" cy="1200329"/>
          </a:xfrm>
          <a:prstGeom prst="rect">
            <a:avLst/>
          </a:prstGeom>
        </p:spPr>
        <p:txBody>
          <a:bodyPr wrap="square">
            <a:spAutoFit/>
          </a:bodyPr>
          <a:lstStyle/>
          <a:p>
            <a:pPr>
              <a:buClr>
                <a:schemeClr val="tx1"/>
              </a:buClr>
              <a:buFontTx/>
              <a:buNone/>
            </a:pPr>
            <a:r>
              <a:rPr lang="en-GB" sz="2400" dirty="0">
                <a:latin typeface="Arial" panose="020B0604020202020204" pitchFamily="34" charset="0"/>
                <a:cs typeface="Arial" panose="020B0604020202020204" pitchFamily="34" charset="0"/>
              </a:rPr>
              <a:t>Title(s) links to where the library buys the resource (authentication built in).</a:t>
            </a:r>
          </a:p>
        </p:txBody>
      </p:sp>
      <p:pic>
        <p:nvPicPr>
          <p:cNvPr id="5" name="Picture 4">
            <a:extLst>
              <a:ext uri="{FF2B5EF4-FFF2-40B4-BE49-F238E27FC236}">
                <a16:creationId xmlns:a16="http://schemas.microsoft.com/office/drawing/2014/main" id="{6045FAF6-238A-4D28-AC14-F630326282C8}"/>
              </a:ext>
            </a:extLst>
          </p:cNvPr>
          <p:cNvPicPr>
            <a:picLocks noChangeAspect="1"/>
          </p:cNvPicPr>
          <p:nvPr/>
        </p:nvPicPr>
        <p:blipFill>
          <a:blip r:embed="rId6"/>
          <a:stretch>
            <a:fillRect/>
          </a:stretch>
        </p:blipFill>
        <p:spPr>
          <a:xfrm>
            <a:off x="5666509" y="1381787"/>
            <a:ext cx="6337843" cy="4827906"/>
          </a:xfrm>
          <a:prstGeom prst="rect">
            <a:avLst/>
          </a:prstGeom>
          <a:ln>
            <a:solidFill>
              <a:schemeClr val="tx1"/>
            </a:solidFill>
          </a:ln>
        </p:spPr>
      </p:pic>
      <p:sp>
        <p:nvSpPr>
          <p:cNvPr id="18" name="Rectangle 17">
            <a:extLst>
              <a:ext uri="{FF2B5EF4-FFF2-40B4-BE49-F238E27FC236}">
                <a16:creationId xmlns:a16="http://schemas.microsoft.com/office/drawing/2014/main" id="{25A9AB3D-2E5C-4927-B5AD-EF9018F6465D}"/>
              </a:ext>
            </a:extLst>
          </p:cNvPr>
          <p:cNvSpPr/>
          <p:nvPr/>
        </p:nvSpPr>
        <p:spPr>
          <a:xfrm>
            <a:off x="249878" y="4709712"/>
            <a:ext cx="4073309" cy="1200329"/>
          </a:xfrm>
          <a:prstGeom prst="rect">
            <a:avLst/>
          </a:prstGeom>
        </p:spPr>
        <p:txBody>
          <a:bodyPr wrap="square">
            <a:spAutoFit/>
          </a:bodyPr>
          <a:lstStyle/>
          <a:p>
            <a:pPr>
              <a:buClr>
                <a:schemeClr val="tx1"/>
              </a:buClr>
              <a:buFontTx/>
              <a:buNone/>
            </a:pPr>
            <a:r>
              <a:rPr lang="en-GB" sz="2400" dirty="0">
                <a:latin typeface="Arial" panose="020B0604020202020204" pitchFamily="34" charset="0"/>
                <a:cs typeface="Arial" panose="020B0604020202020204" pitchFamily="34" charset="0"/>
              </a:rPr>
              <a:t>Description helps you know why you may want to use the resource.</a:t>
            </a:r>
          </a:p>
        </p:txBody>
      </p:sp>
      <p:cxnSp>
        <p:nvCxnSpPr>
          <p:cNvPr id="21" name="Straight Arrow Connector 20">
            <a:extLst>
              <a:ext uri="{FF2B5EF4-FFF2-40B4-BE49-F238E27FC236}">
                <a16:creationId xmlns:a16="http://schemas.microsoft.com/office/drawing/2014/main" id="{DB525999-68E6-4C57-9D61-02AC57CBE553}"/>
              </a:ext>
            </a:extLst>
          </p:cNvPr>
          <p:cNvCxnSpPr>
            <a:cxnSpLocks/>
          </p:cNvCxnSpPr>
          <p:nvPr/>
        </p:nvCxnSpPr>
        <p:spPr>
          <a:xfrm flipV="1">
            <a:off x="3713784" y="5034537"/>
            <a:ext cx="413708" cy="702431"/>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6460F8-2518-4992-BC72-98E7791803F6}"/>
              </a:ext>
            </a:extLst>
          </p:cNvPr>
          <p:cNvCxnSpPr>
            <a:cxnSpLocks/>
          </p:cNvCxnSpPr>
          <p:nvPr/>
        </p:nvCxnSpPr>
        <p:spPr>
          <a:xfrm flipV="1">
            <a:off x="3713784" y="4797470"/>
            <a:ext cx="2797852" cy="939499"/>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6E08202-118A-4046-9B81-105E392EDB99}"/>
              </a:ext>
            </a:extLst>
          </p:cNvPr>
          <p:cNvCxnSpPr>
            <a:cxnSpLocks/>
          </p:cNvCxnSpPr>
          <p:nvPr/>
        </p:nvCxnSpPr>
        <p:spPr>
          <a:xfrm>
            <a:off x="3408218" y="2004341"/>
            <a:ext cx="487964" cy="0"/>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331C0C2-A784-4008-AB4B-190A59EC2D29}"/>
              </a:ext>
            </a:extLst>
          </p:cNvPr>
          <p:cNvCxnSpPr>
            <a:cxnSpLocks/>
          </p:cNvCxnSpPr>
          <p:nvPr/>
        </p:nvCxnSpPr>
        <p:spPr>
          <a:xfrm flipV="1">
            <a:off x="3629891" y="2389455"/>
            <a:ext cx="2427709" cy="1227591"/>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211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788980-4FD4-48D1-9AEB-3AD7D5CD03B4}"/>
              </a:ext>
            </a:extLst>
          </p:cNvPr>
          <p:cNvPicPr>
            <a:picLocks noChangeAspect="1"/>
          </p:cNvPicPr>
          <p:nvPr/>
        </p:nvPicPr>
        <p:blipFill>
          <a:blip r:embed="rId3"/>
          <a:stretch>
            <a:fillRect/>
          </a:stretch>
        </p:blipFill>
        <p:spPr>
          <a:xfrm>
            <a:off x="4676011" y="2291709"/>
            <a:ext cx="7038937" cy="3039892"/>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a:cxnSpLocks/>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14</a:t>
            </a:fld>
            <a:endParaRPr lang="en-GB" dirty="0"/>
          </a:p>
        </p:txBody>
      </p:sp>
      <p:sp>
        <p:nvSpPr>
          <p:cNvPr id="13" name="Rectangle 4"/>
          <p:cNvSpPr>
            <a:spLocks noGrp="1" noChangeArrowheads="1"/>
          </p:cNvSpPr>
          <p:nvPr>
            <p:ph type="title"/>
          </p:nvPr>
        </p:nvSpPr>
        <p:spPr>
          <a:xfrm>
            <a:off x="202586" y="765392"/>
            <a:ext cx="11716512" cy="626133"/>
          </a:xfrm>
        </p:spPr>
        <p:txBody>
          <a:bodyPr>
            <a:normAutofit/>
          </a:bodyPr>
          <a:lstStyle/>
          <a:p>
            <a:pPr algn="ctr"/>
            <a:r>
              <a:rPr lang="en-GB" sz="3400" dirty="0">
                <a:latin typeface="Arial" panose="020B0604020202020204" pitchFamily="34" charset="0"/>
                <a:cs typeface="Arial" panose="020B0604020202020204" pitchFamily="34" charset="0"/>
              </a:rPr>
              <a:t>Title only – highly relevant papers</a:t>
            </a:r>
          </a:p>
        </p:txBody>
      </p:sp>
      <p:sp>
        <p:nvSpPr>
          <p:cNvPr id="19" name="Rectangle 18"/>
          <p:cNvSpPr/>
          <p:nvPr/>
        </p:nvSpPr>
        <p:spPr>
          <a:xfrm>
            <a:off x="283704" y="1526399"/>
            <a:ext cx="11381824" cy="954107"/>
          </a:xfrm>
          <a:prstGeom prst="rect">
            <a:avLst/>
          </a:prstGeom>
        </p:spPr>
        <p:txBody>
          <a:bodyPr wrap="square">
            <a:spAutoFit/>
          </a:bodyPr>
          <a:lstStyle/>
          <a:p>
            <a:pPr>
              <a:buClr>
                <a:schemeClr val="tx1"/>
              </a:buClr>
            </a:pPr>
            <a:r>
              <a:rPr lang="en-GB" sz="2800" dirty="0">
                <a:latin typeface="Arial" panose="020B0604020202020204" pitchFamily="34" charset="0"/>
                <a:cs typeface="Arial" panose="020B0604020202020204" pitchFamily="34" charset="0"/>
              </a:rPr>
              <a:t>Title only searches can get you a concentrated set of records, strongly on topic.</a:t>
            </a:r>
          </a:p>
        </p:txBody>
      </p:sp>
      <p:cxnSp>
        <p:nvCxnSpPr>
          <p:cNvPr id="32" name="Straight Arrow Connector 31"/>
          <p:cNvCxnSpPr>
            <a:cxnSpLocks/>
          </p:cNvCxnSpPr>
          <p:nvPr/>
        </p:nvCxnSpPr>
        <p:spPr>
          <a:xfrm flipV="1">
            <a:off x="5568287" y="3938820"/>
            <a:ext cx="1869743" cy="1553623"/>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C1FFA3C-29A1-437C-9B18-01603878FF07}"/>
              </a:ext>
            </a:extLst>
          </p:cNvPr>
          <p:cNvSpPr/>
          <p:nvPr/>
        </p:nvSpPr>
        <p:spPr>
          <a:xfrm>
            <a:off x="283704" y="2782669"/>
            <a:ext cx="4347437" cy="2246769"/>
          </a:xfrm>
          <a:prstGeom prst="rect">
            <a:avLst/>
          </a:prstGeom>
        </p:spPr>
        <p:txBody>
          <a:bodyPr wrap="square">
            <a:spAutoFit/>
          </a:bodyPr>
          <a:lstStyle/>
          <a:p>
            <a:pPr marL="177800" indent="-177800">
              <a:spcAft>
                <a:spcPts val="1200"/>
              </a:spcAft>
              <a:buClr>
                <a:schemeClr val="tx1"/>
              </a:buClr>
              <a:buFont typeface="Arial" panose="020B0604020202020204" pitchFamily="34" charset="0"/>
              <a:buChar char="•"/>
            </a:pPr>
            <a:r>
              <a:rPr lang="en-GB" sz="2600" dirty="0">
                <a:latin typeface="Arial" panose="020B0604020202020204" pitchFamily="34" charset="0"/>
                <a:cs typeface="Arial" panose="020B0604020202020204" pitchFamily="34" charset="0"/>
              </a:rPr>
              <a:t>May help you decide if your review topic will work.</a:t>
            </a:r>
          </a:p>
          <a:p>
            <a:pPr marL="177800" indent="-177800">
              <a:spcAft>
                <a:spcPts val="1200"/>
              </a:spcAft>
              <a:buClr>
                <a:schemeClr val="tx1"/>
              </a:buClr>
              <a:buFont typeface="Arial" panose="020B0604020202020204" pitchFamily="34" charset="0"/>
              <a:buChar char="•"/>
            </a:pPr>
            <a:r>
              <a:rPr lang="en-GB" sz="2600" dirty="0">
                <a:latin typeface="Arial" panose="020B0604020202020204" pitchFamily="34" charset="0"/>
                <a:cs typeface="Arial" panose="020B0604020202020204" pitchFamily="34" charset="0"/>
              </a:rPr>
              <a:t>May help you decide an aspect to review within a general area of interest.</a:t>
            </a:r>
          </a:p>
        </p:txBody>
      </p:sp>
      <p:sp>
        <p:nvSpPr>
          <p:cNvPr id="25" name="Rectangle 24">
            <a:extLst>
              <a:ext uri="{FF2B5EF4-FFF2-40B4-BE49-F238E27FC236}">
                <a16:creationId xmlns:a16="http://schemas.microsoft.com/office/drawing/2014/main" id="{7068893F-21F2-4F34-AC95-8AF42AC873A3}"/>
              </a:ext>
            </a:extLst>
          </p:cNvPr>
          <p:cNvSpPr/>
          <p:nvPr/>
        </p:nvSpPr>
        <p:spPr>
          <a:xfrm>
            <a:off x="2106304" y="5492443"/>
            <a:ext cx="9812794" cy="1200329"/>
          </a:xfrm>
          <a:prstGeom prst="rect">
            <a:avLst/>
          </a:prstGeom>
        </p:spPr>
        <p:txBody>
          <a:bodyPr wrap="square">
            <a:spAutoFit/>
          </a:bodyPr>
          <a:lstStyle/>
          <a:p>
            <a:pPr>
              <a:buClr>
                <a:schemeClr val="tx1"/>
              </a:buClr>
            </a:pPr>
            <a:r>
              <a:rPr lang="en-GB" sz="2400" dirty="0">
                <a:latin typeface="Arial" panose="020B0604020202020204" pitchFamily="34" charset="0"/>
                <a:cs typeface="Arial" panose="020B0604020202020204" pitchFamily="34" charset="0"/>
              </a:rPr>
              <a:t>Look for the Title only limit.</a:t>
            </a:r>
          </a:p>
          <a:p>
            <a:pPr>
              <a:buClr>
                <a:schemeClr val="tx1"/>
              </a:buClr>
            </a:pPr>
            <a:r>
              <a:rPr lang="en-GB" sz="2400" dirty="0">
                <a:latin typeface="Arial" panose="020B0604020202020204" pitchFamily="34" charset="0"/>
                <a:cs typeface="Arial" panose="020B0604020202020204" pitchFamily="34" charset="0"/>
              </a:rPr>
              <a:t>Remove anything that may force a search of subject headings thesaurus.</a:t>
            </a:r>
          </a:p>
        </p:txBody>
      </p:sp>
      <p:cxnSp>
        <p:nvCxnSpPr>
          <p:cNvPr id="29" name="Straight Arrow Connector 28">
            <a:extLst>
              <a:ext uri="{FF2B5EF4-FFF2-40B4-BE49-F238E27FC236}">
                <a16:creationId xmlns:a16="http://schemas.microsoft.com/office/drawing/2014/main" id="{5A9C7416-79F6-4F7E-BE5F-C7CF64B798C6}"/>
              </a:ext>
            </a:extLst>
          </p:cNvPr>
          <p:cNvCxnSpPr>
            <a:cxnSpLocks/>
          </p:cNvCxnSpPr>
          <p:nvPr/>
        </p:nvCxnSpPr>
        <p:spPr>
          <a:xfrm flipV="1">
            <a:off x="6946710" y="5262258"/>
            <a:ext cx="0" cy="619928"/>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41">
            <a:extLst>
              <a:ext uri="{FF2B5EF4-FFF2-40B4-BE49-F238E27FC236}">
                <a16:creationId xmlns:a16="http://schemas.microsoft.com/office/drawing/2014/main" id="{5357DDA1-7797-4A8F-9236-65890D9568F6}"/>
              </a:ext>
            </a:extLst>
          </p:cNvPr>
          <p:cNvSpPr/>
          <p:nvPr/>
        </p:nvSpPr>
        <p:spPr>
          <a:xfrm>
            <a:off x="7438030" y="3642443"/>
            <a:ext cx="892276" cy="472357"/>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378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03898"/>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15</a:t>
            </a:fld>
            <a:endParaRPr lang="en-GB" dirty="0"/>
          </a:p>
        </p:txBody>
      </p:sp>
      <p:sp>
        <p:nvSpPr>
          <p:cNvPr id="13" name="Rectangle 4"/>
          <p:cNvSpPr>
            <a:spLocks noGrp="1" noChangeArrowheads="1"/>
          </p:cNvSpPr>
          <p:nvPr>
            <p:ph type="title"/>
          </p:nvPr>
        </p:nvSpPr>
        <p:spPr>
          <a:xfrm>
            <a:off x="202585" y="739424"/>
            <a:ext cx="11716512" cy="626133"/>
          </a:xfrm>
        </p:spPr>
        <p:txBody>
          <a:bodyPr>
            <a:normAutofit/>
          </a:bodyPr>
          <a:lstStyle/>
          <a:p>
            <a:pPr algn="ctr"/>
            <a:r>
              <a:rPr lang="en-GB" sz="3400" dirty="0">
                <a:latin typeface="Arial" panose="020B0604020202020204" pitchFamily="34" charset="0"/>
                <a:cs typeface="Arial" panose="020B0604020202020204" pitchFamily="34" charset="0"/>
              </a:rPr>
              <a:t>Title only – known papers</a:t>
            </a:r>
          </a:p>
        </p:txBody>
      </p:sp>
      <p:sp>
        <p:nvSpPr>
          <p:cNvPr id="19" name="Rectangle 18"/>
          <p:cNvSpPr/>
          <p:nvPr/>
        </p:nvSpPr>
        <p:spPr>
          <a:xfrm>
            <a:off x="237744" y="1446955"/>
            <a:ext cx="11381824" cy="523220"/>
          </a:xfrm>
          <a:prstGeom prst="rect">
            <a:avLst/>
          </a:prstGeom>
        </p:spPr>
        <p:txBody>
          <a:bodyPr wrap="square">
            <a:spAutoFit/>
          </a:bodyPr>
          <a:lstStyle/>
          <a:p>
            <a:pPr>
              <a:buClr>
                <a:schemeClr val="tx1"/>
              </a:buClr>
            </a:pPr>
            <a:r>
              <a:rPr lang="en-GB" sz="2800" dirty="0">
                <a:latin typeface="Arial" panose="020B0604020202020204" pitchFamily="34" charset="0"/>
                <a:cs typeface="Arial" panose="020B0604020202020204" pitchFamily="34" charset="0"/>
              </a:rPr>
              <a:t>Search for records of papers you already think will be useful.</a:t>
            </a:r>
          </a:p>
        </p:txBody>
      </p:sp>
      <p:pic>
        <p:nvPicPr>
          <p:cNvPr id="4" name="Picture 3">
            <a:extLst>
              <a:ext uri="{FF2B5EF4-FFF2-40B4-BE49-F238E27FC236}">
                <a16:creationId xmlns:a16="http://schemas.microsoft.com/office/drawing/2014/main" id="{3FD853F0-8773-4DB4-8184-5351E9A8E27A}"/>
              </a:ext>
            </a:extLst>
          </p:cNvPr>
          <p:cNvPicPr>
            <a:picLocks noChangeAspect="1"/>
          </p:cNvPicPr>
          <p:nvPr/>
        </p:nvPicPr>
        <p:blipFill rotWithShape="1">
          <a:blip r:embed="rId4"/>
          <a:srcRect t="41237"/>
          <a:stretch/>
        </p:blipFill>
        <p:spPr>
          <a:xfrm>
            <a:off x="1626297" y="2180119"/>
            <a:ext cx="9402487" cy="2048861"/>
          </a:xfrm>
          <a:prstGeom prst="rect">
            <a:avLst/>
          </a:prstGeom>
          <a:ln>
            <a:solidFill>
              <a:schemeClr val="tx1"/>
            </a:solidFill>
          </a:ln>
        </p:spPr>
      </p:pic>
      <p:sp>
        <p:nvSpPr>
          <p:cNvPr id="18" name="Rectangle 17">
            <a:extLst>
              <a:ext uri="{FF2B5EF4-FFF2-40B4-BE49-F238E27FC236}">
                <a16:creationId xmlns:a16="http://schemas.microsoft.com/office/drawing/2014/main" id="{2F285794-EA45-4745-818E-671131864E07}"/>
              </a:ext>
            </a:extLst>
          </p:cNvPr>
          <p:cNvSpPr/>
          <p:nvPr/>
        </p:nvSpPr>
        <p:spPr>
          <a:xfrm>
            <a:off x="279327" y="4397570"/>
            <a:ext cx="11633346" cy="2123658"/>
          </a:xfrm>
          <a:prstGeom prst="rect">
            <a:avLst/>
          </a:prstGeom>
        </p:spPr>
        <p:txBody>
          <a:bodyPr wrap="square">
            <a:spAutoFit/>
          </a:bodyPr>
          <a:lstStyle/>
          <a:p>
            <a:pPr algn="just">
              <a:buClr>
                <a:schemeClr val="tx1"/>
              </a:buClr>
            </a:pPr>
            <a:r>
              <a:rPr lang="en-GB" sz="2800" dirty="0">
                <a:latin typeface="Arial" panose="020B0604020202020204" pitchFamily="34" charset="0"/>
                <a:cs typeface="Arial" panose="020B0604020202020204" pitchFamily="34" charset="0"/>
              </a:rPr>
              <a:t>If it does:</a:t>
            </a:r>
          </a:p>
          <a:p>
            <a:pPr algn="just">
              <a:buClr>
                <a:schemeClr val="tx1"/>
              </a:buClr>
            </a:pPr>
            <a:endParaRPr lang="en-GB" sz="1000" dirty="0">
              <a:latin typeface="Arial" panose="020B0604020202020204" pitchFamily="34" charset="0"/>
              <a:cs typeface="Arial" panose="020B0604020202020204" pitchFamily="34" charset="0"/>
            </a:endParaRPr>
          </a:p>
          <a:p>
            <a:pPr marL="361950" indent="-361950" algn="just">
              <a:buClr>
                <a:schemeClr val="tx1"/>
              </a:buClr>
              <a:buFont typeface="Arial" panose="020B0604020202020204" pitchFamily="34" charset="0"/>
              <a:buChar char="•"/>
            </a:pPr>
            <a:r>
              <a:rPr lang="en-GB" sz="2800" dirty="0">
                <a:latin typeface="Arial" panose="020B0604020202020204" pitchFamily="34" charset="0"/>
                <a:cs typeface="Arial" panose="020B0604020202020204" pitchFamily="34" charset="0"/>
              </a:rPr>
              <a:t>Look at the full record to see what search you could sensibly put together that will find it and therefore other (possibly) relevant records.</a:t>
            </a:r>
          </a:p>
          <a:p>
            <a:pPr algn="just">
              <a:buClr>
                <a:schemeClr val="tx1"/>
              </a:buClr>
            </a:pPr>
            <a:endParaRPr lang="en-GB" sz="1000" dirty="0">
              <a:latin typeface="Arial" panose="020B0604020202020204" pitchFamily="34" charset="0"/>
              <a:cs typeface="Arial" panose="020B0604020202020204" pitchFamily="34" charset="0"/>
            </a:endParaRPr>
          </a:p>
          <a:p>
            <a:pPr marL="361950" indent="-361950" algn="just">
              <a:buClr>
                <a:schemeClr val="tx1"/>
              </a:buClr>
              <a:buFont typeface="Arial" panose="020B0604020202020204" pitchFamily="34" charset="0"/>
              <a:buChar char="•"/>
            </a:pPr>
            <a:r>
              <a:rPr lang="en-GB" sz="2800" dirty="0">
                <a:latin typeface="Arial" panose="020B0604020202020204" pitchFamily="34" charset="0"/>
                <a:cs typeface="Arial" panose="020B0604020202020204" pitchFamily="34" charset="0"/>
              </a:rPr>
              <a:t>Look at any Subject Heading entries. They may be useful synonyms.</a:t>
            </a:r>
          </a:p>
        </p:txBody>
      </p:sp>
      <p:cxnSp>
        <p:nvCxnSpPr>
          <p:cNvPr id="29" name="Straight Arrow Connector 28">
            <a:extLst>
              <a:ext uri="{FF2B5EF4-FFF2-40B4-BE49-F238E27FC236}">
                <a16:creationId xmlns:a16="http://schemas.microsoft.com/office/drawing/2014/main" id="{5A9C7416-79F6-4F7E-BE5F-C7CF64B798C6}"/>
              </a:ext>
            </a:extLst>
          </p:cNvPr>
          <p:cNvCxnSpPr>
            <a:cxnSpLocks/>
          </p:cNvCxnSpPr>
          <p:nvPr/>
        </p:nvCxnSpPr>
        <p:spPr>
          <a:xfrm>
            <a:off x="670251" y="3009900"/>
            <a:ext cx="1368099" cy="108019"/>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0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482C0-475C-4201-9391-91A9954C4A23}"/>
              </a:ext>
            </a:extLst>
          </p:cNvPr>
          <p:cNvPicPr>
            <a:picLocks noChangeAspect="1"/>
          </p:cNvPicPr>
          <p:nvPr/>
        </p:nvPicPr>
        <p:blipFill>
          <a:blip r:embed="rId3"/>
          <a:stretch>
            <a:fillRect/>
          </a:stretch>
        </p:blipFill>
        <p:spPr>
          <a:xfrm>
            <a:off x="5904146" y="1933814"/>
            <a:ext cx="5958185" cy="4476162"/>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16</a:t>
            </a:fld>
            <a:endParaRPr lang="en-GB" dirty="0"/>
          </a:p>
        </p:txBody>
      </p:sp>
      <p:sp>
        <p:nvSpPr>
          <p:cNvPr id="13" name="Rectangle 4"/>
          <p:cNvSpPr>
            <a:spLocks noGrp="1" noChangeArrowheads="1"/>
          </p:cNvSpPr>
          <p:nvPr>
            <p:ph type="title"/>
          </p:nvPr>
        </p:nvSpPr>
        <p:spPr>
          <a:xfrm>
            <a:off x="202586" y="765392"/>
            <a:ext cx="11716512" cy="626133"/>
          </a:xfrm>
        </p:spPr>
        <p:txBody>
          <a:bodyPr>
            <a:normAutofit/>
          </a:bodyPr>
          <a:lstStyle/>
          <a:p>
            <a:pPr algn="ctr"/>
            <a:r>
              <a:rPr lang="en-GB" sz="3400" dirty="0">
                <a:latin typeface="Arial" panose="020B0604020202020204" pitchFamily="34" charset="0"/>
                <a:cs typeface="Arial" panose="020B0604020202020204" pitchFamily="34" charset="0"/>
              </a:rPr>
              <a:t>Databases for Reviewing the Literature – Subject Headings</a:t>
            </a:r>
          </a:p>
        </p:txBody>
      </p:sp>
      <p:sp>
        <p:nvSpPr>
          <p:cNvPr id="19" name="Rectangle 18"/>
          <p:cNvSpPr/>
          <p:nvPr/>
        </p:nvSpPr>
        <p:spPr>
          <a:xfrm>
            <a:off x="407882" y="1387325"/>
            <a:ext cx="11229111" cy="461665"/>
          </a:xfrm>
          <a:prstGeom prst="rect">
            <a:avLst/>
          </a:prstGeom>
        </p:spPr>
        <p:txBody>
          <a:bodyPr wrap="square">
            <a:spAutoFit/>
          </a:bodyPr>
          <a:lstStyle/>
          <a:p>
            <a:pPr>
              <a:buClr>
                <a:schemeClr val="tx1"/>
              </a:buClr>
            </a:pPr>
            <a:r>
              <a:rPr lang="en-GB" sz="2400" dirty="0">
                <a:latin typeface="Arial" panose="020B0604020202020204" pitchFamily="34" charset="0"/>
                <a:cs typeface="Arial" panose="020B0604020202020204" pitchFamily="34" charset="0"/>
              </a:rPr>
              <a:t>Subject headings/terms are words or phrases added to records in a database.</a:t>
            </a:r>
          </a:p>
        </p:txBody>
      </p:sp>
      <p:sp>
        <p:nvSpPr>
          <p:cNvPr id="20" name="Rectangle 19"/>
          <p:cNvSpPr/>
          <p:nvPr/>
        </p:nvSpPr>
        <p:spPr>
          <a:xfrm>
            <a:off x="438603" y="2089638"/>
            <a:ext cx="4956358" cy="1968007"/>
          </a:xfrm>
          <a:prstGeom prst="rect">
            <a:avLst/>
          </a:prstGeom>
        </p:spPr>
        <p:txBody>
          <a:bodyPr wrap="square">
            <a:spAutoFit/>
          </a:bodyPr>
          <a:lstStyle/>
          <a:p>
            <a:pPr marL="274638" indent="-274638" algn="just">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Describe the content of an article </a:t>
            </a:r>
            <a:r>
              <a:rPr lang="en-GB" sz="2400" i="1" dirty="0" err="1">
                <a:latin typeface="Arial" panose="020B0604020202020204" pitchFamily="34" charset="0"/>
                <a:cs typeface="Arial" panose="020B0604020202020204" pitchFamily="34" charset="0"/>
              </a:rPr>
              <a:t>etc</a:t>
            </a:r>
            <a:endParaRPr lang="en-GB" sz="2400" i="1" dirty="0">
              <a:latin typeface="Arial" panose="020B0604020202020204" pitchFamily="34" charset="0"/>
              <a:cs typeface="Arial" panose="020B0604020202020204" pitchFamily="34" charset="0"/>
            </a:endParaRPr>
          </a:p>
          <a:p>
            <a:pPr marL="274638" indent="-274638" algn="just">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Consistent in their application across the records in one database.</a:t>
            </a:r>
          </a:p>
        </p:txBody>
      </p:sp>
      <p:sp>
        <p:nvSpPr>
          <p:cNvPr id="18" name="TextBox 17"/>
          <p:cNvSpPr txBox="1"/>
          <p:nvPr/>
        </p:nvSpPr>
        <p:spPr>
          <a:xfrm>
            <a:off x="283704" y="4295001"/>
            <a:ext cx="5300009" cy="1107996"/>
          </a:xfrm>
          <a:prstGeom prst="rect">
            <a:avLst/>
          </a:prstGeom>
          <a:noFill/>
        </p:spPr>
        <p:txBody>
          <a:bodyPr wrap="square" rtlCol="0">
            <a:spAutoFit/>
          </a:bodyPr>
          <a:lstStyle/>
          <a:p>
            <a:pPr algn="just"/>
            <a:r>
              <a:rPr lang="en-GB" sz="2200" dirty="0">
                <a:latin typeface="Arial" panose="020B0604020202020204" pitchFamily="34" charset="0"/>
                <a:cs typeface="Arial" panose="020B0604020202020204" pitchFamily="34" charset="0"/>
              </a:rPr>
              <a:t>Key concepts here are the words and phrases the authors or publication uses to describe an article.</a:t>
            </a:r>
          </a:p>
        </p:txBody>
      </p:sp>
      <p:cxnSp>
        <p:nvCxnSpPr>
          <p:cNvPr id="32" name="Straight Arrow Connector 31"/>
          <p:cNvCxnSpPr>
            <a:cxnSpLocks/>
          </p:cNvCxnSpPr>
          <p:nvPr/>
        </p:nvCxnSpPr>
        <p:spPr>
          <a:xfrm>
            <a:off x="5643821" y="2220686"/>
            <a:ext cx="626350" cy="170593"/>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61703" y="5470675"/>
            <a:ext cx="4937086" cy="1107996"/>
          </a:xfrm>
          <a:prstGeom prst="rect">
            <a:avLst/>
          </a:prstGeom>
        </p:spPr>
        <p:txBody>
          <a:bodyPr wrap="square">
            <a:spAutoFit/>
          </a:bodyPr>
          <a:lstStyle/>
          <a:p>
            <a:pPr marL="174625" indent="-174625" algn="just">
              <a:buFont typeface="Arial" panose="020B0604020202020204" pitchFamily="34" charset="0"/>
              <a:buChar char="•"/>
            </a:pPr>
            <a:r>
              <a:rPr lang="en-GB" sz="2200" dirty="0">
                <a:latin typeface="Arial" panose="020B0604020202020204" pitchFamily="34" charset="0"/>
                <a:cs typeface="Arial" panose="020B0604020202020204" pitchFamily="34" charset="0"/>
              </a:rPr>
              <a:t>Only consistently applied on single author’s output or within a single publication</a:t>
            </a:r>
          </a:p>
        </p:txBody>
      </p:sp>
      <p:sp>
        <p:nvSpPr>
          <p:cNvPr id="42" name="Rounded Rectangle 41"/>
          <p:cNvSpPr/>
          <p:nvPr/>
        </p:nvSpPr>
        <p:spPr>
          <a:xfrm>
            <a:off x="5800318" y="2600423"/>
            <a:ext cx="3631064" cy="1457222"/>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122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9B4C8FB7-753F-4339-BAC2-FDA1CBB45CE1}"/>
              </a:ext>
            </a:extLst>
          </p:cNvPr>
          <p:cNvPicPr>
            <a:picLocks noChangeAspect="1"/>
          </p:cNvPicPr>
          <p:nvPr/>
        </p:nvPicPr>
        <p:blipFill>
          <a:blip r:embed="rId3"/>
          <a:stretch>
            <a:fillRect/>
          </a:stretch>
        </p:blipFill>
        <p:spPr>
          <a:xfrm>
            <a:off x="422122" y="2281011"/>
            <a:ext cx="6544588" cy="2543530"/>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436418" y="5305774"/>
            <a:ext cx="8439150" cy="1085850"/>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17</a:t>
            </a:fld>
            <a:endParaRPr lang="en-GB" dirty="0"/>
          </a:p>
        </p:txBody>
      </p:sp>
      <p:sp>
        <p:nvSpPr>
          <p:cNvPr id="13" name="Rectangle 4"/>
          <p:cNvSpPr>
            <a:spLocks noGrp="1" noChangeArrowheads="1"/>
          </p:cNvSpPr>
          <p:nvPr>
            <p:ph type="title"/>
          </p:nvPr>
        </p:nvSpPr>
        <p:spPr>
          <a:xfrm>
            <a:off x="202585" y="765392"/>
            <a:ext cx="11716513" cy="626133"/>
          </a:xfrm>
        </p:spPr>
        <p:txBody>
          <a:bodyPr>
            <a:normAutofit/>
          </a:bodyPr>
          <a:lstStyle/>
          <a:p>
            <a:pPr algn="ctr"/>
            <a:r>
              <a:rPr lang="en-GB" sz="3400" dirty="0">
                <a:latin typeface="Arial" panose="020B0604020202020204" pitchFamily="34" charset="0"/>
                <a:cs typeface="Arial" panose="020B0604020202020204" pitchFamily="34" charset="0"/>
              </a:rPr>
              <a:t>Subject Headings – looking up a thesaurus</a:t>
            </a:r>
          </a:p>
        </p:txBody>
      </p:sp>
      <p:sp>
        <p:nvSpPr>
          <p:cNvPr id="19" name="Rectangle 18"/>
          <p:cNvSpPr/>
          <p:nvPr/>
        </p:nvSpPr>
        <p:spPr>
          <a:xfrm>
            <a:off x="422122" y="1451965"/>
            <a:ext cx="11229111" cy="523220"/>
          </a:xfrm>
          <a:prstGeom prst="rect">
            <a:avLst/>
          </a:prstGeom>
        </p:spPr>
        <p:txBody>
          <a:bodyPr wrap="square">
            <a:spAutoFit/>
          </a:bodyPr>
          <a:lstStyle/>
          <a:p>
            <a:pPr>
              <a:buClr>
                <a:schemeClr val="tx1"/>
              </a:buClr>
              <a:buFontTx/>
              <a:buNone/>
            </a:pPr>
            <a:r>
              <a:rPr lang="en-GB" sz="2800" dirty="0">
                <a:latin typeface="Arial" panose="020B0604020202020204" pitchFamily="34" charset="0"/>
                <a:cs typeface="Arial" panose="020B0604020202020204" pitchFamily="34" charset="0"/>
              </a:rPr>
              <a:t>Searching a database’s thesaurus of subject headings</a:t>
            </a:r>
          </a:p>
        </p:txBody>
      </p:sp>
      <p:cxnSp>
        <p:nvCxnSpPr>
          <p:cNvPr id="17" name="Straight Arrow Connector 16"/>
          <p:cNvCxnSpPr>
            <a:cxnSpLocks/>
          </p:cNvCxnSpPr>
          <p:nvPr/>
        </p:nvCxnSpPr>
        <p:spPr>
          <a:xfrm flipV="1">
            <a:off x="1122947" y="4727640"/>
            <a:ext cx="1131155" cy="473761"/>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1136004" y="5176991"/>
            <a:ext cx="417095" cy="530880"/>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539787" y="2076316"/>
            <a:ext cx="4111445" cy="2862322"/>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“Keyword” type search:</a:t>
            </a:r>
          </a:p>
          <a:p>
            <a:pPr algn="just">
              <a:buClr>
                <a:schemeClr val="tx1"/>
              </a:buClr>
            </a:pPr>
            <a:endParaRPr lang="en-GB" sz="2000" dirty="0">
              <a:latin typeface="Arial" panose="020B0604020202020204" pitchFamily="34" charset="0"/>
              <a:cs typeface="Arial" panose="020B0604020202020204" pitchFamily="34" charset="0"/>
            </a:endParaRPr>
          </a:p>
          <a:p>
            <a:pPr marL="169863" indent="-169863" algn="just">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Remove the tick and your search terms appear in title, abstracts or heading fields.  </a:t>
            </a:r>
          </a:p>
          <a:p>
            <a:pPr algn="just">
              <a:buClr>
                <a:schemeClr val="tx1"/>
              </a:buClr>
            </a:pPr>
            <a:endParaRPr lang="en-GB" sz="1400" dirty="0">
              <a:latin typeface="Arial" panose="020B0604020202020204" pitchFamily="34" charset="0"/>
              <a:cs typeface="Arial" panose="020B0604020202020204" pitchFamily="34" charset="0"/>
            </a:endParaRPr>
          </a:p>
          <a:p>
            <a:pPr marL="169863" algn="just">
              <a:buClr>
                <a:schemeClr val="tx1"/>
              </a:buClr>
            </a:pPr>
            <a:r>
              <a:rPr lang="en-GB" sz="2400" dirty="0">
                <a:latin typeface="Arial" panose="020B0604020202020204" pitchFamily="34" charset="0"/>
                <a:cs typeface="Arial" panose="020B0604020202020204" pitchFamily="34" charset="0"/>
              </a:rPr>
              <a:t>A “normal keyword search”</a:t>
            </a:r>
          </a:p>
        </p:txBody>
      </p:sp>
      <p:sp>
        <p:nvSpPr>
          <p:cNvPr id="31" name="Rectangle: Rounded Corners 30">
            <a:extLst>
              <a:ext uri="{FF2B5EF4-FFF2-40B4-BE49-F238E27FC236}">
                <a16:creationId xmlns:a16="http://schemas.microsoft.com/office/drawing/2014/main" id="{434BE229-DBAA-4E76-B481-65EBF530A9D2}"/>
              </a:ext>
            </a:extLst>
          </p:cNvPr>
          <p:cNvSpPr/>
          <p:nvPr/>
        </p:nvSpPr>
        <p:spPr>
          <a:xfrm>
            <a:off x="422122" y="3428999"/>
            <a:ext cx="1117920" cy="422961"/>
          </a:xfrm>
          <a:prstGeom prst="roundRect">
            <a:avLst/>
          </a:prstGeom>
          <a:noFill/>
          <a:ln w="38100">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9E5D370-B23A-4300-A877-42F72E495723}"/>
              </a:ext>
            </a:extLst>
          </p:cNvPr>
          <p:cNvSpPr/>
          <p:nvPr/>
        </p:nvSpPr>
        <p:spPr>
          <a:xfrm>
            <a:off x="5537039" y="6016042"/>
            <a:ext cx="2002749" cy="479955"/>
          </a:xfrm>
          <a:prstGeom prst="roundRect">
            <a:avLst/>
          </a:prstGeom>
          <a:noFill/>
          <a:ln w="38100">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F18A87C7-5543-45F4-9D16-504F6C2A5585}"/>
              </a:ext>
            </a:extLst>
          </p:cNvPr>
          <p:cNvCxnSpPr>
            <a:cxnSpLocks/>
          </p:cNvCxnSpPr>
          <p:nvPr/>
        </p:nvCxnSpPr>
        <p:spPr>
          <a:xfrm flipH="1">
            <a:off x="1540042" y="3153720"/>
            <a:ext cx="5999745" cy="275279"/>
          </a:xfrm>
          <a:prstGeom prst="straightConnector1">
            <a:avLst/>
          </a:prstGeom>
          <a:ln w="28575">
            <a:solidFill>
              <a:srgbClr val="69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A6824E-C57D-45C5-8B89-430124ED298C}"/>
              </a:ext>
            </a:extLst>
          </p:cNvPr>
          <p:cNvCxnSpPr>
            <a:cxnSpLocks/>
          </p:cNvCxnSpPr>
          <p:nvPr/>
        </p:nvCxnSpPr>
        <p:spPr>
          <a:xfrm flipH="1">
            <a:off x="7099560" y="3153720"/>
            <a:ext cx="440227" cy="2862322"/>
          </a:xfrm>
          <a:prstGeom prst="straightConnector1">
            <a:avLst/>
          </a:prstGeom>
          <a:ln w="28575">
            <a:solidFill>
              <a:srgbClr val="6900FF"/>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720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FF6CBDB-678A-45EB-AD55-6BA3A7D98A63}"/>
              </a:ext>
            </a:extLst>
          </p:cNvPr>
          <p:cNvPicPr>
            <a:picLocks noChangeAspect="1"/>
          </p:cNvPicPr>
          <p:nvPr/>
        </p:nvPicPr>
        <p:blipFill>
          <a:blip r:embed="rId3"/>
          <a:stretch>
            <a:fillRect/>
          </a:stretch>
        </p:blipFill>
        <p:spPr>
          <a:xfrm>
            <a:off x="670251" y="1464975"/>
            <a:ext cx="5696745" cy="5048955"/>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18</a:t>
            </a:fld>
            <a:endParaRPr lang="en-GB" dirty="0"/>
          </a:p>
        </p:txBody>
      </p:sp>
      <p:sp>
        <p:nvSpPr>
          <p:cNvPr id="20" name="Rectangle 19"/>
          <p:cNvSpPr/>
          <p:nvPr/>
        </p:nvSpPr>
        <p:spPr>
          <a:xfrm>
            <a:off x="6682465" y="2012244"/>
            <a:ext cx="4565968" cy="2677656"/>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Click on a term that looks like your concept to see where the subject heading sits in the thesaurus.</a:t>
            </a:r>
          </a:p>
          <a:p>
            <a:pPr algn="just">
              <a:buClr>
                <a:schemeClr val="tx1"/>
              </a:buClr>
            </a:pPr>
            <a:endParaRPr lang="en-GB" sz="2400" dirty="0">
              <a:latin typeface="Arial" panose="020B0604020202020204" pitchFamily="34" charset="0"/>
              <a:cs typeface="Arial" panose="020B0604020202020204" pitchFamily="34" charset="0"/>
            </a:endParaRPr>
          </a:p>
          <a:p>
            <a:pPr algn="just">
              <a:buClr>
                <a:schemeClr val="tx1"/>
              </a:buClr>
            </a:pPr>
            <a:r>
              <a:rPr lang="en-GB" sz="2400" dirty="0">
                <a:latin typeface="Arial" panose="020B0604020202020204" pitchFamily="34" charset="0"/>
                <a:cs typeface="Arial" panose="020B0604020202020204" pitchFamily="34" charset="0"/>
              </a:rPr>
              <a:t>This context may provide more search terms.</a:t>
            </a:r>
          </a:p>
        </p:txBody>
      </p:sp>
      <p:sp>
        <p:nvSpPr>
          <p:cNvPr id="21" name="Rectangle 4">
            <a:extLst>
              <a:ext uri="{FF2B5EF4-FFF2-40B4-BE49-F238E27FC236}">
                <a16:creationId xmlns:a16="http://schemas.microsoft.com/office/drawing/2014/main" id="{61CB9092-8A8F-4D70-8320-C7C9D5D093EF}"/>
              </a:ext>
            </a:extLst>
          </p:cNvPr>
          <p:cNvSpPr txBox="1">
            <a:spLocks noChangeArrowheads="1"/>
          </p:cNvSpPr>
          <p:nvPr/>
        </p:nvSpPr>
        <p:spPr>
          <a:xfrm>
            <a:off x="202584" y="721370"/>
            <a:ext cx="11716513" cy="626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Subject Headings – looking up a thesaurus</a:t>
            </a:r>
          </a:p>
        </p:txBody>
      </p:sp>
      <p:sp>
        <p:nvSpPr>
          <p:cNvPr id="22" name="Rounded Rectangle 41">
            <a:extLst>
              <a:ext uri="{FF2B5EF4-FFF2-40B4-BE49-F238E27FC236}">
                <a16:creationId xmlns:a16="http://schemas.microsoft.com/office/drawing/2014/main" id="{2B4E9825-B759-477F-B47E-D803937D7B7A}"/>
              </a:ext>
            </a:extLst>
          </p:cNvPr>
          <p:cNvSpPr/>
          <p:nvPr/>
        </p:nvSpPr>
        <p:spPr>
          <a:xfrm>
            <a:off x="2126428" y="5114297"/>
            <a:ext cx="2445489" cy="1597260"/>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443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0935855-AE3F-45F7-B0DB-AD045D362DD0}"/>
              </a:ext>
            </a:extLst>
          </p:cNvPr>
          <p:cNvPicPr>
            <a:picLocks noChangeAspect="1"/>
          </p:cNvPicPr>
          <p:nvPr/>
        </p:nvPicPr>
        <p:blipFill>
          <a:blip r:embed="rId3"/>
          <a:stretch>
            <a:fillRect/>
          </a:stretch>
        </p:blipFill>
        <p:spPr>
          <a:xfrm>
            <a:off x="202584" y="1383614"/>
            <a:ext cx="8268854" cy="5268060"/>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19</a:t>
            </a:fld>
            <a:endParaRPr lang="en-GB" dirty="0"/>
          </a:p>
        </p:txBody>
      </p:sp>
      <p:cxnSp>
        <p:nvCxnSpPr>
          <p:cNvPr id="17" name="Straight Arrow Connector 16"/>
          <p:cNvCxnSpPr>
            <a:cxnSpLocks/>
          </p:cNvCxnSpPr>
          <p:nvPr/>
        </p:nvCxnSpPr>
        <p:spPr>
          <a:xfrm flipH="1">
            <a:off x="7953154" y="2200445"/>
            <a:ext cx="726831" cy="1032369"/>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625284" y="1778069"/>
            <a:ext cx="3364132" cy="1200329"/>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Scope Note: for the database’s definition of the subject heading.</a:t>
            </a:r>
          </a:p>
        </p:txBody>
      </p:sp>
      <p:sp>
        <p:nvSpPr>
          <p:cNvPr id="21" name="Rectangle 4">
            <a:extLst>
              <a:ext uri="{FF2B5EF4-FFF2-40B4-BE49-F238E27FC236}">
                <a16:creationId xmlns:a16="http://schemas.microsoft.com/office/drawing/2014/main" id="{29D5E587-E8B0-4DD1-83E1-0DDDA0CD3CDB}"/>
              </a:ext>
            </a:extLst>
          </p:cNvPr>
          <p:cNvSpPr txBox="1">
            <a:spLocks noChangeArrowheads="1"/>
          </p:cNvSpPr>
          <p:nvPr/>
        </p:nvSpPr>
        <p:spPr>
          <a:xfrm>
            <a:off x="202584" y="721370"/>
            <a:ext cx="11716513" cy="626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Subject Headings – context from classification</a:t>
            </a:r>
          </a:p>
        </p:txBody>
      </p:sp>
      <p:sp>
        <p:nvSpPr>
          <p:cNvPr id="24" name="Rectangle 23">
            <a:extLst>
              <a:ext uri="{FF2B5EF4-FFF2-40B4-BE49-F238E27FC236}">
                <a16:creationId xmlns:a16="http://schemas.microsoft.com/office/drawing/2014/main" id="{BD319E2E-1B61-468F-B21F-695FD9D4DB6A}"/>
              </a:ext>
            </a:extLst>
          </p:cNvPr>
          <p:cNvSpPr/>
          <p:nvPr/>
        </p:nvSpPr>
        <p:spPr>
          <a:xfrm>
            <a:off x="8679985" y="3232814"/>
            <a:ext cx="3160108" cy="1569660"/>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Continue: to do a search for subject heading in the subject heading field.</a:t>
            </a:r>
          </a:p>
        </p:txBody>
      </p:sp>
      <p:sp>
        <p:nvSpPr>
          <p:cNvPr id="25" name="Rectangle 24">
            <a:extLst>
              <a:ext uri="{FF2B5EF4-FFF2-40B4-BE49-F238E27FC236}">
                <a16:creationId xmlns:a16="http://schemas.microsoft.com/office/drawing/2014/main" id="{A064DEC2-0867-4A3D-94FC-34771A174E5B}"/>
              </a:ext>
            </a:extLst>
          </p:cNvPr>
          <p:cNvSpPr/>
          <p:nvPr/>
        </p:nvSpPr>
        <p:spPr>
          <a:xfrm>
            <a:off x="8711503" y="5056890"/>
            <a:ext cx="3160108" cy="1200329"/>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Search in the top menu takes you to the search screen.</a:t>
            </a:r>
          </a:p>
        </p:txBody>
      </p:sp>
      <p:sp>
        <p:nvSpPr>
          <p:cNvPr id="28" name="Rounded Rectangle 41">
            <a:extLst>
              <a:ext uri="{FF2B5EF4-FFF2-40B4-BE49-F238E27FC236}">
                <a16:creationId xmlns:a16="http://schemas.microsoft.com/office/drawing/2014/main" id="{094B9C01-55B9-47F5-9443-27EFD2E6154D}"/>
              </a:ext>
            </a:extLst>
          </p:cNvPr>
          <p:cNvSpPr/>
          <p:nvPr/>
        </p:nvSpPr>
        <p:spPr>
          <a:xfrm>
            <a:off x="1891522" y="2179768"/>
            <a:ext cx="915473" cy="308251"/>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41">
            <a:extLst>
              <a:ext uri="{FF2B5EF4-FFF2-40B4-BE49-F238E27FC236}">
                <a16:creationId xmlns:a16="http://schemas.microsoft.com/office/drawing/2014/main" id="{AB66345E-4DA6-494E-B982-DA9056750EF9}"/>
              </a:ext>
            </a:extLst>
          </p:cNvPr>
          <p:cNvSpPr/>
          <p:nvPr/>
        </p:nvSpPr>
        <p:spPr>
          <a:xfrm>
            <a:off x="48738" y="1249010"/>
            <a:ext cx="1069319" cy="467666"/>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28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2</a:t>
            </a:fld>
            <a:endParaRPr lang="en-GB" dirty="0"/>
          </a:p>
        </p:txBody>
      </p:sp>
      <p:sp>
        <p:nvSpPr>
          <p:cNvPr id="18" name="Rectangle 4">
            <a:extLst>
              <a:ext uri="{FF2B5EF4-FFF2-40B4-BE49-F238E27FC236}">
                <a16:creationId xmlns:a16="http://schemas.microsoft.com/office/drawing/2014/main" id="{73F59397-1FFD-459C-B5F4-4EF5728A5847}"/>
              </a:ext>
            </a:extLst>
          </p:cNvPr>
          <p:cNvSpPr>
            <a:spLocks noGrp="1" noChangeArrowheads="1"/>
          </p:cNvSpPr>
          <p:nvPr>
            <p:ph type="title"/>
          </p:nvPr>
        </p:nvSpPr>
        <p:spPr>
          <a:xfrm>
            <a:off x="207534" y="896110"/>
            <a:ext cx="11711564" cy="602898"/>
          </a:xfrm>
          <a:noFill/>
        </p:spPr>
        <p:txBody>
          <a:bodyPr>
            <a:noAutofit/>
          </a:bodyPr>
          <a:lstStyle/>
          <a:p>
            <a:pPr algn="ctr" eaLnBrk="1" hangingPunct="1"/>
            <a:r>
              <a:rPr lang="en-GB" sz="3200" dirty="0">
                <a:latin typeface="Arial" panose="020B0604020202020204" pitchFamily="34" charset="0"/>
                <a:cs typeface="Arial" panose="020B0604020202020204" pitchFamily="34" charset="0"/>
              </a:rPr>
              <a:t>Getting started - looking for systematic reviews</a:t>
            </a:r>
          </a:p>
        </p:txBody>
      </p:sp>
      <p:sp>
        <p:nvSpPr>
          <p:cNvPr id="21" name="Rectangle 5">
            <a:extLst>
              <a:ext uri="{FF2B5EF4-FFF2-40B4-BE49-F238E27FC236}">
                <a16:creationId xmlns:a16="http://schemas.microsoft.com/office/drawing/2014/main" id="{1989322E-5095-4B90-A20B-835971FCD51A}"/>
              </a:ext>
            </a:extLst>
          </p:cNvPr>
          <p:cNvSpPr>
            <a:spLocks noChangeArrowheads="1"/>
          </p:cNvSpPr>
          <p:nvPr/>
        </p:nvSpPr>
        <p:spPr bwMode="auto">
          <a:xfrm>
            <a:off x="426424" y="1761895"/>
            <a:ext cx="10393976"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381000" algn="l"/>
              </a:tabLst>
              <a:defRPr>
                <a:solidFill>
                  <a:schemeClr val="tx1"/>
                </a:solidFill>
                <a:latin typeface="Arial" panose="020B0604020202020204" pitchFamily="34" charset="0"/>
              </a:defRPr>
            </a:lvl1pPr>
            <a:lvl2pPr eaLnBrk="0" hangingPunct="0">
              <a:tabLst>
                <a:tab pos="381000" algn="l"/>
              </a:tabLst>
              <a:defRPr>
                <a:solidFill>
                  <a:schemeClr val="tx1"/>
                </a:solidFill>
                <a:latin typeface="Arial" panose="020B0604020202020204" pitchFamily="34" charset="0"/>
              </a:defRPr>
            </a:lvl2pPr>
            <a:lvl3pPr eaLnBrk="0" hangingPunct="0">
              <a:tabLst>
                <a:tab pos="381000" algn="l"/>
              </a:tabLst>
              <a:defRPr>
                <a:solidFill>
                  <a:schemeClr val="tx1"/>
                </a:solidFill>
                <a:latin typeface="Arial" panose="020B0604020202020204" pitchFamily="34" charset="0"/>
              </a:defRPr>
            </a:lvl3pPr>
            <a:lvl4pPr eaLnBrk="0" hangingPunct="0">
              <a:tabLst>
                <a:tab pos="381000" algn="l"/>
              </a:tabLst>
              <a:defRPr>
                <a:solidFill>
                  <a:schemeClr val="tx1"/>
                </a:solidFill>
                <a:latin typeface="Arial" panose="020B0604020202020204" pitchFamily="34" charset="0"/>
              </a:defRPr>
            </a:lvl4pPr>
            <a:lvl5pPr eaLnBrk="0" hangingPunct="0">
              <a:tabLst>
                <a:tab pos="381000" algn="l"/>
              </a:tabLst>
              <a:defRPr>
                <a:solidFill>
                  <a:schemeClr val="tx1"/>
                </a:solidFill>
                <a:latin typeface="Arial" panose="020B0604020202020204" pitchFamily="34" charset="0"/>
              </a:defRPr>
            </a:lvl5pPr>
            <a:lvl6pPr eaLnBrk="0" fontAlgn="base" hangingPunct="0">
              <a:spcBef>
                <a:spcPct val="0"/>
              </a:spcBef>
              <a:spcAft>
                <a:spcPct val="0"/>
              </a:spcAft>
              <a:tabLst>
                <a:tab pos="381000" algn="l"/>
              </a:tabLst>
              <a:defRPr>
                <a:solidFill>
                  <a:schemeClr val="tx1"/>
                </a:solidFill>
                <a:latin typeface="Arial" panose="020B0604020202020204" pitchFamily="34" charset="0"/>
              </a:defRPr>
            </a:lvl6pPr>
            <a:lvl7pPr eaLnBrk="0" fontAlgn="base" hangingPunct="0">
              <a:spcBef>
                <a:spcPct val="0"/>
              </a:spcBef>
              <a:spcAft>
                <a:spcPct val="0"/>
              </a:spcAft>
              <a:tabLst>
                <a:tab pos="381000" algn="l"/>
              </a:tabLst>
              <a:defRPr>
                <a:solidFill>
                  <a:schemeClr val="tx1"/>
                </a:solidFill>
                <a:latin typeface="Arial" panose="020B0604020202020204" pitchFamily="34" charset="0"/>
              </a:defRPr>
            </a:lvl7pPr>
            <a:lvl8pPr eaLnBrk="0" fontAlgn="base" hangingPunct="0">
              <a:spcBef>
                <a:spcPct val="0"/>
              </a:spcBef>
              <a:spcAft>
                <a:spcPct val="0"/>
              </a:spcAft>
              <a:tabLst>
                <a:tab pos="381000" algn="l"/>
              </a:tabLst>
              <a:defRPr>
                <a:solidFill>
                  <a:schemeClr val="tx1"/>
                </a:solidFill>
                <a:latin typeface="Arial" panose="020B0604020202020204" pitchFamily="34" charset="0"/>
              </a:defRPr>
            </a:lvl8pPr>
            <a:lvl9pPr eaLnBrk="0" fontAlgn="base" hangingPunct="0">
              <a:spcBef>
                <a:spcPct val="0"/>
              </a:spcBef>
              <a:spcAft>
                <a:spcPct val="0"/>
              </a:spcAft>
              <a:tabLst>
                <a:tab pos="381000" algn="l"/>
              </a:tabLst>
              <a:defRPr>
                <a:solidFill>
                  <a:schemeClr val="tx1"/>
                </a:solidFill>
                <a:latin typeface="Arial" panose="020B0604020202020204" pitchFamily="34" charset="0"/>
              </a:defRPr>
            </a:lvl9pPr>
          </a:lstStyle>
          <a:p>
            <a:r>
              <a:rPr lang="en-GB" altLang="en-US" sz="2400" dirty="0">
                <a:cs typeface="Arial" panose="020B0604020202020204" pitchFamily="34" charset="0"/>
              </a:rPr>
              <a:t>Previous </a:t>
            </a:r>
            <a:r>
              <a:rPr lang="en-GB" altLang="en-US" sz="2400" dirty="0" err="1">
                <a:cs typeface="Arial" panose="020B0604020202020204" pitchFamily="34" charset="0"/>
              </a:rPr>
              <a:t>DClin</a:t>
            </a:r>
            <a:r>
              <a:rPr lang="en-GB" altLang="en-US" sz="2400" dirty="0">
                <a:cs typeface="Arial" panose="020B0604020202020204" pitchFamily="34" charset="0"/>
              </a:rPr>
              <a:t> theses are on the Edinburgh Research Archive (ERA)</a:t>
            </a:r>
          </a:p>
          <a:p>
            <a:r>
              <a:rPr lang="en-GB" altLang="en-US" sz="2400" dirty="0">
                <a:cs typeface="Arial" panose="020B0604020202020204" pitchFamily="34" charset="0"/>
              </a:rPr>
              <a:t> </a:t>
            </a:r>
          </a:p>
          <a:p>
            <a:pPr marL="457200" indent="-263525">
              <a:spcAft>
                <a:spcPts val="1200"/>
              </a:spcAft>
              <a:buFont typeface="Arial" panose="020B0604020202020204" pitchFamily="34" charset="0"/>
              <a:buChar char="•"/>
              <a:tabLst>
                <a:tab pos="719138" algn="l"/>
              </a:tabLst>
            </a:pPr>
            <a:r>
              <a:rPr lang="en-GB" altLang="en-US" sz="2400" dirty="0">
                <a:cs typeface="Arial" panose="020B0604020202020204" pitchFamily="34" charset="0"/>
              </a:rPr>
              <a:t>Most will be available to read in full </a:t>
            </a:r>
          </a:p>
          <a:p>
            <a:pPr marL="457200" indent="-263525">
              <a:spcAft>
                <a:spcPts val="1200"/>
              </a:spcAft>
              <a:buFont typeface="Arial" panose="020B0604020202020204" pitchFamily="34" charset="0"/>
              <a:buChar char="•"/>
              <a:tabLst>
                <a:tab pos="719138" algn="l"/>
              </a:tabLst>
            </a:pPr>
            <a:r>
              <a:rPr lang="en-GB" altLang="en-US" sz="2400" dirty="0">
                <a:cs typeface="Arial" panose="020B0604020202020204" pitchFamily="34" charset="0"/>
              </a:rPr>
              <a:t>Many will include a systematic review section.   </a:t>
            </a:r>
          </a:p>
        </p:txBody>
      </p:sp>
      <p:sp>
        <p:nvSpPr>
          <p:cNvPr id="27" name="TextBox 26">
            <a:extLst>
              <a:ext uri="{FF2B5EF4-FFF2-40B4-BE49-F238E27FC236}">
                <a16:creationId xmlns:a16="http://schemas.microsoft.com/office/drawing/2014/main" id="{4521C7E8-F08A-45D9-9AD0-D0CB82C9F3CF}"/>
              </a:ext>
            </a:extLst>
          </p:cNvPr>
          <p:cNvSpPr txBox="1"/>
          <p:nvPr/>
        </p:nvSpPr>
        <p:spPr>
          <a:xfrm>
            <a:off x="5586655" y="6163706"/>
            <a:ext cx="2822559" cy="461665"/>
          </a:xfrm>
          <a:prstGeom prst="rect">
            <a:avLst/>
          </a:prstGeom>
          <a:noFill/>
        </p:spPr>
        <p:txBody>
          <a:bodyPr wrap="square">
            <a:spAutoFit/>
          </a:bodyPr>
          <a:lstStyle/>
          <a:p>
            <a:pPr algn="ctr"/>
            <a:r>
              <a:rPr kumimoji="0" lang="en-GB"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4"/>
              </a:rPr>
              <a:t>www.era.ed.ac.uk</a:t>
            </a:r>
            <a:r>
              <a:rPr kumimoji="0" lang="en-GB"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endParaRPr lang="en-GB" altLang="en-US"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74CF8D0-6373-4A30-BD75-4FF21E85CF88}"/>
              </a:ext>
            </a:extLst>
          </p:cNvPr>
          <p:cNvPicPr>
            <a:picLocks noChangeAspect="1"/>
          </p:cNvPicPr>
          <p:nvPr/>
        </p:nvPicPr>
        <p:blipFill>
          <a:blip r:embed="rId5"/>
          <a:stretch>
            <a:fillRect/>
          </a:stretch>
        </p:blipFill>
        <p:spPr>
          <a:xfrm>
            <a:off x="7455206" y="2396463"/>
            <a:ext cx="4451007" cy="3565427"/>
          </a:xfrm>
          <a:prstGeom prst="rect">
            <a:avLst/>
          </a:prstGeom>
          <a:ln>
            <a:solidFill>
              <a:schemeClr val="tx1"/>
            </a:solidFill>
          </a:ln>
        </p:spPr>
      </p:pic>
      <p:pic>
        <p:nvPicPr>
          <p:cNvPr id="12" name="Picture 11">
            <a:extLst>
              <a:ext uri="{FF2B5EF4-FFF2-40B4-BE49-F238E27FC236}">
                <a16:creationId xmlns:a16="http://schemas.microsoft.com/office/drawing/2014/main" id="{2A9AD89D-0377-4F34-8DE3-AFFBE3EA0536}"/>
              </a:ext>
            </a:extLst>
          </p:cNvPr>
          <p:cNvPicPr>
            <a:picLocks noChangeAspect="1"/>
          </p:cNvPicPr>
          <p:nvPr/>
        </p:nvPicPr>
        <p:blipFill>
          <a:blip r:embed="rId6"/>
          <a:stretch>
            <a:fillRect/>
          </a:stretch>
        </p:blipFill>
        <p:spPr>
          <a:xfrm>
            <a:off x="1379214" y="3838618"/>
            <a:ext cx="3889584" cy="2673018"/>
          </a:xfrm>
          <a:prstGeom prst="rect">
            <a:avLst/>
          </a:prstGeom>
          <a:solidFill>
            <a:schemeClr val="bg1"/>
          </a:solidFill>
          <a:ln>
            <a:solidFill>
              <a:schemeClr val="tx1"/>
            </a:solidFill>
          </a:ln>
        </p:spPr>
      </p:pic>
      <p:sp>
        <p:nvSpPr>
          <p:cNvPr id="13" name="Rectangle: Rounded Corners 12">
            <a:extLst>
              <a:ext uri="{FF2B5EF4-FFF2-40B4-BE49-F238E27FC236}">
                <a16:creationId xmlns:a16="http://schemas.microsoft.com/office/drawing/2014/main" id="{D265E575-4E4F-4FDD-A706-09AFCBBA95D2}"/>
              </a:ext>
            </a:extLst>
          </p:cNvPr>
          <p:cNvSpPr/>
          <p:nvPr/>
        </p:nvSpPr>
        <p:spPr>
          <a:xfrm>
            <a:off x="1061357" y="6227494"/>
            <a:ext cx="669472" cy="42418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0911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FB97BD-CB0D-4BFA-ADC7-7EC43D99C413}"/>
              </a:ext>
            </a:extLst>
          </p:cNvPr>
          <p:cNvPicPr>
            <a:picLocks noChangeAspect="1"/>
          </p:cNvPicPr>
          <p:nvPr/>
        </p:nvPicPr>
        <p:blipFill>
          <a:blip r:embed="rId3"/>
          <a:stretch>
            <a:fillRect/>
          </a:stretch>
        </p:blipFill>
        <p:spPr>
          <a:xfrm>
            <a:off x="7377479" y="1413587"/>
            <a:ext cx="4258269" cy="5134692"/>
          </a:xfrm>
          <a:prstGeom prst="rect">
            <a:avLst/>
          </a:prstGeom>
          <a:ln>
            <a:solidFill>
              <a:schemeClr val="tx1"/>
            </a:solidFill>
          </a:ln>
        </p:spPr>
      </p:pic>
      <p:pic>
        <p:nvPicPr>
          <p:cNvPr id="7" name="Picture 6">
            <a:extLst>
              <a:ext uri="{FF2B5EF4-FFF2-40B4-BE49-F238E27FC236}">
                <a16:creationId xmlns:a16="http://schemas.microsoft.com/office/drawing/2014/main" id="{D7AA947A-4D29-48FD-80EB-C2886F1C24C7}"/>
              </a:ext>
            </a:extLst>
          </p:cNvPr>
          <p:cNvPicPr>
            <a:picLocks noChangeAspect="1"/>
          </p:cNvPicPr>
          <p:nvPr/>
        </p:nvPicPr>
        <p:blipFill rotWithShape="1">
          <a:blip r:embed="rId4"/>
          <a:srcRect l="1045" r="3288"/>
          <a:stretch/>
        </p:blipFill>
        <p:spPr>
          <a:xfrm>
            <a:off x="276447" y="2073678"/>
            <a:ext cx="6762306" cy="3515216"/>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20</a:t>
            </a:fld>
            <a:endParaRPr lang="en-GB" dirty="0"/>
          </a:p>
        </p:txBody>
      </p:sp>
      <p:cxnSp>
        <p:nvCxnSpPr>
          <p:cNvPr id="17" name="Straight Arrow Connector 16"/>
          <p:cNvCxnSpPr>
            <a:cxnSpLocks/>
            <a:stCxn id="20" idx="3"/>
          </p:cNvCxnSpPr>
          <p:nvPr/>
        </p:nvCxnSpPr>
        <p:spPr>
          <a:xfrm flipV="1">
            <a:off x="6999675" y="2337738"/>
            <a:ext cx="623719" cy="2154293"/>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txBox="1">
            <a:spLocks noChangeArrowheads="1"/>
          </p:cNvSpPr>
          <p:nvPr/>
        </p:nvSpPr>
        <p:spPr>
          <a:xfrm>
            <a:off x="202586" y="765392"/>
            <a:ext cx="11716512" cy="626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Subject Headings – differ between databases</a:t>
            </a:r>
          </a:p>
        </p:txBody>
      </p:sp>
      <p:sp>
        <p:nvSpPr>
          <p:cNvPr id="20" name="Rounded Rectangle 19"/>
          <p:cNvSpPr/>
          <p:nvPr/>
        </p:nvSpPr>
        <p:spPr>
          <a:xfrm>
            <a:off x="6586000" y="4360401"/>
            <a:ext cx="413675" cy="263260"/>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59258" y="5820677"/>
            <a:ext cx="6679495" cy="830997"/>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“Used For:” type entries are other, sometimes older, terminology</a:t>
            </a:r>
          </a:p>
        </p:txBody>
      </p:sp>
      <p:sp>
        <p:nvSpPr>
          <p:cNvPr id="23" name="Rectangle 22"/>
          <p:cNvSpPr/>
          <p:nvPr/>
        </p:nvSpPr>
        <p:spPr>
          <a:xfrm>
            <a:off x="359258" y="1413587"/>
            <a:ext cx="11559840" cy="461665"/>
          </a:xfrm>
          <a:prstGeom prst="rect">
            <a:avLst/>
          </a:prstGeom>
        </p:spPr>
        <p:txBody>
          <a:bodyPr wrap="square">
            <a:spAutoFit/>
          </a:bodyPr>
          <a:lstStyle/>
          <a:p>
            <a:pPr>
              <a:buClr>
                <a:schemeClr val="tx1"/>
              </a:buClr>
            </a:pPr>
            <a:r>
              <a:rPr lang="en-GB" sz="2400" dirty="0">
                <a:latin typeface="Arial" panose="020B0604020202020204" pitchFamily="34" charset="0"/>
                <a:cs typeface="Arial" panose="020B0604020202020204" pitchFamily="34" charset="0"/>
              </a:rPr>
              <a:t>Databases do not use the same subject headings</a:t>
            </a:r>
          </a:p>
        </p:txBody>
      </p:sp>
      <p:cxnSp>
        <p:nvCxnSpPr>
          <p:cNvPr id="24" name="Straight Arrow Connector 23"/>
          <p:cNvCxnSpPr>
            <a:cxnSpLocks/>
          </p:cNvCxnSpPr>
          <p:nvPr/>
        </p:nvCxnSpPr>
        <p:spPr>
          <a:xfrm flipV="1">
            <a:off x="6999675" y="4624205"/>
            <a:ext cx="736046" cy="1887431"/>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04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9A4FCF-6B5F-484C-AA47-333DB8ACF012}"/>
              </a:ext>
            </a:extLst>
          </p:cNvPr>
          <p:cNvPicPr>
            <a:picLocks noChangeAspect="1"/>
          </p:cNvPicPr>
          <p:nvPr/>
        </p:nvPicPr>
        <p:blipFill>
          <a:blip r:embed="rId3"/>
          <a:stretch>
            <a:fillRect/>
          </a:stretch>
        </p:blipFill>
        <p:spPr>
          <a:xfrm>
            <a:off x="3211033" y="3172424"/>
            <a:ext cx="6801799" cy="1438476"/>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21</a:t>
            </a:fld>
            <a:endParaRPr lang="en-GB" dirty="0"/>
          </a:p>
        </p:txBody>
      </p:sp>
      <p:cxnSp>
        <p:nvCxnSpPr>
          <p:cNvPr id="17" name="Straight Arrow Connector 16"/>
          <p:cNvCxnSpPr>
            <a:cxnSpLocks/>
          </p:cNvCxnSpPr>
          <p:nvPr/>
        </p:nvCxnSpPr>
        <p:spPr>
          <a:xfrm>
            <a:off x="2433129" y="2958356"/>
            <a:ext cx="777904" cy="333808"/>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211033" y="1403006"/>
            <a:ext cx="8778383" cy="830997"/>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The number of results returned matches the “Hits” number but is limited to those records which have subject heading fields. </a:t>
            </a:r>
          </a:p>
        </p:txBody>
      </p:sp>
      <p:sp>
        <p:nvSpPr>
          <p:cNvPr id="21" name="Rectangle 4">
            <a:extLst>
              <a:ext uri="{FF2B5EF4-FFF2-40B4-BE49-F238E27FC236}">
                <a16:creationId xmlns:a16="http://schemas.microsoft.com/office/drawing/2014/main" id="{29D5E587-E8B0-4DD1-83E1-0DDDA0CD3CDB}"/>
              </a:ext>
            </a:extLst>
          </p:cNvPr>
          <p:cNvSpPr txBox="1">
            <a:spLocks noChangeArrowheads="1"/>
          </p:cNvSpPr>
          <p:nvPr/>
        </p:nvSpPr>
        <p:spPr>
          <a:xfrm>
            <a:off x="202584" y="721370"/>
            <a:ext cx="11716513" cy="626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Keyword searching</a:t>
            </a:r>
          </a:p>
        </p:txBody>
      </p:sp>
      <p:sp>
        <p:nvSpPr>
          <p:cNvPr id="24" name="Rectangle 23">
            <a:extLst>
              <a:ext uri="{FF2B5EF4-FFF2-40B4-BE49-F238E27FC236}">
                <a16:creationId xmlns:a16="http://schemas.microsoft.com/office/drawing/2014/main" id="{BD319E2E-1B61-468F-B21F-695FD9D4DB6A}"/>
              </a:ext>
            </a:extLst>
          </p:cNvPr>
          <p:cNvSpPr/>
          <p:nvPr/>
        </p:nvSpPr>
        <p:spPr>
          <a:xfrm>
            <a:off x="3067123" y="5024971"/>
            <a:ext cx="8816538" cy="1200329"/>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Using the same phrase as a subject heading, returns all the records with the phrase in the subject heading field plus records where the phrase appears in title, abstract or other fields. </a:t>
            </a:r>
          </a:p>
        </p:txBody>
      </p:sp>
      <p:sp>
        <p:nvSpPr>
          <p:cNvPr id="12" name="Rectangle 11">
            <a:extLst>
              <a:ext uri="{FF2B5EF4-FFF2-40B4-BE49-F238E27FC236}">
                <a16:creationId xmlns:a16="http://schemas.microsoft.com/office/drawing/2014/main" id="{5DC85877-1EA6-4ABD-8877-C67353992B95}"/>
              </a:ext>
            </a:extLst>
          </p:cNvPr>
          <p:cNvSpPr/>
          <p:nvPr/>
        </p:nvSpPr>
        <p:spPr>
          <a:xfrm>
            <a:off x="336289" y="2442362"/>
            <a:ext cx="11582808" cy="461665"/>
          </a:xfrm>
          <a:prstGeom prst="rect">
            <a:avLst/>
          </a:prstGeom>
        </p:spPr>
        <p:txBody>
          <a:bodyPr wrap="square">
            <a:spAutoFit/>
          </a:bodyPr>
          <a:lstStyle/>
          <a:p>
            <a:pPr algn="just">
              <a:buClr>
                <a:schemeClr val="tx1"/>
              </a:buClr>
            </a:pPr>
            <a:r>
              <a:rPr lang="en-GB" sz="2400" dirty="0">
                <a:latin typeface="Arial" panose="020B0604020202020204" pitchFamily="34" charset="0"/>
                <a:cs typeface="Arial" panose="020B0604020202020204" pitchFamily="34" charset="0"/>
              </a:rPr>
              <a:t>Remove the tick from the mapping option for a Keyword search.</a:t>
            </a:r>
          </a:p>
        </p:txBody>
      </p:sp>
      <p:pic>
        <p:nvPicPr>
          <p:cNvPr id="4" name="Picture 3">
            <a:extLst>
              <a:ext uri="{FF2B5EF4-FFF2-40B4-BE49-F238E27FC236}">
                <a16:creationId xmlns:a16="http://schemas.microsoft.com/office/drawing/2014/main" id="{7F74402C-1862-4ACE-9815-7B02182AB4CF}"/>
              </a:ext>
            </a:extLst>
          </p:cNvPr>
          <p:cNvPicPr>
            <a:picLocks noChangeAspect="1"/>
          </p:cNvPicPr>
          <p:nvPr/>
        </p:nvPicPr>
        <p:blipFill>
          <a:blip r:embed="rId5"/>
          <a:stretch>
            <a:fillRect/>
          </a:stretch>
        </p:blipFill>
        <p:spPr>
          <a:xfrm>
            <a:off x="336289" y="1530108"/>
            <a:ext cx="2695951" cy="533474"/>
          </a:xfrm>
          <a:prstGeom prst="rect">
            <a:avLst/>
          </a:prstGeom>
          <a:ln>
            <a:solidFill>
              <a:schemeClr val="tx1"/>
            </a:solidFill>
          </a:ln>
        </p:spPr>
      </p:pic>
      <p:pic>
        <p:nvPicPr>
          <p:cNvPr id="8" name="Picture 7">
            <a:extLst>
              <a:ext uri="{FF2B5EF4-FFF2-40B4-BE49-F238E27FC236}">
                <a16:creationId xmlns:a16="http://schemas.microsoft.com/office/drawing/2014/main" id="{A7068811-C5CF-4119-9588-DF777A0D8711}"/>
              </a:ext>
            </a:extLst>
          </p:cNvPr>
          <p:cNvPicPr>
            <a:picLocks noChangeAspect="1"/>
          </p:cNvPicPr>
          <p:nvPr/>
        </p:nvPicPr>
        <p:blipFill>
          <a:blip r:embed="rId6"/>
          <a:stretch>
            <a:fillRect/>
          </a:stretch>
        </p:blipFill>
        <p:spPr>
          <a:xfrm>
            <a:off x="334412" y="5149552"/>
            <a:ext cx="2534004" cy="438211"/>
          </a:xfrm>
          <a:prstGeom prst="rect">
            <a:avLst/>
          </a:prstGeom>
          <a:ln>
            <a:solidFill>
              <a:schemeClr val="tx1"/>
            </a:solidFill>
          </a:ln>
        </p:spPr>
      </p:pic>
      <p:sp>
        <p:nvSpPr>
          <p:cNvPr id="22" name="Rounded Rectangle 41">
            <a:extLst>
              <a:ext uri="{FF2B5EF4-FFF2-40B4-BE49-F238E27FC236}">
                <a16:creationId xmlns:a16="http://schemas.microsoft.com/office/drawing/2014/main" id="{4ED1E6F8-D92C-4BE3-8F16-8842D0501471}"/>
              </a:ext>
            </a:extLst>
          </p:cNvPr>
          <p:cNvSpPr/>
          <p:nvPr/>
        </p:nvSpPr>
        <p:spPr>
          <a:xfrm>
            <a:off x="4756691" y="4138493"/>
            <a:ext cx="2303327" cy="605866"/>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081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22</a:t>
            </a:fld>
            <a:endParaRPr lang="en-GB" dirty="0"/>
          </a:p>
        </p:txBody>
      </p:sp>
      <p:sp>
        <p:nvSpPr>
          <p:cNvPr id="20" name="Rectangle 19"/>
          <p:cNvSpPr/>
          <p:nvPr/>
        </p:nvSpPr>
        <p:spPr>
          <a:xfrm>
            <a:off x="4560886" y="1645161"/>
            <a:ext cx="7358212" cy="862800"/>
          </a:xfrm>
          <a:prstGeom prst="rect">
            <a:avLst/>
          </a:prstGeom>
        </p:spPr>
        <p:txBody>
          <a:bodyPr wrap="square">
            <a:spAutoFit/>
          </a:bodyPr>
          <a:lstStyle/>
          <a:p>
            <a:pPr algn="just">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A word or words from longer phrases return the same results plus more.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4">
            <a:extLst>
              <a:ext uri="{FF2B5EF4-FFF2-40B4-BE49-F238E27FC236}">
                <a16:creationId xmlns:a16="http://schemas.microsoft.com/office/drawing/2014/main" id="{29D5E587-E8B0-4DD1-83E1-0DDDA0CD3CDB}"/>
              </a:ext>
            </a:extLst>
          </p:cNvPr>
          <p:cNvSpPr txBox="1">
            <a:spLocks noChangeArrowheads="1"/>
          </p:cNvSpPr>
          <p:nvPr/>
        </p:nvSpPr>
        <p:spPr>
          <a:xfrm>
            <a:off x="237743" y="790627"/>
            <a:ext cx="11716513" cy="626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400" dirty="0">
                <a:latin typeface="Arial" panose="020B0604020202020204" pitchFamily="34" charset="0"/>
                <a:cs typeface="Arial" panose="020B0604020202020204" pitchFamily="34" charset="0"/>
              </a:rPr>
              <a:t>Keyword searching – increasing the number of results</a:t>
            </a:r>
          </a:p>
        </p:txBody>
      </p:sp>
      <p:pic>
        <p:nvPicPr>
          <p:cNvPr id="5" name="Picture 4">
            <a:extLst>
              <a:ext uri="{FF2B5EF4-FFF2-40B4-BE49-F238E27FC236}">
                <a16:creationId xmlns:a16="http://schemas.microsoft.com/office/drawing/2014/main" id="{A281DD08-DF92-4B32-83D0-6A0D6FF05E81}"/>
              </a:ext>
            </a:extLst>
          </p:cNvPr>
          <p:cNvPicPr>
            <a:picLocks noChangeAspect="1"/>
          </p:cNvPicPr>
          <p:nvPr/>
        </p:nvPicPr>
        <p:blipFill rotWithShape="1">
          <a:blip r:embed="rId4"/>
          <a:srcRect t="2" b="-7748"/>
          <a:stretch/>
        </p:blipFill>
        <p:spPr>
          <a:xfrm>
            <a:off x="408708" y="1683030"/>
            <a:ext cx="3953427" cy="1457528"/>
          </a:xfrm>
          <a:prstGeom prst="rect">
            <a:avLst/>
          </a:prstGeom>
          <a:ln>
            <a:solidFill>
              <a:schemeClr val="tx1"/>
            </a:solidFill>
          </a:ln>
        </p:spPr>
      </p:pic>
      <p:pic>
        <p:nvPicPr>
          <p:cNvPr id="9" name="Picture 8">
            <a:extLst>
              <a:ext uri="{FF2B5EF4-FFF2-40B4-BE49-F238E27FC236}">
                <a16:creationId xmlns:a16="http://schemas.microsoft.com/office/drawing/2014/main" id="{B07AC96A-8CFD-4A5F-ABD1-3E3B6159AC31}"/>
              </a:ext>
            </a:extLst>
          </p:cNvPr>
          <p:cNvPicPr>
            <a:picLocks noChangeAspect="1"/>
          </p:cNvPicPr>
          <p:nvPr/>
        </p:nvPicPr>
        <p:blipFill rotWithShape="1">
          <a:blip r:embed="rId5"/>
          <a:srcRect r="3263" b="32122"/>
          <a:stretch/>
        </p:blipFill>
        <p:spPr>
          <a:xfrm>
            <a:off x="392781" y="3549073"/>
            <a:ext cx="3953427" cy="969938"/>
          </a:xfrm>
          <a:prstGeom prst="rect">
            <a:avLst/>
          </a:prstGeom>
          <a:ln>
            <a:solidFill>
              <a:schemeClr val="tx1"/>
            </a:solidFill>
          </a:ln>
        </p:spPr>
      </p:pic>
      <p:pic>
        <p:nvPicPr>
          <p:cNvPr id="11" name="Picture 10">
            <a:extLst>
              <a:ext uri="{FF2B5EF4-FFF2-40B4-BE49-F238E27FC236}">
                <a16:creationId xmlns:a16="http://schemas.microsoft.com/office/drawing/2014/main" id="{DE5E1878-F5BD-4A6B-90D5-C7346A3269E6}"/>
              </a:ext>
            </a:extLst>
          </p:cNvPr>
          <p:cNvPicPr>
            <a:picLocks noChangeAspect="1"/>
          </p:cNvPicPr>
          <p:nvPr/>
        </p:nvPicPr>
        <p:blipFill rotWithShape="1">
          <a:blip r:embed="rId6"/>
          <a:srcRect b="33453"/>
          <a:stretch/>
        </p:blipFill>
        <p:spPr>
          <a:xfrm>
            <a:off x="392781" y="5457739"/>
            <a:ext cx="3972479" cy="969938"/>
          </a:xfrm>
          <a:prstGeom prst="rect">
            <a:avLst/>
          </a:prstGeom>
          <a:ln>
            <a:solidFill>
              <a:schemeClr val="tx1"/>
            </a:solidFill>
          </a:ln>
        </p:spPr>
      </p:pic>
      <p:pic>
        <p:nvPicPr>
          <p:cNvPr id="18" name="Picture 17">
            <a:extLst>
              <a:ext uri="{FF2B5EF4-FFF2-40B4-BE49-F238E27FC236}">
                <a16:creationId xmlns:a16="http://schemas.microsoft.com/office/drawing/2014/main" id="{0A56C702-529B-41A4-9838-83C4256625DB}"/>
              </a:ext>
            </a:extLst>
          </p:cNvPr>
          <p:cNvPicPr>
            <a:picLocks noChangeAspect="1"/>
          </p:cNvPicPr>
          <p:nvPr/>
        </p:nvPicPr>
        <p:blipFill>
          <a:blip r:embed="rId7"/>
          <a:stretch>
            <a:fillRect/>
          </a:stretch>
        </p:blipFill>
        <p:spPr>
          <a:xfrm>
            <a:off x="4653348" y="2616002"/>
            <a:ext cx="2257740" cy="476316"/>
          </a:xfrm>
          <a:prstGeom prst="rect">
            <a:avLst/>
          </a:prstGeom>
          <a:ln>
            <a:solidFill>
              <a:schemeClr val="tx1"/>
            </a:solidFill>
          </a:ln>
        </p:spPr>
      </p:pic>
      <p:sp>
        <p:nvSpPr>
          <p:cNvPr id="23" name="Rectangle 22">
            <a:extLst>
              <a:ext uri="{FF2B5EF4-FFF2-40B4-BE49-F238E27FC236}">
                <a16:creationId xmlns:a16="http://schemas.microsoft.com/office/drawing/2014/main" id="{03592FCB-D327-4A22-8459-CB90E828F6AD}"/>
              </a:ext>
            </a:extLst>
          </p:cNvPr>
          <p:cNvSpPr/>
          <p:nvPr/>
        </p:nvSpPr>
        <p:spPr>
          <a:xfrm>
            <a:off x="4533469" y="3549073"/>
            <a:ext cx="7265750" cy="1257973"/>
          </a:xfrm>
          <a:prstGeom prst="rect">
            <a:avLst/>
          </a:prstGeom>
        </p:spPr>
        <p:txBody>
          <a:bodyPr wrap="square">
            <a:spAutoFit/>
          </a:bodyPr>
          <a:lstStyle/>
          <a:p>
            <a:pPr algn="just">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Hyphens are often ignored but a compound word does not find a phrase (hyphenated or otherwise) and vice versa. Use both.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A0876BB8-5436-4E5D-B26C-9BB752C24AF0}"/>
              </a:ext>
            </a:extLst>
          </p:cNvPr>
          <p:cNvSpPr/>
          <p:nvPr/>
        </p:nvSpPr>
        <p:spPr>
          <a:xfrm>
            <a:off x="4563294" y="5427851"/>
            <a:ext cx="7102234" cy="467629"/>
          </a:xfrm>
          <a:prstGeom prst="rect">
            <a:avLst/>
          </a:prstGeom>
        </p:spPr>
        <p:txBody>
          <a:bodyPr wrap="square">
            <a:spAutoFit/>
          </a:bodyPr>
          <a:lstStyle/>
          <a:p>
            <a:pPr algn="just">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Truncation increases result numbers too.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0B2A752A-C56D-4E98-AD93-CB110CA89750}"/>
              </a:ext>
            </a:extLst>
          </p:cNvPr>
          <p:cNvPicPr>
            <a:picLocks noChangeAspect="1"/>
          </p:cNvPicPr>
          <p:nvPr/>
        </p:nvPicPr>
        <p:blipFill>
          <a:blip r:embed="rId8"/>
          <a:stretch>
            <a:fillRect/>
          </a:stretch>
        </p:blipFill>
        <p:spPr>
          <a:xfrm>
            <a:off x="2078942" y="4613423"/>
            <a:ext cx="2267266" cy="428685"/>
          </a:xfrm>
          <a:prstGeom prst="rect">
            <a:avLst/>
          </a:prstGeom>
          <a:ln>
            <a:solidFill>
              <a:schemeClr val="tx1"/>
            </a:solidFill>
          </a:ln>
        </p:spPr>
      </p:pic>
      <p:pic>
        <p:nvPicPr>
          <p:cNvPr id="28" name="Picture 27">
            <a:extLst>
              <a:ext uri="{FF2B5EF4-FFF2-40B4-BE49-F238E27FC236}">
                <a16:creationId xmlns:a16="http://schemas.microsoft.com/office/drawing/2014/main" id="{E5B4B817-542D-4214-A03B-620CFF4A612F}"/>
              </a:ext>
            </a:extLst>
          </p:cNvPr>
          <p:cNvPicPr>
            <a:picLocks noChangeAspect="1"/>
          </p:cNvPicPr>
          <p:nvPr/>
        </p:nvPicPr>
        <p:blipFill>
          <a:blip r:embed="rId9"/>
          <a:stretch>
            <a:fillRect/>
          </a:stretch>
        </p:blipFill>
        <p:spPr>
          <a:xfrm>
            <a:off x="4653348" y="5994969"/>
            <a:ext cx="2267266" cy="457264"/>
          </a:xfrm>
          <a:prstGeom prst="rect">
            <a:avLst/>
          </a:prstGeom>
          <a:ln>
            <a:solidFill>
              <a:schemeClr val="tx1"/>
            </a:solidFill>
          </a:ln>
        </p:spPr>
      </p:pic>
    </p:spTree>
    <p:extLst>
      <p:ext uri="{BB962C8B-B14F-4D97-AF65-F5344CB8AC3E}">
        <p14:creationId xmlns:p14="http://schemas.microsoft.com/office/powerpoint/2010/main" val="1977628153"/>
      </p:ext>
    </p:extLst>
  </p:cSld>
  <p:clrMapOvr>
    <a:masterClrMapping/>
  </p:clrMapOvr>
  <mc:AlternateContent xmlns:mc="http://schemas.openxmlformats.org/markup-compatibility/2006" xmlns:p14="http://schemas.microsoft.com/office/powerpoint/2010/main">
    <mc:Choice Requires="p14">
      <p:transition spd="slow" p14:dur="2000" advTm="38555"/>
    </mc:Choice>
    <mc:Fallback xmlns="">
      <p:transition spd="slow" advTm="3855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23</a:t>
            </a:fld>
            <a:endParaRPr lang="en-GB" dirty="0"/>
          </a:p>
        </p:txBody>
      </p:sp>
      <p:sp>
        <p:nvSpPr>
          <p:cNvPr id="6" name="Content Placeholder 2"/>
          <p:cNvSpPr txBox="1">
            <a:spLocks/>
          </p:cNvSpPr>
          <p:nvPr/>
        </p:nvSpPr>
        <p:spPr>
          <a:xfrm>
            <a:off x="202586" y="802876"/>
            <a:ext cx="11716512"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Search History</a:t>
            </a:r>
          </a:p>
        </p:txBody>
      </p:sp>
      <p:sp>
        <p:nvSpPr>
          <p:cNvPr id="8" name="Rectangle 7"/>
          <p:cNvSpPr/>
          <p:nvPr/>
        </p:nvSpPr>
        <p:spPr>
          <a:xfrm>
            <a:off x="436418" y="1525082"/>
            <a:ext cx="10896153" cy="4825937"/>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A Search History section </a:t>
            </a:r>
          </a:p>
          <a:p>
            <a:pPr algn="just">
              <a:lnSpc>
                <a:spcPct val="90000"/>
              </a:lnSpc>
              <a:spcBef>
                <a:spcPct val="20000"/>
              </a:spcBef>
            </a:pPr>
            <a:endParaRPr lang="en-GB" sz="800" dirty="0">
              <a:latin typeface="Arial" panose="020B0604020202020204" pitchFamily="34" charset="0"/>
              <a:cs typeface="Arial" panose="020B0604020202020204" pitchFamily="34" charset="0"/>
            </a:endParaRPr>
          </a:p>
          <a:p>
            <a:pPr marL="274638" indent="-182563"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Lists the searches done in a browser session.</a:t>
            </a:r>
          </a:p>
          <a:p>
            <a:pPr marL="1006475" lvl="2" algn="just">
              <a:lnSpc>
                <a:spcPct val="90000"/>
              </a:lnSpc>
              <a:spcBef>
                <a:spcPct val="20000"/>
              </a:spcBef>
            </a:pPr>
            <a:r>
              <a:rPr lang="en-GB" sz="2400" dirty="0">
                <a:latin typeface="Arial" panose="020B0604020202020204" pitchFamily="34" charset="0"/>
                <a:cs typeface="Arial" panose="020B0604020202020204" pitchFamily="34" charset="0"/>
              </a:rPr>
              <a:t>N.B. Lost on leaving the database or if the session times out.</a:t>
            </a:r>
          </a:p>
          <a:p>
            <a:pPr marL="1006475" lvl="2" algn="just">
              <a:lnSpc>
                <a:spcPct val="90000"/>
              </a:lnSpc>
              <a:spcBef>
                <a:spcPct val="20000"/>
              </a:spcBef>
            </a:pPr>
            <a:endParaRPr lang="en-GB" sz="800" dirty="0">
              <a:latin typeface="Arial" panose="020B0604020202020204" pitchFamily="34" charset="0"/>
              <a:cs typeface="Arial" panose="020B0604020202020204" pitchFamily="34" charset="0"/>
            </a:endParaRPr>
          </a:p>
          <a:p>
            <a:pPr marL="274638" indent="-182563"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Shows the number of results found by each search.</a:t>
            </a:r>
          </a:p>
          <a:p>
            <a:pPr marL="266700" indent="-174625"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Allows combining of search sets.</a:t>
            </a:r>
          </a:p>
          <a:p>
            <a:pPr algn="just">
              <a:lnSpc>
                <a:spcPct val="90000"/>
              </a:lnSpc>
              <a:spcBef>
                <a:spcPct val="20000"/>
              </a:spcBef>
            </a:pPr>
            <a:endParaRPr lang="en-GB" sz="1200" dirty="0">
              <a:latin typeface="Arial" panose="020B0604020202020204" pitchFamily="34" charset="0"/>
              <a:cs typeface="Arial" panose="020B0604020202020204" pitchFamily="34" charset="0"/>
            </a:endParaRPr>
          </a:p>
          <a:p>
            <a:pPr algn="just">
              <a:lnSpc>
                <a:spcPct val="90000"/>
              </a:lnSpc>
              <a:spcBef>
                <a:spcPct val="20000"/>
              </a:spcBef>
            </a:pPr>
            <a:r>
              <a:rPr lang="en-GB" sz="2400" dirty="0">
                <a:latin typeface="Arial" panose="020B0604020202020204" pitchFamily="34" charset="0"/>
                <a:cs typeface="Arial" panose="020B0604020202020204" pitchFamily="34" charset="0"/>
              </a:rPr>
              <a:t>Build a search one step at a time.</a:t>
            </a:r>
          </a:p>
          <a:p>
            <a:pPr marL="534988" indent="-352425">
              <a:lnSpc>
                <a:spcPct val="90000"/>
              </a:lnSpc>
              <a:spcBef>
                <a:spcPct val="20000"/>
              </a:spcBef>
            </a:pPr>
            <a:r>
              <a:rPr lang="en-GB" sz="2400" dirty="0">
                <a:latin typeface="Arial" panose="020B0604020202020204" pitchFamily="34" charset="0"/>
                <a:cs typeface="Arial" panose="020B0604020202020204" pitchFamily="34" charset="0"/>
              </a:rPr>
              <a:t>–  see what happens to results when different search terms are used.</a:t>
            </a:r>
          </a:p>
          <a:p>
            <a:pPr algn="just">
              <a:lnSpc>
                <a:spcPct val="90000"/>
              </a:lnSpc>
              <a:spcBef>
                <a:spcPct val="20000"/>
              </a:spcBef>
            </a:pPr>
            <a:endParaRPr lang="en-GB" sz="800" dirty="0">
              <a:latin typeface="Arial" panose="020B0604020202020204" pitchFamily="34" charset="0"/>
              <a:cs typeface="Arial" panose="020B0604020202020204" pitchFamily="34" charset="0"/>
            </a:endParaRPr>
          </a:p>
          <a:p>
            <a:pPr algn="just">
              <a:lnSpc>
                <a:spcPct val="90000"/>
              </a:lnSpc>
              <a:spcBef>
                <a:spcPct val="20000"/>
              </a:spcBef>
            </a:pPr>
            <a:r>
              <a:rPr lang="en-GB" sz="2400" dirty="0">
                <a:latin typeface="Arial" panose="020B0604020202020204" pitchFamily="34" charset="0"/>
                <a:cs typeface="Arial" panose="020B0604020202020204" pitchFamily="34" charset="0"/>
              </a:rPr>
              <a:t>Try different search strategies </a:t>
            </a:r>
          </a:p>
          <a:p>
            <a:pPr marL="534988" indent="-352425">
              <a:lnSpc>
                <a:spcPct val="90000"/>
              </a:lnSpc>
              <a:spcBef>
                <a:spcPct val="20000"/>
              </a:spcBef>
            </a:pPr>
            <a:r>
              <a:rPr lang="en-GB" sz="2400" dirty="0">
                <a:latin typeface="Arial" panose="020B0604020202020204" pitchFamily="34" charset="0"/>
                <a:cs typeface="Arial" panose="020B0604020202020204" pitchFamily="34" charset="0"/>
              </a:rPr>
              <a:t>–  alternative synonyms and combinations of concepts</a:t>
            </a:r>
          </a:p>
          <a:p>
            <a:pPr marL="534988" indent="-352425">
              <a:lnSpc>
                <a:spcPct val="90000"/>
              </a:lnSpc>
              <a:spcBef>
                <a:spcPct val="20000"/>
              </a:spcBef>
            </a:pPr>
            <a:endParaRPr lang="en-GB" sz="800" dirty="0">
              <a:latin typeface="Arial" panose="020B0604020202020204" pitchFamily="34" charset="0"/>
              <a:cs typeface="Arial" panose="020B0604020202020204" pitchFamily="34" charset="0"/>
            </a:endParaRPr>
          </a:p>
          <a:p>
            <a:pPr marL="1588" indent="-1588">
              <a:lnSpc>
                <a:spcPct val="90000"/>
              </a:lnSpc>
              <a:spcBef>
                <a:spcPct val="20000"/>
              </a:spcBef>
            </a:pPr>
            <a:r>
              <a:rPr lang="en-GB" sz="2400" dirty="0">
                <a:latin typeface="Arial" panose="020B0604020202020204" pitchFamily="34" charset="0"/>
                <a:cs typeface="Arial" panose="020B0604020202020204" pitchFamily="34" charset="0"/>
              </a:rPr>
              <a:t>Test a search strategy by checking the results for known (good) papers.</a:t>
            </a:r>
          </a:p>
        </p:txBody>
      </p:sp>
    </p:spTree>
    <p:extLst>
      <p:ext uri="{BB962C8B-B14F-4D97-AF65-F5344CB8AC3E}">
        <p14:creationId xmlns:p14="http://schemas.microsoft.com/office/powerpoint/2010/main" val="365980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6A875F-0C54-41A3-B271-B2B31DCE6B15}"/>
              </a:ext>
            </a:extLst>
          </p:cNvPr>
          <p:cNvPicPr>
            <a:picLocks noChangeAspect="1"/>
          </p:cNvPicPr>
          <p:nvPr/>
        </p:nvPicPr>
        <p:blipFill>
          <a:blip r:embed="rId3"/>
          <a:stretch>
            <a:fillRect/>
          </a:stretch>
        </p:blipFill>
        <p:spPr>
          <a:xfrm>
            <a:off x="360642" y="1815095"/>
            <a:ext cx="3229426" cy="1771897"/>
          </a:xfrm>
          <a:prstGeom prst="rect">
            <a:avLst/>
          </a:prstGeom>
          <a:ln>
            <a:solidFill>
              <a:schemeClr val="tx1"/>
            </a:solidFill>
          </a:ln>
        </p:spPr>
      </p:pic>
      <p:pic>
        <p:nvPicPr>
          <p:cNvPr id="5" name="Picture 4">
            <a:extLst>
              <a:ext uri="{FF2B5EF4-FFF2-40B4-BE49-F238E27FC236}">
                <a16:creationId xmlns:a16="http://schemas.microsoft.com/office/drawing/2014/main" id="{810566FE-0159-402B-BD7E-C4E4D5AB1900}"/>
              </a:ext>
            </a:extLst>
          </p:cNvPr>
          <p:cNvPicPr>
            <a:picLocks noChangeAspect="1"/>
          </p:cNvPicPr>
          <p:nvPr/>
        </p:nvPicPr>
        <p:blipFill>
          <a:blip r:embed="rId4"/>
          <a:stretch>
            <a:fillRect/>
          </a:stretch>
        </p:blipFill>
        <p:spPr>
          <a:xfrm>
            <a:off x="2726190" y="2289709"/>
            <a:ext cx="9192908" cy="4391638"/>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24</a:t>
            </a:fld>
            <a:endParaRPr lang="en-GB" dirty="0"/>
          </a:p>
        </p:txBody>
      </p:sp>
      <p:sp>
        <p:nvSpPr>
          <p:cNvPr id="6" name="Content Placeholder 2"/>
          <p:cNvSpPr txBox="1">
            <a:spLocks/>
          </p:cNvSpPr>
          <p:nvPr/>
        </p:nvSpPr>
        <p:spPr>
          <a:xfrm>
            <a:off x="202586" y="716757"/>
            <a:ext cx="11716512"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Search History – opening it</a:t>
            </a:r>
          </a:p>
        </p:txBody>
      </p:sp>
      <p:sp>
        <p:nvSpPr>
          <p:cNvPr id="19" name="Rounded Rectangle 18"/>
          <p:cNvSpPr/>
          <p:nvPr/>
        </p:nvSpPr>
        <p:spPr>
          <a:xfrm>
            <a:off x="10763250" y="4583506"/>
            <a:ext cx="1047909" cy="506520"/>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a:cxnSpLocks/>
          </p:cNvCxnSpPr>
          <p:nvPr/>
        </p:nvCxnSpPr>
        <p:spPr>
          <a:xfrm>
            <a:off x="1975355" y="2264676"/>
            <a:ext cx="863095" cy="550236"/>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97E87-59D7-4C2A-8E23-6B3CFA8DA52F}"/>
              </a:ext>
            </a:extLst>
          </p:cNvPr>
          <p:cNvSpPr txBox="1"/>
          <p:nvPr/>
        </p:nvSpPr>
        <p:spPr>
          <a:xfrm>
            <a:off x="360642" y="1342738"/>
            <a:ext cx="7768227" cy="424732"/>
          </a:xfrm>
          <a:prstGeom prst="rect">
            <a:avLst/>
          </a:prstGeom>
          <a:noFill/>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May have to choose to show the Search History</a:t>
            </a:r>
          </a:p>
        </p:txBody>
      </p:sp>
      <p:sp>
        <p:nvSpPr>
          <p:cNvPr id="21" name="Rectangle 20">
            <a:extLst>
              <a:ext uri="{FF2B5EF4-FFF2-40B4-BE49-F238E27FC236}">
                <a16:creationId xmlns:a16="http://schemas.microsoft.com/office/drawing/2014/main" id="{422AF0F1-BA5E-48E4-A9A9-38FFFBD74C24}"/>
              </a:ext>
            </a:extLst>
          </p:cNvPr>
          <p:cNvSpPr/>
          <p:nvPr/>
        </p:nvSpPr>
        <p:spPr>
          <a:xfrm>
            <a:off x="4453163" y="1852461"/>
            <a:ext cx="7555704" cy="424732"/>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Ovid platform shows the most recent four searches...</a:t>
            </a:r>
          </a:p>
        </p:txBody>
      </p:sp>
      <p:sp>
        <p:nvSpPr>
          <p:cNvPr id="26" name="TextBox 25">
            <a:extLst>
              <a:ext uri="{FF2B5EF4-FFF2-40B4-BE49-F238E27FC236}">
                <a16:creationId xmlns:a16="http://schemas.microsoft.com/office/drawing/2014/main" id="{57CA0E3C-3B52-4534-B9A5-AF097A94BB6E}"/>
              </a:ext>
            </a:extLst>
          </p:cNvPr>
          <p:cNvSpPr txBox="1"/>
          <p:nvPr/>
        </p:nvSpPr>
        <p:spPr>
          <a:xfrm>
            <a:off x="215352" y="5828735"/>
            <a:ext cx="2214044" cy="757130"/>
          </a:xfrm>
          <a:prstGeom prst="rect">
            <a:avLst/>
          </a:prstGeom>
          <a:noFill/>
        </p:spPr>
        <p:txBody>
          <a:bodyPr wrap="square">
            <a:spAutoFit/>
          </a:bodyPr>
          <a:lstStyle/>
          <a:p>
            <a:pPr marL="358775" indent="-358775" algn="just">
              <a:lnSpc>
                <a:spcPct val="90000"/>
              </a:lnSpc>
              <a:spcBef>
                <a:spcPct val="20000"/>
              </a:spcBef>
            </a:pPr>
            <a:r>
              <a:rPr lang="en-GB" sz="2400" dirty="0">
                <a:latin typeface="Arial" panose="020B0604020202020204" pitchFamily="34" charset="0"/>
                <a:cs typeface="Arial" panose="020B0604020202020204" pitchFamily="34" charset="0"/>
              </a:rPr>
              <a:t>…“Expand” to see them all</a:t>
            </a:r>
          </a:p>
        </p:txBody>
      </p:sp>
      <p:sp>
        <p:nvSpPr>
          <p:cNvPr id="28" name="Rounded Rectangle 18">
            <a:extLst>
              <a:ext uri="{FF2B5EF4-FFF2-40B4-BE49-F238E27FC236}">
                <a16:creationId xmlns:a16="http://schemas.microsoft.com/office/drawing/2014/main" id="{CAA07307-A88A-45D4-A43E-561F800F3055}"/>
              </a:ext>
            </a:extLst>
          </p:cNvPr>
          <p:cNvSpPr/>
          <p:nvPr/>
        </p:nvSpPr>
        <p:spPr>
          <a:xfrm>
            <a:off x="4156090" y="2416825"/>
            <a:ext cx="184814" cy="506520"/>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FC7BAB80-3EA9-4DBE-9EE5-0504DFEA579F}"/>
              </a:ext>
            </a:extLst>
          </p:cNvPr>
          <p:cNvCxnSpPr>
            <a:cxnSpLocks/>
            <a:stCxn id="26" idx="3"/>
          </p:cNvCxnSpPr>
          <p:nvPr/>
        </p:nvCxnSpPr>
        <p:spPr>
          <a:xfrm flipV="1">
            <a:off x="2429396" y="5050460"/>
            <a:ext cx="8333854" cy="1156840"/>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8">
            <a:extLst>
              <a:ext uri="{FF2B5EF4-FFF2-40B4-BE49-F238E27FC236}">
                <a16:creationId xmlns:a16="http://schemas.microsoft.com/office/drawing/2014/main" id="{3722BCDC-627F-44F0-B85E-49E838E81154}"/>
              </a:ext>
            </a:extLst>
          </p:cNvPr>
          <p:cNvSpPr/>
          <p:nvPr/>
        </p:nvSpPr>
        <p:spPr>
          <a:xfrm>
            <a:off x="4850718" y="4583506"/>
            <a:ext cx="2490564" cy="506520"/>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350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8CD748-46E8-469C-88C6-BD6799DD7F2D}"/>
              </a:ext>
            </a:extLst>
          </p:cNvPr>
          <p:cNvPicPr>
            <a:picLocks noChangeAspect="1"/>
          </p:cNvPicPr>
          <p:nvPr/>
        </p:nvPicPr>
        <p:blipFill>
          <a:blip r:embed="rId3"/>
          <a:stretch>
            <a:fillRect/>
          </a:stretch>
        </p:blipFill>
        <p:spPr>
          <a:xfrm>
            <a:off x="249059" y="128127"/>
            <a:ext cx="8678486" cy="6601746"/>
          </a:xfrm>
          <a:prstGeom prst="rect">
            <a:avLst/>
          </a:prstGeom>
        </p:spPr>
      </p:pic>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25</a:t>
            </a:fld>
            <a:endParaRPr lang="en-GB" dirty="0"/>
          </a:p>
        </p:txBody>
      </p:sp>
      <p:sp>
        <p:nvSpPr>
          <p:cNvPr id="6" name="Content Placeholder 2"/>
          <p:cNvSpPr txBox="1">
            <a:spLocks/>
          </p:cNvSpPr>
          <p:nvPr/>
        </p:nvSpPr>
        <p:spPr>
          <a:xfrm>
            <a:off x="9421524" y="284432"/>
            <a:ext cx="2200334" cy="215754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Search History – trying things out</a:t>
            </a:r>
          </a:p>
        </p:txBody>
      </p:sp>
      <p:cxnSp>
        <p:nvCxnSpPr>
          <p:cNvPr id="18" name="Straight Arrow Connector 17"/>
          <p:cNvCxnSpPr>
            <a:cxnSpLocks/>
          </p:cNvCxnSpPr>
          <p:nvPr/>
        </p:nvCxnSpPr>
        <p:spPr>
          <a:xfrm flipH="1" flipV="1">
            <a:off x="293648" y="1517383"/>
            <a:ext cx="5842" cy="5068482"/>
          </a:xfrm>
          <a:prstGeom prst="straightConnector1">
            <a:avLst/>
          </a:prstGeom>
          <a:ln w="28575">
            <a:solidFill>
              <a:srgbClr val="6900F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36138" y="1154107"/>
            <a:ext cx="580693" cy="363275"/>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a:cxnSpLocks/>
          </p:cNvCxnSpPr>
          <p:nvPr/>
        </p:nvCxnSpPr>
        <p:spPr>
          <a:xfrm>
            <a:off x="254902" y="6585865"/>
            <a:ext cx="3288398" cy="0"/>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720492" y="5961214"/>
            <a:ext cx="4059877" cy="363276"/>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8">
            <a:extLst>
              <a:ext uri="{FF2B5EF4-FFF2-40B4-BE49-F238E27FC236}">
                <a16:creationId xmlns:a16="http://schemas.microsoft.com/office/drawing/2014/main" id="{DEB378C8-D2A7-4F50-9E98-351EC7B5E89A}"/>
              </a:ext>
            </a:extLst>
          </p:cNvPr>
          <p:cNvSpPr/>
          <p:nvPr/>
        </p:nvSpPr>
        <p:spPr>
          <a:xfrm>
            <a:off x="293648" y="2078706"/>
            <a:ext cx="523184" cy="363275"/>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8">
            <a:extLst>
              <a:ext uri="{FF2B5EF4-FFF2-40B4-BE49-F238E27FC236}">
                <a16:creationId xmlns:a16="http://schemas.microsoft.com/office/drawing/2014/main" id="{580B7021-0953-48F9-A03F-20F90E9DD0FC}"/>
              </a:ext>
            </a:extLst>
          </p:cNvPr>
          <p:cNvSpPr/>
          <p:nvPr/>
        </p:nvSpPr>
        <p:spPr>
          <a:xfrm>
            <a:off x="303554" y="5623638"/>
            <a:ext cx="523184" cy="363274"/>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9D2CC7A2-8004-49AA-9A55-C892D51A694B}"/>
              </a:ext>
            </a:extLst>
          </p:cNvPr>
          <p:cNvCxnSpPr>
            <a:cxnSpLocks/>
          </p:cNvCxnSpPr>
          <p:nvPr/>
        </p:nvCxnSpPr>
        <p:spPr>
          <a:xfrm flipV="1">
            <a:off x="3962400" y="6153150"/>
            <a:ext cx="495300" cy="363276"/>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87C54AA-FED4-4345-86C1-6ACB5DF1F721}"/>
              </a:ext>
            </a:extLst>
          </p:cNvPr>
          <p:cNvSpPr txBox="1"/>
          <p:nvPr/>
        </p:nvSpPr>
        <p:spPr>
          <a:xfrm>
            <a:off x="8226785" y="2951935"/>
            <a:ext cx="3515966" cy="830997"/>
          </a:xfrm>
          <a:prstGeom prst="rect">
            <a:avLst/>
          </a:prstGeom>
          <a:solidFill>
            <a:schemeClr val="bg1"/>
          </a:solidFill>
        </p:spPr>
        <p:txBody>
          <a:bodyPr wrap="square" rtlCol="0">
            <a:spAutoFit/>
          </a:bodyPr>
          <a:lstStyle/>
          <a:p>
            <a:r>
              <a:rPr lang="en-GB" sz="2400" dirty="0">
                <a:latin typeface="Arial" panose="020B0604020202020204" pitchFamily="34" charset="0"/>
                <a:cs typeface="Arial" panose="020B0604020202020204" pitchFamily="34" charset="0"/>
              </a:rPr>
              <a:t>Add synonyms when you think of them</a:t>
            </a:r>
          </a:p>
        </p:txBody>
      </p:sp>
      <p:sp>
        <p:nvSpPr>
          <p:cNvPr id="15" name="TextBox 14">
            <a:extLst>
              <a:ext uri="{FF2B5EF4-FFF2-40B4-BE49-F238E27FC236}">
                <a16:creationId xmlns:a16="http://schemas.microsoft.com/office/drawing/2014/main" id="{86B4846D-118D-408A-AC23-67EF00DAB8CA}"/>
              </a:ext>
            </a:extLst>
          </p:cNvPr>
          <p:cNvSpPr txBox="1"/>
          <p:nvPr/>
        </p:nvSpPr>
        <p:spPr>
          <a:xfrm>
            <a:off x="8211395" y="4053978"/>
            <a:ext cx="3515966" cy="1200329"/>
          </a:xfrm>
          <a:prstGeom prst="rect">
            <a:avLst/>
          </a:prstGeom>
          <a:solidFill>
            <a:schemeClr val="bg1"/>
          </a:solidFill>
        </p:spPr>
        <p:txBody>
          <a:bodyPr wrap="square" rtlCol="0">
            <a:spAutoFit/>
          </a:bodyPr>
          <a:lstStyle/>
          <a:p>
            <a:r>
              <a:rPr lang="en-GB" sz="2400" dirty="0">
                <a:latin typeface="Arial" panose="020B0604020202020204" pitchFamily="34" charset="0"/>
                <a:cs typeface="Arial" panose="020B0604020202020204" pitchFamily="34" charset="0"/>
              </a:rPr>
              <a:t>Add synonyms when you need more records/ results</a:t>
            </a:r>
          </a:p>
        </p:txBody>
      </p:sp>
      <p:sp>
        <p:nvSpPr>
          <p:cNvPr id="16" name="Rounded Rectangle 53">
            <a:extLst>
              <a:ext uri="{FF2B5EF4-FFF2-40B4-BE49-F238E27FC236}">
                <a16:creationId xmlns:a16="http://schemas.microsoft.com/office/drawing/2014/main" id="{59E0108F-2686-44F0-BB99-4286A5AF1515}"/>
              </a:ext>
            </a:extLst>
          </p:cNvPr>
          <p:cNvSpPr/>
          <p:nvPr/>
        </p:nvSpPr>
        <p:spPr>
          <a:xfrm>
            <a:off x="7898384" y="6324491"/>
            <a:ext cx="1029161" cy="405370"/>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1919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563B0A-C829-4E94-9CCC-9A681995C713}"/>
              </a:ext>
            </a:extLst>
          </p:cNvPr>
          <p:cNvPicPr>
            <a:picLocks noChangeAspect="1"/>
          </p:cNvPicPr>
          <p:nvPr/>
        </p:nvPicPr>
        <p:blipFill>
          <a:blip r:embed="rId3"/>
          <a:stretch>
            <a:fillRect/>
          </a:stretch>
        </p:blipFill>
        <p:spPr>
          <a:xfrm>
            <a:off x="1804362" y="2654694"/>
            <a:ext cx="8964276" cy="2734057"/>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26</a:t>
            </a:fld>
            <a:endParaRPr lang="en-GB" dirty="0"/>
          </a:p>
        </p:txBody>
      </p:sp>
      <p:sp>
        <p:nvSpPr>
          <p:cNvPr id="13" name="Rectangle 4"/>
          <p:cNvSpPr>
            <a:spLocks noGrp="1" noChangeArrowheads="1"/>
          </p:cNvSpPr>
          <p:nvPr>
            <p:ph type="title"/>
          </p:nvPr>
        </p:nvSpPr>
        <p:spPr>
          <a:xfrm>
            <a:off x="202586" y="765392"/>
            <a:ext cx="11716512" cy="626133"/>
          </a:xfrm>
        </p:spPr>
        <p:txBody>
          <a:bodyPr>
            <a:normAutofit/>
          </a:bodyPr>
          <a:lstStyle/>
          <a:p>
            <a:pPr algn="ctr"/>
            <a:r>
              <a:rPr lang="en-GB" sz="3400" dirty="0">
                <a:latin typeface="Arial" panose="020B0604020202020204" pitchFamily="34" charset="0"/>
                <a:cs typeface="Arial" panose="020B0604020202020204" pitchFamily="34" charset="0"/>
              </a:rPr>
              <a:t>Known papers to test a search strategy</a:t>
            </a:r>
          </a:p>
        </p:txBody>
      </p:sp>
      <p:sp>
        <p:nvSpPr>
          <p:cNvPr id="19" name="Rectangle 18"/>
          <p:cNvSpPr/>
          <p:nvPr/>
        </p:nvSpPr>
        <p:spPr>
          <a:xfrm>
            <a:off x="283704" y="1468529"/>
            <a:ext cx="11381824" cy="954107"/>
          </a:xfrm>
          <a:prstGeom prst="rect">
            <a:avLst/>
          </a:prstGeom>
        </p:spPr>
        <p:txBody>
          <a:bodyPr wrap="square">
            <a:spAutoFit/>
          </a:bodyPr>
          <a:lstStyle/>
          <a:p>
            <a:pPr algn="just">
              <a:buClr>
                <a:schemeClr val="tx1"/>
              </a:buClr>
            </a:pPr>
            <a:r>
              <a:rPr lang="en-GB" sz="2800" dirty="0">
                <a:latin typeface="Arial" panose="020B0604020202020204" pitchFamily="34" charset="0"/>
                <a:cs typeface="Arial" panose="020B0604020202020204" pitchFamily="34" charset="0"/>
              </a:rPr>
              <a:t>Look to see if a search you may be happy with includes records for papers you know are useful.</a:t>
            </a:r>
          </a:p>
        </p:txBody>
      </p:sp>
      <p:cxnSp>
        <p:nvCxnSpPr>
          <p:cNvPr id="32" name="Straight Arrow Connector 31"/>
          <p:cNvCxnSpPr>
            <a:cxnSpLocks/>
          </p:cNvCxnSpPr>
          <p:nvPr/>
        </p:nvCxnSpPr>
        <p:spPr>
          <a:xfrm flipV="1">
            <a:off x="8515350" y="4645798"/>
            <a:ext cx="1638300" cy="288154"/>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068893F-21F2-4F34-AC95-8AF42AC873A3}"/>
              </a:ext>
            </a:extLst>
          </p:cNvPr>
          <p:cNvSpPr/>
          <p:nvPr/>
        </p:nvSpPr>
        <p:spPr>
          <a:xfrm>
            <a:off x="202585" y="5655567"/>
            <a:ext cx="11381824" cy="954107"/>
          </a:xfrm>
          <a:prstGeom prst="rect">
            <a:avLst/>
          </a:prstGeom>
        </p:spPr>
        <p:txBody>
          <a:bodyPr wrap="square">
            <a:spAutoFit/>
          </a:bodyPr>
          <a:lstStyle/>
          <a:p>
            <a:pPr>
              <a:buClr>
                <a:schemeClr val="tx1"/>
              </a:buClr>
            </a:pPr>
            <a:r>
              <a:rPr lang="en-GB" sz="2800" dirty="0">
                <a:latin typeface="Arial" panose="020B0604020202020204" pitchFamily="34" charset="0"/>
                <a:cs typeface="Arial" panose="020B0604020202020204" pitchFamily="34" charset="0"/>
              </a:rPr>
              <a:t>One of the three records for the useful paper was already in the search set tested.</a:t>
            </a:r>
          </a:p>
        </p:txBody>
      </p:sp>
      <p:cxnSp>
        <p:nvCxnSpPr>
          <p:cNvPr id="29" name="Straight Arrow Connector 28">
            <a:extLst>
              <a:ext uri="{FF2B5EF4-FFF2-40B4-BE49-F238E27FC236}">
                <a16:creationId xmlns:a16="http://schemas.microsoft.com/office/drawing/2014/main" id="{5A9C7416-79F6-4F7E-BE5F-C7CF64B798C6}"/>
              </a:ext>
            </a:extLst>
          </p:cNvPr>
          <p:cNvCxnSpPr>
            <a:cxnSpLocks/>
          </p:cNvCxnSpPr>
          <p:nvPr/>
        </p:nvCxnSpPr>
        <p:spPr>
          <a:xfrm flipH="1">
            <a:off x="10616335" y="2809072"/>
            <a:ext cx="896890" cy="0"/>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8">
            <a:extLst>
              <a:ext uri="{FF2B5EF4-FFF2-40B4-BE49-F238E27FC236}">
                <a16:creationId xmlns:a16="http://schemas.microsoft.com/office/drawing/2014/main" id="{78D5BA4D-3362-4C73-806B-7EF05AD2B313}"/>
              </a:ext>
            </a:extLst>
          </p:cNvPr>
          <p:cNvSpPr/>
          <p:nvPr/>
        </p:nvSpPr>
        <p:spPr>
          <a:xfrm>
            <a:off x="1804362" y="3026562"/>
            <a:ext cx="580693" cy="363275"/>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8">
            <a:extLst>
              <a:ext uri="{FF2B5EF4-FFF2-40B4-BE49-F238E27FC236}">
                <a16:creationId xmlns:a16="http://schemas.microsoft.com/office/drawing/2014/main" id="{9E06D5EE-14D7-4166-8BE7-3632AE083EFF}"/>
              </a:ext>
            </a:extLst>
          </p:cNvPr>
          <p:cNvSpPr/>
          <p:nvPr/>
        </p:nvSpPr>
        <p:spPr>
          <a:xfrm>
            <a:off x="1804362" y="3761706"/>
            <a:ext cx="580693" cy="441654"/>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8">
            <a:extLst>
              <a:ext uri="{FF2B5EF4-FFF2-40B4-BE49-F238E27FC236}">
                <a16:creationId xmlns:a16="http://schemas.microsoft.com/office/drawing/2014/main" id="{EE1245B3-A36B-4B17-8B5C-C531D4BA8E0D}"/>
              </a:ext>
            </a:extLst>
          </p:cNvPr>
          <p:cNvSpPr/>
          <p:nvPr/>
        </p:nvSpPr>
        <p:spPr>
          <a:xfrm>
            <a:off x="7610015" y="4714950"/>
            <a:ext cx="905335" cy="830997"/>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ABE636AF-A1E1-4242-B614-68DBD6AF2A77}"/>
              </a:ext>
            </a:extLst>
          </p:cNvPr>
          <p:cNvCxnSpPr>
            <a:cxnSpLocks/>
          </p:cNvCxnSpPr>
          <p:nvPr/>
        </p:nvCxnSpPr>
        <p:spPr>
          <a:xfrm flipH="1">
            <a:off x="10616335" y="3934238"/>
            <a:ext cx="896890" cy="0"/>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68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27</a:t>
            </a:fld>
            <a:endParaRPr lang="en-GB" dirty="0"/>
          </a:p>
        </p:txBody>
      </p:sp>
      <p:sp>
        <p:nvSpPr>
          <p:cNvPr id="13" name="Rectangle 4"/>
          <p:cNvSpPr>
            <a:spLocks noGrp="1" noChangeArrowheads="1"/>
          </p:cNvSpPr>
          <p:nvPr>
            <p:ph type="title"/>
          </p:nvPr>
        </p:nvSpPr>
        <p:spPr>
          <a:xfrm>
            <a:off x="202586" y="765392"/>
            <a:ext cx="11716512" cy="626133"/>
          </a:xfrm>
        </p:spPr>
        <p:txBody>
          <a:bodyPr>
            <a:normAutofit/>
          </a:bodyPr>
          <a:lstStyle/>
          <a:p>
            <a:pPr algn="ctr"/>
            <a:r>
              <a:rPr lang="en-GB" sz="3400" dirty="0">
                <a:latin typeface="Arial" panose="020B0604020202020204" pitchFamily="34" charset="0"/>
                <a:cs typeface="Arial" panose="020B0604020202020204" pitchFamily="34" charset="0"/>
              </a:rPr>
              <a:t>Quick check for review articles</a:t>
            </a:r>
          </a:p>
        </p:txBody>
      </p:sp>
      <p:sp>
        <p:nvSpPr>
          <p:cNvPr id="19" name="Rectangle 18"/>
          <p:cNvSpPr/>
          <p:nvPr/>
        </p:nvSpPr>
        <p:spPr>
          <a:xfrm>
            <a:off x="202585" y="1400420"/>
            <a:ext cx="5365702" cy="1384995"/>
          </a:xfrm>
          <a:prstGeom prst="rect">
            <a:avLst/>
          </a:prstGeom>
        </p:spPr>
        <p:txBody>
          <a:bodyPr wrap="square">
            <a:spAutoFit/>
          </a:bodyPr>
          <a:lstStyle/>
          <a:p>
            <a:pPr algn="just">
              <a:buClr>
                <a:schemeClr val="tx1"/>
              </a:buClr>
            </a:pPr>
            <a:r>
              <a:rPr lang="en-GB" sz="2800" dirty="0">
                <a:latin typeface="Arial" panose="020B0604020202020204" pitchFamily="34" charset="0"/>
                <a:cs typeface="Arial" panose="020B0604020202020204" pitchFamily="34" charset="0"/>
              </a:rPr>
              <a:t>Get records in a search set which also have the word review in the title</a:t>
            </a:r>
          </a:p>
        </p:txBody>
      </p:sp>
      <p:cxnSp>
        <p:nvCxnSpPr>
          <p:cNvPr id="32" name="Straight Arrow Connector 31"/>
          <p:cNvCxnSpPr>
            <a:cxnSpLocks/>
          </p:cNvCxnSpPr>
          <p:nvPr/>
        </p:nvCxnSpPr>
        <p:spPr>
          <a:xfrm flipV="1">
            <a:off x="5568287" y="3938820"/>
            <a:ext cx="1869743" cy="1553623"/>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92DB60E-62E2-443E-AB6C-B8A3E3269F21}"/>
              </a:ext>
            </a:extLst>
          </p:cNvPr>
          <p:cNvPicPr>
            <a:picLocks noChangeAspect="1"/>
          </p:cNvPicPr>
          <p:nvPr/>
        </p:nvPicPr>
        <p:blipFill rotWithShape="1">
          <a:blip r:embed="rId4"/>
          <a:srcRect b="24845"/>
          <a:stretch/>
        </p:blipFill>
        <p:spPr>
          <a:xfrm>
            <a:off x="5747376" y="1499863"/>
            <a:ext cx="6171722" cy="1242629"/>
          </a:xfrm>
          <a:prstGeom prst="rect">
            <a:avLst/>
          </a:prstGeom>
          <a:ln>
            <a:solidFill>
              <a:schemeClr val="tx1"/>
            </a:solidFill>
          </a:ln>
        </p:spPr>
      </p:pic>
      <p:pic>
        <p:nvPicPr>
          <p:cNvPr id="6" name="Picture 5">
            <a:extLst>
              <a:ext uri="{FF2B5EF4-FFF2-40B4-BE49-F238E27FC236}">
                <a16:creationId xmlns:a16="http://schemas.microsoft.com/office/drawing/2014/main" id="{40ABB60C-F5CA-427A-9F8B-825429EC7F92}"/>
              </a:ext>
            </a:extLst>
          </p:cNvPr>
          <p:cNvPicPr>
            <a:picLocks noChangeAspect="1"/>
          </p:cNvPicPr>
          <p:nvPr/>
        </p:nvPicPr>
        <p:blipFill>
          <a:blip r:embed="rId5"/>
          <a:stretch>
            <a:fillRect/>
          </a:stretch>
        </p:blipFill>
        <p:spPr>
          <a:xfrm>
            <a:off x="366654" y="2936742"/>
            <a:ext cx="8688012" cy="3629532"/>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A2B6B412-C809-460E-B7DD-8B217620CDC3}"/>
              </a:ext>
            </a:extLst>
          </p:cNvPr>
          <p:cNvCxnSpPr>
            <a:cxnSpLocks/>
          </p:cNvCxnSpPr>
          <p:nvPr/>
        </p:nvCxnSpPr>
        <p:spPr>
          <a:xfrm flipH="1">
            <a:off x="3368858" y="2701947"/>
            <a:ext cx="5155657" cy="2549355"/>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8">
            <a:extLst>
              <a:ext uri="{FF2B5EF4-FFF2-40B4-BE49-F238E27FC236}">
                <a16:creationId xmlns:a16="http://schemas.microsoft.com/office/drawing/2014/main" id="{60A322E3-72F0-4DBC-A38E-5A042A4B6146}"/>
              </a:ext>
            </a:extLst>
          </p:cNvPr>
          <p:cNvSpPr/>
          <p:nvPr/>
        </p:nvSpPr>
        <p:spPr>
          <a:xfrm>
            <a:off x="366654" y="3334501"/>
            <a:ext cx="580693" cy="441654"/>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8">
            <a:extLst>
              <a:ext uri="{FF2B5EF4-FFF2-40B4-BE49-F238E27FC236}">
                <a16:creationId xmlns:a16="http://schemas.microsoft.com/office/drawing/2014/main" id="{8D15A064-AED8-47C0-BA96-626419877735}"/>
              </a:ext>
            </a:extLst>
          </p:cNvPr>
          <p:cNvSpPr/>
          <p:nvPr/>
        </p:nvSpPr>
        <p:spPr>
          <a:xfrm>
            <a:off x="480783" y="5050789"/>
            <a:ext cx="580693" cy="441654"/>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8">
            <a:extLst>
              <a:ext uri="{FF2B5EF4-FFF2-40B4-BE49-F238E27FC236}">
                <a16:creationId xmlns:a16="http://schemas.microsoft.com/office/drawing/2014/main" id="{0153E69E-FC5C-4CBA-995D-5A42C8872AC7}"/>
              </a:ext>
            </a:extLst>
          </p:cNvPr>
          <p:cNvSpPr/>
          <p:nvPr/>
        </p:nvSpPr>
        <p:spPr>
          <a:xfrm>
            <a:off x="4994853" y="5937917"/>
            <a:ext cx="1118172" cy="713757"/>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CC8D6574-D276-440B-9D0F-8C8DD6050C55}"/>
              </a:ext>
            </a:extLst>
          </p:cNvPr>
          <p:cNvCxnSpPr>
            <a:cxnSpLocks/>
          </p:cNvCxnSpPr>
          <p:nvPr/>
        </p:nvCxnSpPr>
        <p:spPr>
          <a:xfrm flipV="1">
            <a:off x="6113025" y="5773511"/>
            <a:ext cx="2502463" cy="480288"/>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F26148D-DB4F-45FD-A87D-06B7485B775E}"/>
              </a:ext>
            </a:extLst>
          </p:cNvPr>
          <p:cNvSpPr/>
          <p:nvPr/>
        </p:nvSpPr>
        <p:spPr>
          <a:xfrm>
            <a:off x="9074801" y="3115193"/>
            <a:ext cx="2819341" cy="3200876"/>
          </a:xfrm>
          <a:prstGeom prst="rect">
            <a:avLst/>
          </a:prstGeom>
        </p:spPr>
        <p:txBody>
          <a:bodyPr wrap="square">
            <a:spAutoFit/>
          </a:bodyPr>
          <a:lstStyle/>
          <a:p>
            <a:pPr marL="174625" indent="-174625">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Check “your” review has not been done.</a:t>
            </a:r>
          </a:p>
          <a:p>
            <a:pPr>
              <a:buClr>
                <a:schemeClr val="tx1"/>
              </a:buClr>
            </a:pPr>
            <a:endParaRPr lang="en-GB" sz="1000" dirty="0">
              <a:latin typeface="Arial" panose="020B0604020202020204" pitchFamily="34" charset="0"/>
              <a:cs typeface="Arial" panose="020B0604020202020204" pitchFamily="34" charset="0"/>
            </a:endParaRPr>
          </a:p>
          <a:p>
            <a:pPr marL="174625" indent="-174625">
              <a:buClr>
                <a:schemeClr val="tx1"/>
              </a:buClr>
              <a:buFont typeface="Arial" panose="020B0604020202020204" pitchFamily="34" charset="0"/>
              <a:buChar char="•"/>
            </a:pPr>
            <a:r>
              <a:rPr lang="en-GB" sz="2400" dirty="0">
                <a:latin typeface="Arial" panose="020B0604020202020204" pitchFamily="34" charset="0"/>
                <a:cs typeface="Arial" panose="020B0604020202020204" pitchFamily="34" charset="0"/>
              </a:rPr>
              <a:t>Reviews including similar concepts may be useful for possible search strategies.</a:t>
            </a:r>
          </a:p>
        </p:txBody>
      </p:sp>
    </p:spTree>
    <p:extLst>
      <p:ext uri="{BB962C8B-B14F-4D97-AF65-F5344CB8AC3E}">
        <p14:creationId xmlns:p14="http://schemas.microsoft.com/office/powerpoint/2010/main" val="143740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77692-7B44-43DF-AC84-2D5244E00DB0}"/>
              </a:ext>
            </a:extLst>
          </p:cNvPr>
          <p:cNvPicPr>
            <a:picLocks noChangeAspect="1"/>
          </p:cNvPicPr>
          <p:nvPr/>
        </p:nvPicPr>
        <p:blipFill>
          <a:blip r:embed="rId3"/>
          <a:stretch>
            <a:fillRect/>
          </a:stretch>
        </p:blipFill>
        <p:spPr>
          <a:xfrm>
            <a:off x="516852" y="2187318"/>
            <a:ext cx="11521749" cy="2424036"/>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28</a:t>
            </a:fld>
            <a:endParaRPr lang="en-GB" dirty="0"/>
          </a:p>
        </p:txBody>
      </p:sp>
      <p:sp>
        <p:nvSpPr>
          <p:cNvPr id="6" name="Title 1"/>
          <p:cNvSpPr txBox="1">
            <a:spLocks/>
          </p:cNvSpPr>
          <p:nvPr/>
        </p:nvSpPr>
        <p:spPr>
          <a:xfrm>
            <a:off x="251683" y="789733"/>
            <a:ext cx="11667414" cy="621622"/>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ource Sans Pro Regular"/>
                <a:ea typeface="+mj-ea"/>
                <a:cs typeface="+mj-cs"/>
              </a:defRPr>
            </a:lvl1pPr>
          </a:lstStyle>
          <a:p>
            <a:pPr algn="ctr"/>
            <a:r>
              <a:rPr lang="en-GB" sz="3600" dirty="0">
                <a:latin typeface="Arial" panose="020B0604020202020204" pitchFamily="34" charset="0"/>
                <a:cs typeface="Arial" panose="020B0604020202020204" pitchFamily="34" charset="0"/>
              </a:rPr>
              <a:t>Search strategy – proximity operators</a:t>
            </a:r>
          </a:p>
        </p:txBody>
      </p:sp>
      <p:sp>
        <p:nvSpPr>
          <p:cNvPr id="8" name="Rectangle 7"/>
          <p:cNvSpPr/>
          <p:nvPr/>
        </p:nvSpPr>
        <p:spPr>
          <a:xfrm>
            <a:off x="516852" y="4848245"/>
            <a:ext cx="11402245" cy="1508105"/>
          </a:xfrm>
          <a:prstGeom prst="rect">
            <a:avLst/>
          </a:prstGeom>
        </p:spPr>
        <p:txBody>
          <a:bodyPr wrap="square">
            <a:spAutoFit/>
          </a:bodyPr>
          <a:lstStyle/>
          <a:p>
            <a:pPr fontAlgn="t"/>
            <a:r>
              <a:rPr lang="en-GB" altLang="en-US" sz="2800" dirty="0">
                <a:latin typeface="Arial" panose="020B0604020202020204" pitchFamily="34" charset="0"/>
                <a:ea typeface="ヒラギノ角ゴ Pro W3" pitchFamily="-64" charset="-128"/>
                <a:cs typeface="Arial" panose="020B0604020202020204" pitchFamily="34" charset="0"/>
              </a:rPr>
              <a:t>This is the most variably worded command. </a:t>
            </a:r>
          </a:p>
          <a:p>
            <a:pPr fontAlgn="t"/>
            <a:endParaRPr lang="en-GB" altLang="en-US" sz="800" dirty="0">
              <a:latin typeface="Arial" panose="020B0604020202020204" pitchFamily="34" charset="0"/>
              <a:ea typeface="ヒラギノ角ゴ Pro W3" pitchFamily="-64" charset="-128"/>
              <a:cs typeface="Arial" panose="020B0604020202020204" pitchFamily="34" charset="0"/>
            </a:endParaRPr>
          </a:p>
          <a:p>
            <a:pPr marL="457200" indent="-279400" fontAlgn="t">
              <a:buFont typeface="Arial" panose="020B0604020202020204" pitchFamily="34" charset="0"/>
              <a:buChar char="•"/>
            </a:pPr>
            <a:r>
              <a:rPr lang="en-GB" altLang="en-US" sz="2800" dirty="0">
                <a:latin typeface="Arial" panose="020B0604020202020204" pitchFamily="34" charset="0"/>
                <a:ea typeface="ヒラギノ角ゴ Pro W3" pitchFamily="-64" charset="-128"/>
                <a:cs typeface="Arial" panose="020B0604020202020204" pitchFamily="34" charset="0"/>
              </a:rPr>
              <a:t>Use interface/platform Help to check if it exists and what to use, </a:t>
            </a:r>
            <a:r>
              <a:rPr lang="en-GB" altLang="en-US" sz="2800" i="1" dirty="0" err="1">
                <a:latin typeface="Arial" panose="020B0604020202020204" pitchFamily="34" charset="0"/>
                <a:ea typeface="ヒラギノ角ゴ Pro W3" pitchFamily="-64" charset="-128"/>
                <a:cs typeface="Arial" panose="020B0604020202020204" pitchFamily="34" charset="0"/>
              </a:rPr>
              <a:t>egs</a:t>
            </a:r>
            <a:r>
              <a:rPr lang="en-GB" altLang="en-US" sz="2800" dirty="0">
                <a:latin typeface="Arial" panose="020B0604020202020204" pitchFamily="34" charset="0"/>
                <a:ea typeface="ヒラギノ角ゴ Pro W3" pitchFamily="-64" charset="-128"/>
                <a:cs typeface="Arial" panose="020B0604020202020204" pitchFamily="34" charset="0"/>
              </a:rPr>
              <a:t> NEAR/3, N4, W/5</a:t>
            </a:r>
          </a:p>
        </p:txBody>
      </p:sp>
      <p:sp>
        <p:nvSpPr>
          <p:cNvPr id="12" name="TextBox 11">
            <a:extLst>
              <a:ext uri="{FF2B5EF4-FFF2-40B4-BE49-F238E27FC236}">
                <a16:creationId xmlns:a16="http://schemas.microsoft.com/office/drawing/2014/main" id="{AA7F1029-9BC6-439B-A198-67803198C040}"/>
              </a:ext>
            </a:extLst>
          </p:cNvPr>
          <p:cNvSpPr txBox="1"/>
          <p:nvPr/>
        </p:nvSpPr>
        <p:spPr>
          <a:xfrm>
            <a:off x="290752" y="1555347"/>
            <a:ext cx="11667415" cy="523220"/>
          </a:xfrm>
          <a:prstGeom prst="rect">
            <a:avLst/>
          </a:prstGeom>
          <a:noFill/>
        </p:spPr>
        <p:txBody>
          <a:bodyPr wrap="square">
            <a:spAutoFit/>
          </a:bodyPr>
          <a:lstStyle/>
          <a:p>
            <a:pPr fontAlgn="t"/>
            <a:r>
              <a:rPr lang="en-GB" altLang="en-US" sz="2800" dirty="0">
                <a:latin typeface="Arial" panose="020B0604020202020204" pitchFamily="34" charset="0"/>
                <a:ea typeface="ヒラギノ角ゴ Pro W3" pitchFamily="-64" charset="-128"/>
                <a:cs typeface="Arial" panose="020B0604020202020204" pitchFamily="34" charset="0"/>
              </a:rPr>
              <a:t>Proximity searching for words near or next to each other in any order, </a:t>
            </a:r>
          </a:p>
        </p:txBody>
      </p:sp>
    </p:spTree>
    <p:extLst>
      <p:ext uri="{BB962C8B-B14F-4D97-AF65-F5344CB8AC3E}">
        <p14:creationId xmlns:p14="http://schemas.microsoft.com/office/powerpoint/2010/main" val="2949549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29</a:t>
            </a:fld>
            <a:endParaRPr lang="en-GB" dirty="0"/>
          </a:p>
        </p:txBody>
      </p:sp>
      <p:sp>
        <p:nvSpPr>
          <p:cNvPr id="6" name="Title 1"/>
          <p:cNvSpPr txBox="1">
            <a:spLocks/>
          </p:cNvSpPr>
          <p:nvPr/>
        </p:nvSpPr>
        <p:spPr>
          <a:xfrm>
            <a:off x="251683" y="789733"/>
            <a:ext cx="11667414" cy="621622"/>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ource Sans Pro Regular"/>
                <a:ea typeface="+mj-ea"/>
                <a:cs typeface="+mj-cs"/>
              </a:defRPr>
            </a:lvl1pPr>
          </a:lstStyle>
          <a:p>
            <a:pPr algn="ctr"/>
            <a:r>
              <a:rPr lang="en-GB" sz="3600" dirty="0">
                <a:latin typeface="Arial" panose="020B0604020202020204" pitchFamily="34" charset="0"/>
                <a:cs typeface="Arial" panose="020B0604020202020204" pitchFamily="34" charset="0"/>
              </a:rPr>
              <a:t>Search strategy – proximity searching</a:t>
            </a:r>
          </a:p>
        </p:txBody>
      </p:sp>
      <p:sp>
        <p:nvSpPr>
          <p:cNvPr id="12" name="TextBox 11">
            <a:extLst>
              <a:ext uri="{FF2B5EF4-FFF2-40B4-BE49-F238E27FC236}">
                <a16:creationId xmlns:a16="http://schemas.microsoft.com/office/drawing/2014/main" id="{AA7F1029-9BC6-439B-A198-67803198C040}"/>
              </a:ext>
            </a:extLst>
          </p:cNvPr>
          <p:cNvSpPr txBox="1"/>
          <p:nvPr/>
        </p:nvSpPr>
        <p:spPr>
          <a:xfrm>
            <a:off x="290752" y="1555347"/>
            <a:ext cx="11667415" cy="523220"/>
          </a:xfrm>
          <a:prstGeom prst="rect">
            <a:avLst/>
          </a:prstGeom>
          <a:noFill/>
        </p:spPr>
        <p:txBody>
          <a:bodyPr wrap="square">
            <a:spAutoFit/>
          </a:bodyPr>
          <a:lstStyle/>
          <a:p>
            <a:pPr fontAlgn="t"/>
            <a:r>
              <a:rPr lang="en-GB" altLang="en-US" sz="2800" dirty="0">
                <a:latin typeface="Arial" panose="020B0604020202020204" pitchFamily="34" charset="0"/>
                <a:ea typeface="ヒラギノ角ゴ Pro W3" pitchFamily="-64" charset="-128"/>
                <a:cs typeface="Arial" panose="020B0604020202020204" pitchFamily="34" charset="0"/>
              </a:rPr>
              <a:t>Proximity searching for words near or next to each other in any order, </a:t>
            </a:r>
          </a:p>
        </p:txBody>
      </p:sp>
      <p:pic>
        <p:nvPicPr>
          <p:cNvPr id="10" name="Picture 9">
            <a:extLst>
              <a:ext uri="{FF2B5EF4-FFF2-40B4-BE49-F238E27FC236}">
                <a16:creationId xmlns:a16="http://schemas.microsoft.com/office/drawing/2014/main" id="{B42AFCA8-521F-4E46-801C-DB39B4179DC2}"/>
              </a:ext>
            </a:extLst>
          </p:cNvPr>
          <p:cNvPicPr>
            <a:picLocks noChangeAspect="1"/>
          </p:cNvPicPr>
          <p:nvPr/>
        </p:nvPicPr>
        <p:blipFill>
          <a:blip r:embed="rId4"/>
          <a:stretch>
            <a:fillRect/>
          </a:stretch>
        </p:blipFill>
        <p:spPr>
          <a:xfrm>
            <a:off x="1775689" y="2336195"/>
            <a:ext cx="8697539" cy="3724795"/>
          </a:xfrm>
          <a:prstGeom prst="rect">
            <a:avLst/>
          </a:prstGeom>
          <a:ln>
            <a:solidFill>
              <a:schemeClr val="tx1"/>
            </a:solidFill>
          </a:ln>
        </p:spPr>
      </p:pic>
    </p:spTree>
    <p:extLst>
      <p:ext uri="{BB962C8B-B14F-4D97-AF65-F5344CB8AC3E}">
        <p14:creationId xmlns:p14="http://schemas.microsoft.com/office/powerpoint/2010/main" val="304803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3</a:t>
            </a:fld>
            <a:endParaRPr lang="en-GB" dirty="0"/>
          </a:p>
        </p:txBody>
      </p:sp>
      <p:sp>
        <p:nvSpPr>
          <p:cNvPr id="18" name="Rectangle 4">
            <a:extLst>
              <a:ext uri="{FF2B5EF4-FFF2-40B4-BE49-F238E27FC236}">
                <a16:creationId xmlns:a16="http://schemas.microsoft.com/office/drawing/2014/main" id="{73F59397-1FFD-459C-B5F4-4EF5728A5847}"/>
              </a:ext>
            </a:extLst>
          </p:cNvPr>
          <p:cNvSpPr>
            <a:spLocks noGrp="1" noChangeArrowheads="1"/>
          </p:cNvSpPr>
          <p:nvPr>
            <p:ph type="title"/>
          </p:nvPr>
        </p:nvSpPr>
        <p:spPr>
          <a:xfrm>
            <a:off x="202585" y="798575"/>
            <a:ext cx="11711564" cy="602898"/>
          </a:xfrm>
          <a:noFill/>
        </p:spPr>
        <p:txBody>
          <a:bodyPr>
            <a:noAutofit/>
          </a:bodyPr>
          <a:lstStyle/>
          <a:p>
            <a:pPr algn="ctr" eaLnBrk="1" hangingPunct="1"/>
            <a:r>
              <a:rPr lang="en-GB" sz="3200" dirty="0">
                <a:latin typeface="Arial" panose="020B0604020202020204" pitchFamily="34" charset="0"/>
                <a:cs typeface="Arial" panose="020B0604020202020204" pitchFamily="34" charset="0"/>
              </a:rPr>
              <a:t>Getting started - looking for systematic reviews</a:t>
            </a:r>
          </a:p>
        </p:txBody>
      </p:sp>
      <p:sp>
        <p:nvSpPr>
          <p:cNvPr id="26" name="TextBox 25">
            <a:extLst>
              <a:ext uri="{FF2B5EF4-FFF2-40B4-BE49-F238E27FC236}">
                <a16:creationId xmlns:a16="http://schemas.microsoft.com/office/drawing/2014/main" id="{1953C53A-C17E-4415-BE10-C44AC21A178F}"/>
              </a:ext>
            </a:extLst>
          </p:cNvPr>
          <p:cNvSpPr txBox="1"/>
          <p:nvPr/>
        </p:nvSpPr>
        <p:spPr>
          <a:xfrm>
            <a:off x="436418" y="1684951"/>
            <a:ext cx="3797134" cy="1200329"/>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tab pos="381000" algn="l"/>
              </a:tabLst>
            </a:pPr>
            <a:r>
              <a:rPr lang="en-GB" altLang="en-US" sz="2400" dirty="0">
                <a:latin typeface="Arial" panose="020B0604020202020204" pitchFamily="34" charset="0"/>
                <a:cs typeface="Arial" panose="020B0604020202020204" pitchFamily="34" charset="0"/>
              </a:rPr>
              <a:t>Look for “s</a:t>
            </a:r>
            <a:r>
              <a:rPr kumimoji="0" lang="en-GB"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ystematic review” (or other review, etc) in an article title.</a:t>
            </a:r>
          </a:p>
        </p:txBody>
      </p:sp>
      <p:pic>
        <p:nvPicPr>
          <p:cNvPr id="11" name="Picture 10">
            <a:extLst>
              <a:ext uri="{FF2B5EF4-FFF2-40B4-BE49-F238E27FC236}">
                <a16:creationId xmlns:a16="http://schemas.microsoft.com/office/drawing/2014/main" id="{622AC48E-EC2C-47FD-9ABF-58107F8EB37A}"/>
              </a:ext>
            </a:extLst>
          </p:cNvPr>
          <p:cNvPicPr>
            <a:picLocks noChangeAspect="1"/>
          </p:cNvPicPr>
          <p:nvPr/>
        </p:nvPicPr>
        <p:blipFill>
          <a:blip r:embed="rId4"/>
          <a:stretch>
            <a:fillRect/>
          </a:stretch>
        </p:blipFill>
        <p:spPr>
          <a:xfrm>
            <a:off x="4578315" y="1723732"/>
            <a:ext cx="7030431" cy="2629267"/>
          </a:xfrm>
          <a:prstGeom prst="rect">
            <a:avLst/>
          </a:prstGeom>
          <a:ln>
            <a:solidFill>
              <a:schemeClr val="tx1"/>
            </a:solidFill>
          </a:ln>
        </p:spPr>
      </p:pic>
      <p:pic>
        <p:nvPicPr>
          <p:cNvPr id="13" name="Picture 12">
            <a:extLst>
              <a:ext uri="{FF2B5EF4-FFF2-40B4-BE49-F238E27FC236}">
                <a16:creationId xmlns:a16="http://schemas.microsoft.com/office/drawing/2014/main" id="{64CB4DF0-545F-48A8-A219-FCBFD75DD493}"/>
              </a:ext>
            </a:extLst>
          </p:cNvPr>
          <p:cNvPicPr>
            <a:picLocks noChangeAspect="1"/>
          </p:cNvPicPr>
          <p:nvPr/>
        </p:nvPicPr>
        <p:blipFill>
          <a:blip r:embed="rId5"/>
          <a:stretch>
            <a:fillRect/>
          </a:stretch>
        </p:blipFill>
        <p:spPr>
          <a:xfrm>
            <a:off x="670251" y="4675258"/>
            <a:ext cx="9774014" cy="1743318"/>
          </a:xfrm>
          <a:prstGeom prst="rect">
            <a:avLst/>
          </a:prstGeom>
          <a:ln>
            <a:solidFill>
              <a:schemeClr val="tx1"/>
            </a:solidFill>
          </a:ln>
        </p:spPr>
      </p:pic>
      <p:sp>
        <p:nvSpPr>
          <p:cNvPr id="22" name="TextBox 21">
            <a:extLst>
              <a:ext uri="{FF2B5EF4-FFF2-40B4-BE49-F238E27FC236}">
                <a16:creationId xmlns:a16="http://schemas.microsoft.com/office/drawing/2014/main" id="{103BC0A4-D448-4713-ABE2-C907CF2C386A}"/>
              </a:ext>
            </a:extLst>
          </p:cNvPr>
          <p:cNvSpPr txBox="1"/>
          <p:nvPr/>
        </p:nvSpPr>
        <p:spPr>
          <a:xfrm>
            <a:off x="436418" y="3488793"/>
            <a:ext cx="3797134" cy="830997"/>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tab pos="381000" algn="l"/>
              </a:tabLst>
            </a:pPr>
            <a:r>
              <a:rPr lang="en-GB" altLang="en-US" sz="2400" dirty="0">
                <a:latin typeface="Arial" panose="020B0604020202020204" pitchFamily="34" charset="0"/>
                <a:cs typeface="Arial" panose="020B0604020202020204" pitchFamily="34" charset="0"/>
              </a:rPr>
              <a:t>Use Google Scholar if you prefer.</a:t>
            </a:r>
            <a:endParaRPr kumimoji="0" lang="en-GB"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284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8572F-3121-4E77-B0F5-8A84B05E2A29}"/>
              </a:ext>
            </a:extLst>
          </p:cNvPr>
          <p:cNvSpPr>
            <a:spLocks noGrp="1"/>
          </p:cNvSpPr>
          <p:nvPr>
            <p:ph type="sldNum" sz="quarter" idx="12"/>
          </p:nvPr>
        </p:nvSpPr>
        <p:spPr/>
        <p:txBody>
          <a:bodyPr/>
          <a:lstStyle/>
          <a:p>
            <a:fld id="{780C177A-0032-456E-B79F-4AC1AB2AD29B}" type="slidenum">
              <a:rPr lang="en-GB" smtClean="0"/>
              <a:t>30</a:t>
            </a:fld>
            <a:endParaRPr lang="en-GB"/>
          </a:p>
        </p:txBody>
      </p:sp>
      <p:pic>
        <p:nvPicPr>
          <p:cNvPr id="10" name="Picture 9">
            <a:extLst>
              <a:ext uri="{FF2B5EF4-FFF2-40B4-BE49-F238E27FC236}">
                <a16:creationId xmlns:a16="http://schemas.microsoft.com/office/drawing/2014/main" id="{C4069C18-1AE2-424C-9900-68E2692B4CD4}"/>
              </a:ext>
            </a:extLst>
          </p:cNvPr>
          <p:cNvPicPr>
            <a:picLocks noChangeAspect="1"/>
          </p:cNvPicPr>
          <p:nvPr/>
        </p:nvPicPr>
        <p:blipFill>
          <a:blip r:embed="rId3"/>
          <a:stretch>
            <a:fillRect/>
          </a:stretch>
        </p:blipFill>
        <p:spPr>
          <a:xfrm>
            <a:off x="2163804" y="2341329"/>
            <a:ext cx="8573696" cy="2353003"/>
          </a:xfrm>
          <a:prstGeom prst="rect">
            <a:avLst/>
          </a:prstGeom>
          <a:ln>
            <a:solidFill>
              <a:schemeClr val="tx1"/>
            </a:solidFill>
          </a:ln>
        </p:spPr>
      </p:pic>
      <p:sp>
        <p:nvSpPr>
          <p:cNvPr id="4" name="Content Placeholder 2">
            <a:extLst>
              <a:ext uri="{FF2B5EF4-FFF2-40B4-BE49-F238E27FC236}">
                <a16:creationId xmlns:a16="http://schemas.microsoft.com/office/drawing/2014/main" id="{80A58387-92E1-4564-A2F3-7C29D3984BA9}"/>
              </a:ext>
            </a:extLst>
          </p:cNvPr>
          <p:cNvSpPr txBox="1">
            <a:spLocks/>
          </p:cNvSpPr>
          <p:nvPr/>
        </p:nvSpPr>
        <p:spPr>
          <a:xfrm>
            <a:off x="100091" y="689524"/>
            <a:ext cx="11716513" cy="6004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Search History – recording it</a:t>
            </a:r>
          </a:p>
        </p:txBody>
      </p:sp>
      <p:pic>
        <p:nvPicPr>
          <p:cNvPr id="5" name="Picture 4">
            <a:extLst>
              <a:ext uri="{FF2B5EF4-FFF2-40B4-BE49-F238E27FC236}">
                <a16:creationId xmlns:a16="http://schemas.microsoft.com/office/drawing/2014/main" id="{CBEC026B-A890-41DC-84A4-26382E11D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6" name="TextBox 5">
            <a:extLst>
              <a:ext uri="{FF2B5EF4-FFF2-40B4-BE49-F238E27FC236}">
                <a16:creationId xmlns:a16="http://schemas.microsoft.com/office/drawing/2014/main" id="{4DBE3B7F-D469-42E9-8815-538D429F86AE}"/>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7" name="Straight Connector 6">
            <a:extLst>
              <a:ext uri="{FF2B5EF4-FFF2-40B4-BE49-F238E27FC236}">
                <a16:creationId xmlns:a16="http://schemas.microsoft.com/office/drawing/2014/main" id="{8E77D798-50B1-4D88-BE68-73484371A582}"/>
              </a:ext>
            </a:extLst>
          </p:cNvPr>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BF8CC1-C648-4D39-8559-088831A6C6C6}"/>
              </a:ext>
            </a:extLst>
          </p:cNvPr>
          <p:cNvSpPr txBox="1"/>
          <p:nvPr/>
        </p:nvSpPr>
        <p:spPr>
          <a:xfrm>
            <a:off x="217007" y="1309425"/>
            <a:ext cx="11482679" cy="830997"/>
          </a:xfrm>
          <a:prstGeom prst="rect">
            <a:avLst/>
          </a:prstGeom>
          <a:solidFill>
            <a:schemeClr val="bg1"/>
          </a:solidFill>
        </p:spPr>
        <p:txBody>
          <a:bodyPr wrap="square" rtlCol="0">
            <a:spAutoFit/>
          </a:bodyPr>
          <a:lstStyle/>
          <a:p>
            <a:r>
              <a:rPr lang="en-GB" sz="2400" dirty="0">
                <a:latin typeface="Arial" panose="020B0604020202020204" pitchFamily="34" charset="0"/>
                <a:cs typeface="Arial" panose="020B0604020202020204" pitchFamily="34" charset="0"/>
              </a:rPr>
              <a:t>Use Save/Save All to keep the search strategy saved in a personal account space.</a:t>
            </a:r>
          </a:p>
          <a:p>
            <a:r>
              <a:rPr lang="en-GB" sz="2400" dirty="0">
                <a:latin typeface="Arial" panose="020B0604020202020204" pitchFamily="34" charset="0"/>
                <a:cs typeface="Arial" panose="020B0604020202020204" pitchFamily="34" charset="0"/>
              </a:rPr>
              <a:t>You can then have the steps put in automatically in a later session.</a:t>
            </a:r>
          </a:p>
        </p:txBody>
      </p:sp>
      <p:cxnSp>
        <p:nvCxnSpPr>
          <p:cNvPr id="11" name="Straight Arrow Connector 10">
            <a:extLst>
              <a:ext uri="{FF2B5EF4-FFF2-40B4-BE49-F238E27FC236}">
                <a16:creationId xmlns:a16="http://schemas.microsoft.com/office/drawing/2014/main" id="{D7D52F49-C2F7-407A-BB9B-3AF5AF2E5808}"/>
              </a:ext>
            </a:extLst>
          </p:cNvPr>
          <p:cNvCxnSpPr>
            <a:cxnSpLocks/>
          </p:cNvCxnSpPr>
          <p:nvPr/>
        </p:nvCxnSpPr>
        <p:spPr>
          <a:xfrm flipH="1">
            <a:off x="6828505" y="2040644"/>
            <a:ext cx="2271250" cy="1111058"/>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1153A2F-8A8C-44F7-A818-409612FF3CE7}"/>
              </a:ext>
            </a:extLst>
          </p:cNvPr>
          <p:cNvSpPr txBox="1"/>
          <p:nvPr/>
        </p:nvSpPr>
        <p:spPr>
          <a:xfrm>
            <a:off x="217007" y="4784829"/>
            <a:ext cx="10757609" cy="461665"/>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Share Search History to get a record of a particular strategy.</a:t>
            </a:r>
          </a:p>
        </p:txBody>
      </p:sp>
      <p:sp>
        <p:nvSpPr>
          <p:cNvPr id="16" name="Rounded Rectangle 18">
            <a:extLst>
              <a:ext uri="{FF2B5EF4-FFF2-40B4-BE49-F238E27FC236}">
                <a16:creationId xmlns:a16="http://schemas.microsoft.com/office/drawing/2014/main" id="{8B6346E0-8FD8-45CC-BDB1-F1795CB2EF17}"/>
              </a:ext>
            </a:extLst>
          </p:cNvPr>
          <p:cNvSpPr/>
          <p:nvPr/>
        </p:nvSpPr>
        <p:spPr>
          <a:xfrm>
            <a:off x="2086528" y="2652974"/>
            <a:ext cx="1108282" cy="754203"/>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066AE46-76FA-44F2-AE38-33AA55BAFED7}"/>
              </a:ext>
            </a:extLst>
          </p:cNvPr>
          <p:cNvSpPr txBox="1"/>
          <p:nvPr/>
        </p:nvSpPr>
        <p:spPr>
          <a:xfrm>
            <a:off x="1193754" y="5336991"/>
            <a:ext cx="9529183" cy="1338059"/>
          </a:xfrm>
          <a:prstGeom prst="rect">
            <a:avLst/>
          </a:prstGeom>
          <a:noFill/>
          <a:ln>
            <a:solidFill>
              <a:schemeClr val="tx1"/>
            </a:solidFill>
          </a:ln>
        </p:spPr>
        <p:txBody>
          <a:bodyPr wrap="square">
            <a:spAutoFit/>
          </a:bodyPr>
          <a:lstStyle/>
          <a:p>
            <a:pPr algn="just">
              <a:lnSpc>
                <a:spcPct val="107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APA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PsycInfo</a:t>
            </a:r>
            <a:r>
              <a:rPr lang="en-GB" sz="1600" dirty="0">
                <a:effectLst/>
                <a:latin typeface="Arial" panose="020B0604020202020204" pitchFamily="34" charset="0"/>
                <a:ea typeface="Calibri" panose="020F0502020204030204" pitchFamily="34" charset="0"/>
                <a:cs typeface="Times New Roman" panose="02020603050405020304" pitchFamily="18" charset="0"/>
              </a:rPr>
              <a:t> &lt;1806 to February 2025 Week 1&gt;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1	posttraumatic stress disorder/	43830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2	"posttraumatic stress disorder".</a:t>
            </a:r>
            <a:r>
              <a:rPr lang="en-GB" sz="1600" dirty="0" err="1">
                <a:effectLst/>
                <a:latin typeface="Arial" panose="020B0604020202020204" pitchFamily="34" charset="0"/>
                <a:ea typeface="Calibri" panose="020F0502020204030204" pitchFamily="34" charset="0"/>
                <a:cs typeface="Times New Roman" panose="02020603050405020304" pitchFamily="18" charset="0"/>
              </a:rPr>
              <a:t>mp</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mp</a:t>
            </a:r>
            <a:r>
              <a:rPr lang="en-GB" sz="1600" dirty="0">
                <a:effectLst/>
                <a:latin typeface="Arial" panose="020B0604020202020204" pitchFamily="34" charset="0"/>
                <a:ea typeface="Calibri" panose="020F0502020204030204" pitchFamily="34" charset="0"/>
                <a:cs typeface="Times New Roman" panose="02020603050405020304" pitchFamily="18" charset="0"/>
              </a:rPr>
              <a:t>=title, abstract, heading word, table of contents, key concepts, original title, tests &amp; measures, mesh word]	51932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98DF1241-9FE9-4234-9174-591EAE6A0358}"/>
              </a:ext>
            </a:extLst>
          </p:cNvPr>
          <p:cNvCxnSpPr>
            <a:cxnSpLocks/>
          </p:cNvCxnSpPr>
          <p:nvPr/>
        </p:nvCxnSpPr>
        <p:spPr>
          <a:xfrm flipV="1">
            <a:off x="7831394" y="3407178"/>
            <a:ext cx="1047135" cy="1377651"/>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92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8572F-3121-4E77-B0F5-8A84B05E2A29}"/>
              </a:ext>
            </a:extLst>
          </p:cNvPr>
          <p:cNvSpPr>
            <a:spLocks noGrp="1"/>
          </p:cNvSpPr>
          <p:nvPr>
            <p:ph type="sldNum" sz="quarter" idx="12"/>
          </p:nvPr>
        </p:nvSpPr>
        <p:spPr>
          <a:xfrm>
            <a:off x="11547986" y="6286550"/>
            <a:ext cx="420627" cy="364974"/>
          </a:xfrm>
        </p:spPr>
        <p:txBody>
          <a:bodyPr/>
          <a:lstStyle/>
          <a:p>
            <a:fld id="{780C177A-0032-456E-B79F-4AC1AB2AD29B}" type="slidenum">
              <a:rPr lang="en-GB" smtClean="0"/>
              <a:t>31</a:t>
            </a:fld>
            <a:endParaRPr lang="en-GB" dirty="0"/>
          </a:p>
        </p:txBody>
      </p:sp>
      <p:pic>
        <p:nvPicPr>
          <p:cNvPr id="10" name="Picture 9">
            <a:extLst>
              <a:ext uri="{FF2B5EF4-FFF2-40B4-BE49-F238E27FC236}">
                <a16:creationId xmlns:a16="http://schemas.microsoft.com/office/drawing/2014/main" id="{C4069C18-1AE2-424C-9900-68E2692B4CD4}"/>
              </a:ext>
            </a:extLst>
          </p:cNvPr>
          <p:cNvPicPr>
            <a:picLocks noChangeAspect="1"/>
          </p:cNvPicPr>
          <p:nvPr/>
        </p:nvPicPr>
        <p:blipFill rotWithShape="1">
          <a:blip r:embed="rId3"/>
          <a:srcRect l="1" r="63117"/>
          <a:stretch/>
        </p:blipFill>
        <p:spPr>
          <a:xfrm>
            <a:off x="436419" y="2202884"/>
            <a:ext cx="3162188" cy="2353003"/>
          </a:xfrm>
          <a:prstGeom prst="rect">
            <a:avLst/>
          </a:prstGeom>
          <a:ln>
            <a:solidFill>
              <a:schemeClr val="tx1"/>
            </a:solidFill>
          </a:ln>
        </p:spPr>
      </p:pic>
      <p:pic>
        <p:nvPicPr>
          <p:cNvPr id="5" name="Picture 4">
            <a:extLst>
              <a:ext uri="{FF2B5EF4-FFF2-40B4-BE49-F238E27FC236}">
                <a16:creationId xmlns:a16="http://schemas.microsoft.com/office/drawing/2014/main" id="{CBEC026B-A890-41DC-84A4-26382E11D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6" name="TextBox 5">
            <a:extLst>
              <a:ext uri="{FF2B5EF4-FFF2-40B4-BE49-F238E27FC236}">
                <a16:creationId xmlns:a16="http://schemas.microsoft.com/office/drawing/2014/main" id="{4DBE3B7F-D469-42E9-8815-538D429F86AE}"/>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7" name="Straight Connector 6">
            <a:extLst>
              <a:ext uri="{FF2B5EF4-FFF2-40B4-BE49-F238E27FC236}">
                <a16:creationId xmlns:a16="http://schemas.microsoft.com/office/drawing/2014/main" id="{8E77D798-50B1-4D88-BE68-73484371A582}"/>
              </a:ext>
            </a:extLst>
          </p:cNvPr>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BF8CC1-C648-4D39-8559-088831A6C6C6}"/>
              </a:ext>
            </a:extLst>
          </p:cNvPr>
          <p:cNvSpPr txBox="1"/>
          <p:nvPr/>
        </p:nvSpPr>
        <p:spPr>
          <a:xfrm>
            <a:off x="436418" y="1420170"/>
            <a:ext cx="7702550" cy="461665"/>
          </a:xfrm>
          <a:prstGeom prst="rect">
            <a:avLst/>
          </a:prstGeom>
          <a:solidFill>
            <a:schemeClr val="bg1"/>
          </a:solidFill>
        </p:spPr>
        <p:txBody>
          <a:bodyPr wrap="square" rtlCol="0">
            <a:spAutoFit/>
          </a:bodyPr>
          <a:lstStyle/>
          <a:p>
            <a:r>
              <a:rPr lang="en-GB" sz="2400" dirty="0">
                <a:latin typeface="Arial" panose="020B0604020202020204" pitchFamily="34" charset="0"/>
                <a:cs typeface="Arial" panose="020B0604020202020204" pitchFamily="34" charset="0"/>
              </a:rPr>
              <a:t>See &amp; search other databases on the same platform.</a:t>
            </a:r>
          </a:p>
        </p:txBody>
      </p:sp>
      <p:cxnSp>
        <p:nvCxnSpPr>
          <p:cNvPr id="11" name="Straight Arrow Connector 10">
            <a:extLst>
              <a:ext uri="{FF2B5EF4-FFF2-40B4-BE49-F238E27FC236}">
                <a16:creationId xmlns:a16="http://schemas.microsoft.com/office/drawing/2014/main" id="{D7D52F49-C2F7-407A-BB9B-3AF5AF2E5808}"/>
              </a:ext>
            </a:extLst>
          </p:cNvPr>
          <p:cNvCxnSpPr>
            <a:cxnSpLocks/>
          </p:cNvCxnSpPr>
          <p:nvPr/>
        </p:nvCxnSpPr>
        <p:spPr>
          <a:xfrm flipV="1">
            <a:off x="3200400" y="4129549"/>
            <a:ext cx="1730581" cy="1"/>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8A5FF752-056C-4742-9483-F3075950AA4F}"/>
              </a:ext>
            </a:extLst>
          </p:cNvPr>
          <p:cNvSpPr txBox="1">
            <a:spLocks/>
          </p:cNvSpPr>
          <p:nvPr/>
        </p:nvSpPr>
        <p:spPr>
          <a:xfrm>
            <a:off x="202585" y="786141"/>
            <a:ext cx="11716513" cy="6004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Searching more than one database at once</a:t>
            </a:r>
          </a:p>
        </p:txBody>
      </p:sp>
      <p:pic>
        <p:nvPicPr>
          <p:cNvPr id="19" name="Picture 18">
            <a:extLst>
              <a:ext uri="{FF2B5EF4-FFF2-40B4-BE49-F238E27FC236}">
                <a16:creationId xmlns:a16="http://schemas.microsoft.com/office/drawing/2014/main" id="{FC835AA9-0B1F-4AF4-B200-FFC4AFD5161B}"/>
              </a:ext>
            </a:extLst>
          </p:cNvPr>
          <p:cNvPicPr>
            <a:picLocks noChangeAspect="1"/>
          </p:cNvPicPr>
          <p:nvPr/>
        </p:nvPicPr>
        <p:blipFill>
          <a:blip r:embed="rId5"/>
          <a:stretch>
            <a:fillRect/>
          </a:stretch>
        </p:blipFill>
        <p:spPr>
          <a:xfrm>
            <a:off x="4930981" y="1881835"/>
            <a:ext cx="6415973" cy="4899781"/>
          </a:xfrm>
          <a:prstGeom prst="rect">
            <a:avLst/>
          </a:prstGeom>
        </p:spPr>
      </p:pic>
    </p:spTree>
    <p:extLst>
      <p:ext uri="{BB962C8B-B14F-4D97-AF65-F5344CB8AC3E}">
        <p14:creationId xmlns:p14="http://schemas.microsoft.com/office/powerpoint/2010/main" val="294793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7D0C62-08CD-4917-B026-DD434C2FF2BB}"/>
              </a:ext>
            </a:extLst>
          </p:cNvPr>
          <p:cNvPicPr>
            <a:picLocks noChangeAspect="1"/>
          </p:cNvPicPr>
          <p:nvPr/>
        </p:nvPicPr>
        <p:blipFill>
          <a:blip r:embed="rId3"/>
          <a:stretch>
            <a:fillRect/>
          </a:stretch>
        </p:blipFill>
        <p:spPr>
          <a:xfrm>
            <a:off x="783542" y="2170237"/>
            <a:ext cx="9631119" cy="3334215"/>
          </a:xfrm>
          <a:prstGeom prst="rect">
            <a:avLst/>
          </a:prstGeom>
          <a:ln>
            <a:solidFill>
              <a:schemeClr val="tx1"/>
            </a:solidFill>
          </a:ln>
        </p:spPr>
      </p:pic>
      <p:sp>
        <p:nvSpPr>
          <p:cNvPr id="2" name="Slide Number Placeholder 1">
            <a:extLst>
              <a:ext uri="{FF2B5EF4-FFF2-40B4-BE49-F238E27FC236}">
                <a16:creationId xmlns:a16="http://schemas.microsoft.com/office/drawing/2014/main" id="{9158572F-3121-4E77-B0F5-8A84B05E2A29}"/>
              </a:ext>
            </a:extLst>
          </p:cNvPr>
          <p:cNvSpPr>
            <a:spLocks noGrp="1"/>
          </p:cNvSpPr>
          <p:nvPr>
            <p:ph type="sldNum" sz="quarter" idx="12"/>
          </p:nvPr>
        </p:nvSpPr>
        <p:spPr>
          <a:xfrm>
            <a:off x="11561214" y="6356350"/>
            <a:ext cx="439994" cy="365125"/>
          </a:xfrm>
        </p:spPr>
        <p:txBody>
          <a:bodyPr/>
          <a:lstStyle/>
          <a:p>
            <a:fld id="{780C177A-0032-456E-B79F-4AC1AB2AD29B}" type="slidenum">
              <a:rPr lang="en-GB" smtClean="0"/>
              <a:t>32</a:t>
            </a:fld>
            <a:endParaRPr lang="en-GB" dirty="0"/>
          </a:p>
        </p:txBody>
      </p:sp>
      <p:sp>
        <p:nvSpPr>
          <p:cNvPr id="4" name="Content Placeholder 2">
            <a:extLst>
              <a:ext uri="{FF2B5EF4-FFF2-40B4-BE49-F238E27FC236}">
                <a16:creationId xmlns:a16="http://schemas.microsoft.com/office/drawing/2014/main" id="{80A58387-92E1-4564-A2F3-7C29D3984BA9}"/>
              </a:ext>
            </a:extLst>
          </p:cNvPr>
          <p:cNvSpPr txBox="1">
            <a:spLocks/>
          </p:cNvSpPr>
          <p:nvPr/>
        </p:nvSpPr>
        <p:spPr>
          <a:xfrm>
            <a:off x="100091" y="737261"/>
            <a:ext cx="11819007" cy="60047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Searching more than one database at once</a:t>
            </a:r>
          </a:p>
        </p:txBody>
      </p:sp>
      <p:pic>
        <p:nvPicPr>
          <p:cNvPr id="5" name="Picture 4">
            <a:extLst>
              <a:ext uri="{FF2B5EF4-FFF2-40B4-BE49-F238E27FC236}">
                <a16:creationId xmlns:a16="http://schemas.microsoft.com/office/drawing/2014/main" id="{CBEC026B-A890-41DC-84A4-26382E11D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6" name="TextBox 5">
            <a:extLst>
              <a:ext uri="{FF2B5EF4-FFF2-40B4-BE49-F238E27FC236}">
                <a16:creationId xmlns:a16="http://schemas.microsoft.com/office/drawing/2014/main" id="{4DBE3B7F-D469-42E9-8815-538D429F86AE}"/>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7" name="Straight Connector 6">
            <a:extLst>
              <a:ext uri="{FF2B5EF4-FFF2-40B4-BE49-F238E27FC236}">
                <a16:creationId xmlns:a16="http://schemas.microsoft.com/office/drawing/2014/main" id="{8E77D798-50B1-4D88-BE68-73484371A582}"/>
              </a:ext>
            </a:extLst>
          </p:cNvPr>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BF8CC1-C648-4D39-8559-088831A6C6C6}"/>
              </a:ext>
            </a:extLst>
          </p:cNvPr>
          <p:cNvSpPr txBox="1"/>
          <p:nvPr/>
        </p:nvSpPr>
        <p:spPr>
          <a:xfrm>
            <a:off x="272902" y="1275886"/>
            <a:ext cx="10652400" cy="830997"/>
          </a:xfrm>
          <a:prstGeom prst="rect">
            <a:avLst/>
          </a:prstGeom>
          <a:solidFill>
            <a:schemeClr val="bg1"/>
          </a:solidFill>
        </p:spPr>
        <p:txBody>
          <a:bodyPr wrap="square" rtlCol="0">
            <a:spAutoFit/>
          </a:bodyPr>
          <a:lstStyle/>
          <a:p>
            <a:r>
              <a:rPr lang="en-GB" sz="2400" dirty="0">
                <a:latin typeface="Arial" panose="020B0604020202020204" pitchFamily="34" charset="0"/>
                <a:cs typeface="Arial" panose="020B0604020202020204" pitchFamily="34" charset="0"/>
              </a:rPr>
              <a:t>Open a search to see how many each database returned</a:t>
            </a:r>
          </a:p>
          <a:p>
            <a:r>
              <a:rPr lang="en-GB" sz="2400" dirty="0">
                <a:latin typeface="Arial" panose="020B0604020202020204" pitchFamily="34" charset="0"/>
                <a:cs typeface="Arial" panose="020B0604020202020204" pitchFamily="34" charset="0"/>
              </a:rPr>
              <a:t>- This is not transferred by “Share Search History” options</a:t>
            </a:r>
          </a:p>
        </p:txBody>
      </p:sp>
      <p:sp>
        <p:nvSpPr>
          <p:cNvPr id="16" name="Rounded Rectangle 18">
            <a:extLst>
              <a:ext uri="{FF2B5EF4-FFF2-40B4-BE49-F238E27FC236}">
                <a16:creationId xmlns:a16="http://schemas.microsoft.com/office/drawing/2014/main" id="{8B6346E0-8FD8-45CC-BDB1-F1795CB2EF17}"/>
              </a:ext>
            </a:extLst>
          </p:cNvPr>
          <p:cNvSpPr/>
          <p:nvPr/>
        </p:nvSpPr>
        <p:spPr>
          <a:xfrm>
            <a:off x="1555846" y="2464904"/>
            <a:ext cx="221494" cy="332888"/>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98DF1241-9FE9-4234-9174-591EAE6A0358}"/>
              </a:ext>
            </a:extLst>
          </p:cNvPr>
          <p:cNvCxnSpPr>
            <a:cxnSpLocks/>
          </p:cNvCxnSpPr>
          <p:nvPr/>
        </p:nvCxnSpPr>
        <p:spPr>
          <a:xfrm flipH="1">
            <a:off x="10177758" y="5071944"/>
            <a:ext cx="1037437" cy="0"/>
          </a:xfrm>
          <a:prstGeom prst="straightConnector1">
            <a:avLst/>
          </a:prstGeom>
          <a:ln w="28575">
            <a:solidFill>
              <a:srgbClr val="6900FF"/>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996C217-857B-4570-95CC-6714D4D0ECC0}"/>
              </a:ext>
            </a:extLst>
          </p:cNvPr>
          <p:cNvPicPr>
            <a:picLocks noChangeAspect="1"/>
          </p:cNvPicPr>
          <p:nvPr/>
        </p:nvPicPr>
        <p:blipFill>
          <a:blip r:embed="rId5"/>
          <a:stretch>
            <a:fillRect/>
          </a:stretch>
        </p:blipFill>
        <p:spPr>
          <a:xfrm>
            <a:off x="783542" y="5631032"/>
            <a:ext cx="5410955" cy="1066949"/>
          </a:xfrm>
          <a:prstGeom prst="rect">
            <a:avLst/>
          </a:prstGeom>
          <a:ln>
            <a:solidFill>
              <a:schemeClr val="tx1"/>
            </a:solidFill>
          </a:ln>
        </p:spPr>
      </p:pic>
      <p:sp>
        <p:nvSpPr>
          <p:cNvPr id="27" name="TextBox 26">
            <a:extLst>
              <a:ext uri="{FF2B5EF4-FFF2-40B4-BE49-F238E27FC236}">
                <a16:creationId xmlns:a16="http://schemas.microsoft.com/office/drawing/2014/main" id="{DEE1AFA3-446A-4525-A457-12C084176F58}"/>
              </a:ext>
            </a:extLst>
          </p:cNvPr>
          <p:cNvSpPr txBox="1"/>
          <p:nvPr/>
        </p:nvSpPr>
        <p:spPr>
          <a:xfrm>
            <a:off x="6370101" y="5697408"/>
            <a:ext cx="5410955" cy="769441"/>
          </a:xfrm>
          <a:prstGeom prst="rect">
            <a:avLst/>
          </a:prstGeom>
          <a:solidFill>
            <a:schemeClr val="bg1"/>
          </a:solidFill>
        </p:spPr>
        <p:txBody>
          <a:bodyPr wrap="square" rtlCol="0">
            <a:spAutoFit/>
          </a:bodyPr>
          <a:lstStyle/>
          <a:p>
            <a:pPr algn="just"/>
            <a:r>
              <a:rPr lang="en-GB" sz="2200" dirty="0">
                <a:latin typeface="Arial" panose="020B0604020202020204" pitchFamily="34" charset="0"/>
                <a:cs typeface="Arial" panose="020B0604020202020204" pitchFamily="34" charset="0"/>
              </a:rPr>
              <a:t>“Deduplicate” to get a better idea of how many records may need to be screened.</a:t>
            </a:r>
          </a:p>
        </p:txBody>
      </p:sp>
      <p:cxnSp>
        <p:nvCxnSpPr>
          <p:cNvPr id="11" name="Straight Arrow Connector 10">
            <a:extLst>
              <a:ext uri="{FF2B5EF4-FFF2-40B4-BE49-F238E27FC236}">
                <a16:creationId xmlns:a16="http://schemas.microsoft.com/office/drawing/2014/main" id="{D7D52F49-C2F7-407A-BB9B-3AF5AF2E5808}"/>
              </a:ext>
            </a:extLst>
          </p:cNvPr>
          <p:cNvCxnSpPr>
            <a:cxnSpLocks/>
          </p:cNvCxnSpPr>
          <p:nvPr/>
        </p:nvCxnSpPr>
        <p:spPr>
          <a:xfrm flipV="1">
            <a:off x="6731540" y="3603274"/>
            <a:ext cx="300056" cy="2094134"/>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AA0B66E-56A6-495F-A882-22E13134848F}"/>
              </a:ext>
            </a:extLst>
          </p:cNvPr>
          <p:cNvCxnSpPr>
            <a:cxnSpLocks/>
          </p:cNvCxnSpPr>
          <p:nvPr/>
        </p:nvCxnSpPr>
        <p:spPr>
          <a:xfrm flipH="1">
            <a:off x="6137221" y="6466849"/>
            <a:ext cx="323282" cy="61556"/>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8">
            <a:extLst>
              <a:ext uri="{FF2B5EF4-FFF2-40B4-BE49-F238E27FC236}">
                <a16:creationId xmlns:a16="http://schemas.microsoft.com/office/drawing/2014/main" id="{63267599-9640-4912-8EAC-E1A67BF81D4C}"/>
              </a:ext>
            </a:extLst>
          </p:cNvPr>
          <p:cNvSpPr/>
          <p:nvPr/>
        </p:nvSpPr>
        <p:spPr>
          <a:xfrm>
            <a:off x="1449150" y="5631032"/>
            <a:ext cx="300056" cy="354618"/>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5865451"/>
      </p:ext>
    </p:extLst>
  </p:cSld>
  <p:clrMapOvr>
    <a:masterClrMapping/>
  </p:clrMapOvr>
  <mc:AlternateContent xmlns:mc="http://schemas.openxmlformats.org/markup-compatibility/2006" xmlns:p14="http://schemas.microsoft.com/office/powerpoint/2010/main">
    <mc:Choice Requires="p14">
      <p:transition spd="slow" p14:dur="2000" advTm="81194"/>
    </mc:Choice>
    <mc:Fallback xmlns="">
      <p:transition spd="slow" advTm="8119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451B48B-89DC-482E-B191-F70A9EA194E2}"/>
              </a:ext>
            </a:extLst>
          </p:cNvPr>
          <p:cNvPicPr>
            <a:picLocks noChangeAspect="1"/>
          </p:cNvPicPr>
          <p:nvPr/>
        </p:nvPicPr>
        <p:blipFill>
          <a:blip r:embed="rId3"/>
          <a:stretch>
            <a:fillRect/>
          </a:stretch>
        </p:blipFill>
        <p:spPr>
          <a:xfrm>
            <a:off x="8869292" y="811402"/>
            <a:ext cx="3030887" cy="5477136"/>
          </a:xfrm>
          <a:prstGeom prst="rect">
            <a:avLst/>
          </a:prstGeom>
          <a:ln>
            <a:solidFill>
              <a:schemeClr val="tx1"/>
            </a:solidFill>
          </a:ln>
        </p:spPr>
      </p:pic>
      <p:pic>
        <p:nvPicPr>
          <p:cNvPr id="10" name="Picture 9">
            <a:extLst>
              <a:ext uri="{FF2B5EF4-FFF2-40B4-BE49-F238E27FC236}">
                <a16:creationId xmlns:a16="http://schemas.microsoft.com/office/drawing/2014/main" id="{5B1C0A89-8F7B-41BD-9502-48EEC7C684C9}"/>
              </a:ext>
            </a:extLst>
          </p:cNvPr>
          <p:cNvPicPr>
            <a:picLocks noChangeAspect="1"/>
          </p:cNvPicPr>
          <p:nvPr/>
        </p:nvPicPr>
        <p:blipFill>
          <a:blip r:embed="rId4"/>
          <a:stretch>
            <a:fillRect/>
          </a:stretch>
        </p:blipFill>
        <p:spPr>
          <a:xfrm>
            <a:off x="1054433" y="2954221"/>
            <a:ext cx="6525536" cy="1286054"/>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5" y="136232"/>
            <a:ext cx="392046" cy="39204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594631" y="174592"/>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3" y="56946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33</a:t>
            </a:fld>
            <a:endParaRPr lang="en-GB" dirty="0"/>
          </a:p>
        </p:txBody>
      </p:sp>
      <p:sp>
        <p:nvSpPr>
          <p:cNvPr id="6" name="Content Placeholder 2"/>
          <p:cNvSpPr txBox="1">
            <a:spLocks/>
          </p:cNvSpPr>
          <p:nvPr/>
        </p:nvSpPr>
        <p:spPr>
          <a:xfrm>
            <a:off x="202584" y="749736"/>
            <a:ext cx="8666708"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Exporting results – file type</a:t>
            </a:r>
          </a:p>
        </p:txBody>
      </p:sp>
      <p:sp>
        <p:nvSpPr>
          <p:cNvPr id="5" name="TextBox 4"/>
          <p:cNvSpPr txBox="1"/>
          <p:nvPr/>
        </p:nvSpPr>
        <p:spPr>
          <a:xfrm>
            <a:off x="262280" y="1343237"/>
            <a:ext cx="8283658" cy="1354217"/>
          </a:xfrm>
          <a:prstGeom prst="rect">
            <a:avLst/>
          </a:prstGeom>
          <a:noFill/>
        </p:spPr>
        <p:txBody>
          <a:bodyPr wrap="square" rtlCol="0">
            <a:spAutoFit/>
          </a:bodyPr>
          <a:lstStyle/>
          <a:p>
            <a:pPr algn="just"/>
            <a:r>
              <a:rPr lang="en-GB" sz="2400" dirty="0">
                <a:latin typeface="Arial" panose="020B0604020202020204" pitchFamily="34" charset="0"/>
                <a:cs typeface="Arial" panose="020B0604020202020204" pitchFamily="34" charset="0"/>
              </a:rPr>
              <a:t>The options for getting records out of a database (or storing them there) are often located above a results list. </a:t>
            </a:r>
          </a:p>
          <a:p>
            <a:pPr algn="just"/>
            <a:endParaRPr lang="en-GB" sz="10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Look for: Export, Download, Share, Save…</a:t>
            </a:r>
          </a:p>
        </p:txBody>
      </p:sp>
      <p:cxnSp>
        <p:nvCxnSpPr>
          <p:cNvPr id="17" name="Straight Arrow Connector 16"/>
          <p:cNvCxnSpPr>
            <a:cxnSpLocks/>
          </p:cNvCxnSpPr>
          <p:nvPr/>
        </p:nvCxnSpPr>
        <p:spPr>
          <a:xfrm flipH="1" flipV="1">
            <a:off x="8033008" y="4912831"/>
            <a:ext cx="901315" cy="842037"/>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H="1" flipV="1">
            <a:off x="4235745" y="2660305"/>
            <a:ext cx="4466" cy="419742"/>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1447939" y="2366390"/>
            <a:ext cx="356302" cy="587831"/>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8575798" y="2759119"/>
            <a:ext cx="1652631" cy="1084748"/>
          </a:xfrm>
          <a:prstGeom prst="roundRect">
            <a:avLst/>
          </a:prstGeom>
          <a:noFill/>
          <a:ln w="28575">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9BDB521-CC27-402F-A811-0DAD685491D8}"/>
              </a:ext>
            </a:extLst>
          </p:cNvPr>
          <p:cNvSpPr txBox="1"/>
          <p:nvPr/>
        </p:nvSpPr>
        <p:spPr>
          <a:xfrm>
            <a:off x="262280" y="5754868"/>
            <a:ext cx="8136654" cy="830997"/>
          </a:xfrm>
          <a:prstGeom prst="rect">
            <a:avLst/>
          </a:prstGeom>
          <a:noFill/>
        </p:spPr>
        <p:txBody>
          <a:bodyPr wrap="square">
            <a:spAutoFit/>
          </a:bodyPr>
          <a:lstStyle/>
          <a:p>
            <a:pPr algn="just"/>
            <a:r>
              <a:rPr lang="en-GB" sz="2400" dirty="0">
                <a:latin typeface="Arial" panose="020B0604020202020204" pitchFamily="34" charset="0"/>
                <a:cs typeface="Arial" panose="020B0604020202020204" pitchFamily="34" charset="0"/>
              </a:rPr>
              <a:t>Other file types are often available,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spreadsheet and text based.</a:t>
            </a:r>
            <a:endParaRPr lang="en-GB" sz="2400" dirty="0"/>
          </a:p>
        </p:txBody>
      </p:sp>
      <p:sp>
        <p:nvSpPr>
          <p:cNvPr id="28" name="Rectangle 27">
            <a:extLst>
              <a:ext uri="{FF2B5EF4-FFF2-40B4-BE49-F238E27FC236}">
                <a16:creationId xmlns:a16="http://schemas.microsoft.com/office/drawing/2014/main" id="{6E089106-6C66-4389-A8E6-1CA96B84B491}"/>
              </a:ext>
            </a:extLst>
          </p:cNvPr>
          <p:cNvSpPr/>
          <p:nvPr/>
        </p:nvSpPr>
        <p:spPr>
          <a:xfrm>
            <a:off x="310999" y="4294199"/>
            <a:ext cx="8299970" cy="1237262"/>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Choose the file type you need, </a:t>
            </a:r>
          </a:p>
          <a:p>
            <a:pPr marL="895350" lvl="1" indent="-342900"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RIS is a generic file type for reference managers. </a:t>
            </a:r>
          </a:p>
          <a:p>
            <a:pPr marL="895350" lvl="1" indent="-342900"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Use it for Covidence too.</a:t>
            </a:r>
          </a:p>
        </p:txBody>
      </p:sp>
    </p:spTree>
    <p:extLst>
      <p:ext uri="{BB962C8B-B14F-4D97-AF65-F5344CB8AC3E}">
        <p14:creationId xmlns:p14="http://schemas.microsoft.com/office/powerpoint/2010/main" val="278128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E50934-917E-46AB-BA90-0F05E22D0D5F}"/>
              </a:ext>
            </a:extLst>
          </p:cNvPr>
          <p:cNvPicPr>
            <a:picLocks noChangeAspect="1"/>
          </p:cNvPicPr>
          <p:nvPr/>
        </p:nvPicPr>
        <p:blipFill>
          <a:blip r:embed="rId3"/>
          <a:stretch>
            <a:fillRect/>
          </a:stretch>
        </p:blipFill>
        <p:spPr>
          <a:xfrm>
            <a:off x="670251" y="2686824"/>
            <a:ext cx="5620534" cy="2162477"/>
          </a:xfrm>
          <a:prstGeom prst="rect">
            <a:avLst/>
          </a:prstGeom>
          <a:ln>
            <a:solidFill>
              <a:schemeClr val="tx1"/>
            </a:solidFill>
          </a:ln>
        </p:spPr>
      </p:pic>
      <p:pic>
        <p:nvPicPr>
          <p:cNvPr id="7" name="Picture 6">
            <a:extLst>
              <a:ext uri="{FF2B5EF4-FFF2-40B4-BE49-F238E27FC236}">
                <a16:creationId xmlns:a16="http://schemas.microsoft.com/office/drawing/2014/main" id="{15877FB7-7F8E-420C-AB30-0D3FD6375A24}"/>
              </a:ext>
            </a:extLst>
          </p:cNvPr>
          <p:cNvPicPr>
            <a:picLocks noChangeAspect="1"/>
          </p:cNvPicPr>
          <p:nvPr/>
        </p:nvPicPr>
        <p:blipFill>
          <a:blip r:embed="rId4"/>
          <a:stretch>
            <a:fillRect/>
          </a:stretch>
        </p:blipFill>
        <p:spPr>
          <a:xfrm>
            <a:off x="8297568" y="1388555"/>
            <a:ext cx="3751994" cy="4741326"/>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34</a:t>
            </a:fld>
            <a:endParaRPr lang="en-GB" dirty="0"/>
          </a:p>
        </p:txBody>
      </p:sp>
      <p:sp>
        <p:nvSpPr>
          <p:cNvPr id="6" name="Content Placeholder 2"/>
          <p:cNvSpPr txBox="1">
            <a:spLocks/>
          </p:cNvSpPr>
          <p:nvPr/>
        </p:nvSpPr>
        <p:spPr>
          <a:xfrm>
            <a:off x="202585" y="757746"/>
            <a:ext cx="11716512"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3600" dirty="0">
                <a:solidFill>
                  <a:srgbClr val="333333"/>
                </a:solidFill>
                <a:latin typeface="Arial" panose="020B0604020202020204" pitchFamily="34" charset="0"/>
                <a:ea typeface="Source Sans Pro"/>
                <a:cs typeface="Arial" panose="020B0604020202020204" pitchFamily="34" charset="0"/>
              </a:rPr>
              <a:t>Exporting results</a:t>
            </a:r>
          </a:p>
        </p:txBody>
      </p:sp>
      <p:sp>
        <p:nvSpPr>
          <p:cNvPr id="8" name="Rectangle 7"/>
          <p:cNvSpPr/>
          <p:nvPr/>
        </p:nvSpPr>
        <p:spPr>
          <a:xfrm>
            <a:off x="202585" y="1428264"/>
            <a:ext cx="7840367" cy="1163395"/>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As well as file type, check if there is a choice for how much of each record you can take out.</a:t>
            </a:r>
          </a:p>
          <a:p>
            <a:pPr marL="342900" indent="-342900"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Choose an option that includes an abstract</a:t>
            </a:r>
          </a:p>
        </p:txBody>
      </p:sp>
      <p:cxnSp>
        <p:nvCxnSpPr>
          <p:cNvPr id="17" name="Straight Arrow Connector 16"/>
          <p:cNvCxnSpPr>
            <a:cxnSpLocks/>
          </p:cNvCxnSpPr>
          <p:nvPr/>
        </p:nvCxnSpPr>
        <p:spPr>
          <a:xfrm flipH="1" flipV="1">
            <a:off x="6242850" y="2455282"/>
            <a:ext cx="2132308" cy="1945697"/>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1359538" y="4400979"/>
            <a:ext cx="559558" cy="682960"/>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457201" y="2591660"/>
            <a:ext cx="4419600" cy="746956"/>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3560B60-0273-446B-B022-A445E977821E}"/>
              </a:ext>
            </a:extLst>
          </p:cNvPr>
          <p:cNvSpPr/>
          <p:nvPr/>
        </p:nvSpPr>
        <p:spPr>
          <a:xfrm>
            <a:off x="272902" y="5083939"/>
            <a:ext cx="7692460" cy="1495794"/>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The exported file will be saved as is usual for the browser and/or type of machine being used.</a:t>
            </a:r>
          </a:p>
          <a:p>
            <a:pPr marL="342900" indent="-342900"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Rename and save somewhere sensible for future retrieval.</a:t>
            </a:r>
          </a:p>
        </p:txBody>
      </p:sp>
    </p:spTree>
    <p:extLst>
      <p:ext uri="{BB962C8B-B14F-4D97-AF65-F5344CB8AC3E}">
        <p14:creationId xmlns:p14="http://schemas.microsoft.com/office/powerpoint/2010/main" val="4190041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4" y="136231"/>
            <a:ext cx="488471" cy="488471"/>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91055" y="195552"/>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flipV="1">
            <a:off x="208437" y="616841"/>
            <a:ext cx="11543323" cy="16797"/>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80C177A-0032-456E-B79F-4AC1AB2AD29B}" type="slidenum">
              <a:rPr lang="en-GB" smtClean="0"/>
              <a:t>35</a:t>
            </a:fld>
            <a:endParaRPr lang="en-GB" dirty="0"/>
          </a:p>
        </p:txBody>
      </p:sp>
      <p:sp>
        <p:nvSpPr>
          <p:cNvPr id="6" name="Rectangle 4"/>
          <p:cNvSpPr>
            <a:spLocks noGrp="1" noChangeArrowheads="1"/>
          </p:cNvSpPr>
          <p:nvPr>
            <p:ph type="title"/>
          </p:nvPr>
        </p:nvSpPr>
        <p:spPr>
          <a:xfrm>
            <a:off x="2962845" y="727565"/>
            <a:ext cx="6575195" cy="531459"/>
          </a:xfrm>
          <a:noFill/>
          <a:ln/>
        </p:spPr>
        <p:txBody>
          <a:bodyPr>
            <a:noAutofit/>
          </a:bodyPr>
          <a:lstStyle/>
          <a:p>
            <a:pPr algn="ctr"/>
            <a:r>
              <a:rPr lang="en-GB" sz="3200" dirty="0">
                <a:latin typeface="Arial" panose="020B0604020202020204" pitchFamily="34" charset="0"/>
                <a:cs typeface="Arial" panose="020B0604020202020204" pitchFamily="34" charset="0"/>
              </a:rPr>
              <a:t>Reference management software</a:t>
            </a:r>
          </a:p>
        </p:txBody>
      </p:sp>
      <p:sp>
        <p:nvSpPr>
          <p:cNvPr id="7" name="TextBox 6"/>
          <p:cNvSpPr txBox="1"/>
          <p:nvPr/>
        </p:nvSpPr>
        <p:spPr>
          <a:xfrm>
            <a:off x="402683" y="1269925"/>
            <a:ext cx="11349077" cy="1723549"/>
          </a:xfrm>
          <a:prstGeom prst="rect">
            <a:avLst/>
          </a:prstGeom>
          <a:noFill/>
        </p:spPr>
        <p:txBody>
          <a:bodyPr wrap="square" rtlCol="0">
            <a:spAutoFit/>
          </a:bodyPr>
          <a:lstStyle/>
          <a:p>
            <a:pPr marL="90487" algn="just"/>
            <a:r>
              <a:rPr lang="en-GB" sz="2400" dirty="0">
                <a:latin typeface="Arial" panose="020B0604020202020204" pitchFamily="34" charset="0"/>
                <a:cs typeface="Arial" panose="020B0604020202020204" pitchFamily="34" charset="0"/>
              </a:rPr>
              <a:t>Useful because they let you:</a:t>
            </a:r>
          </a:p>
          <a:p>
            <a:pPr marL="90487" algn="just"/>
            <a:endParaRPr lang="en-GB" sz="600" dirty="0">
              <a:latin typeface="Arial" panose="020B0604020202020204" pitchFamily="34" charset="0"/>
              <a:cs typeface="Arial" panose="020B0604020202020204" pitchFamily="34" charset="0"/>
            </a:endParaRPr>
          </a:p>
          <a:p>
            <a:pPr marL="628650" indent="-196850" algn="just">
              <a:buFont typeface="Arial" panose="020B0604020202020204" pitchFamily="34" charset="0"/>
              <a:buChar char="•"/>
            </a:pPr>
            <a:r>
              <a:rPr lang="en-GB" dirty="0">
                <a:latin typeface="Arial" panose="020B0604020202020204" pitchFamily="34" charset="0"/>
                <a:cs typeface="Arial" panose="020B0604020202020204" pitchFamily="34" charset="0"/>
              </a:rPr>
              <a:t>Keep and group details of papers </a:t>
            </a:r>
            <a:r>
              <a:rPr lang="en-GB" i="1" dirty="0" err="1">
                <a:latin typeface="Arial" panose="020B0604020202020204" pitchFamily="34" charset="0"/>
                <a:cs typeface="Arial" panose="020B0604020202020204" pitchFamily="34" charset="0"/>
              </a:rPr>
              <a:t>etc</a:t>
            </a:r>
            <a:r>
              <a:rPr lang="en-GB" dirty="0">
                <a:latin typeface="Arial" panose="020B0604020202020204" pitchFamily="34" charset="0"/>
                <a:cs typeface="Arial" panose="020B0604020202020204" pitchFamily="34" charset="0"/>
              </a:rPr>
              <a:t> you have used, or read or plan on reading.</a:t>
            </a:r>
          </a:p>
          <a:p>
            <a:pPr marL="628650" indent="-196850" algn="just">
              <a:buFont typeface="Arial" panose="020B0604020202020204" pitchFamily="34" charset="0"/>
              <a:buChar char="•"/>
            </a:pPr>
            <a:r>
              <a:rPr lang="en-GB" dirty="0">
                <a:latin typeface="Arial" panose="020B0604020202020204" pitchFamily="34" charset="0"/>
                <a:cs typeface="Arial" panose="020B0604020202020204" pitchFamily="34" charset="0"/>
              </a:rPr>
              <a:t>“Cite while you write” – automatically create in-text citations and reference lists a variety of bibliographic/citation styles, including </a:t>
            </a:r>
            <a:r>
              <a:rPr lang="en-GB" i="1" dirty="0">
                <a:latin typeface="Arial" panose="020B0604020202020204" pitchFamily="34" charset="0"/>
                <a:cs typeface="Arial" panose="020B0604020202020204" pitchFamily="34" charset="0"/>
              </a:rPr>
              <a:t>Harvard</a:t>
            </a:r>
            <a:r>
              <a:rPr lang="en-GB" dirty="0">
                <a:latin typeface="Arial" panose="020B0604020202020204" pitchFamily="34" charset="0"/>
                <a:cs typeface="Arial" panose="020B0604020202020204" pitchFamily="34" charset="0"/>
              </a:rPr>
              <a:t> and </a:t>
            </a:r>
            <a:r>
              <a:rPr lang="en-GB" i="1" dirty="0">
                <a:latin typeface="Arial" panose="020B0604020202020204" pitchFamily="34" charset="0"/>
                <a:cs typeface="Arial" panose="020B0604020202020204" pitchFamily="34" charset="0"/>
              </a:rPr>
              <a:t>APA</a:t>
            </a:r>
            <a:r>
              <a:rPr lang="en-GB" dirty="0">
                <a:latin typeface="Arial" panose="020B0604020202020204" pitchFamily="34" charset="0"/>
                <a:cs typeface="Arial" panose="020B0604020202020204" pitchFamily="34" charset="0"/>
              </a:rPr>
              <a:t>.</a:t>
            </a:r>
          </a:p>
          <a:p>
            <a:pPr marL="628650" indent="-196850" algn="just">
              <a:buFont typeface="Arial" panose="020B0604020202020204" pitchFamily="34" charset="0"/>
              <a:buChar char="•"/>
            </a:pPr>
            <a:r>
              <a:rPr lang="en-GB" dirty="0">
                <a:latin typeface="Arial" panose="020B0604020202020204" pitchFamily="34" charset="0"/>
                <a:cs typeface="Arial" panose="020B0604020202020204" pitchFamily="34" charset="0"/>
              </a:rPr>
              <a:t>Attach files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full-text pdfs of articles).</a:t>
            </a:r>
          </a:p>
        </p:txBody>
      </p:sp>
      <p:sp>
        <p:nvSpPr>
          <p:cNvPr id="8" name="TextBox 7"/>
          <p:cNvSpPr txBox="1"/>
          <p:nvPr/>
        </p:nvSpPr>
        <p:spPr>
          <a:xfrm>
            <a:off x="478933" y="3039565"/>
            <a:ext cx="11108229"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To help you decide which reference management products to use:</a:t>
            </a:r>
          </a:p>
          <a:p>
            <a:pPr marL="542925" indent="-285750">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hlinkClick r:id="rId4"/>
              </a:rPr>
              <a:t>Bibliographic management tools - comparison table (pdf)</a:t>
            </a:r>
            <a:endParaRPr lang="en-GB" sz="2000" dirty="0">
              <a:latin typeface="Arial" panose="020B0604020202020204" pitchFamily="34" charset="0"/>
              <a:ea typeface="Calibri" panose="020F0502020204030204" pitchFamily="34" charset="0"/>
              <a:cs typeface="Arial" panose="020B0604020202020204" pitchFamily="34" charset="0"/>
            </a:endParaRPr>
          </a:p>
          <a:p>
            <a:pPr marL="542925" indent="-277813">
              <a:buFont typeface="Arial" panose="020B0604020202020204" pitchFamily="34" charset="0"/>
              <a:buChar char="•"/>
            </a:pPr>
            <a:r>
              <a:rPr lang="en-GB" sz="2000" i="1" dirty="0">
                <a:latin typeface="Arial" panose="020B0604020202020204" pitchFamily="34" charset="0"/>
                <a:ea typeface="Calibri" panose="020F0502020204030204" pitchFamily="34" charset="0"/>
                <a:cs typeface="Arial" panose="020B0604020202020204" pitchFamily="34" charset="0"/>
                <a:hlinkClick r:id="rId5"/>
              </a:rPr>
              <a:t>Choosing a Reference Manager </a:t>
            </a:r>
            <a:r>
              <a:rPr lang="en-GB" sz="2000" dirty="0">
                <a:latin typeface="Arial" panose="020B0604020202020204" pitchFamily="34" charset="0"/>
                <a:ea typeface="Calibri" panose="020F0502020204030204" pitchFamily="34" charset="0"/>
                <a:cs typeface="Arial" panose="020B0604020202020204" pitchFamily="34" charset="0"/>
                <a:hlinkClick r:id="rId5"/>
              </a:rPr>
              <a:t>documents on </a:t>
            </a:r>
            <a:r>
              <a:rPr lang="en-GB" sz="2000" dirty="0" err="1">
                <a:latin typeface="Arial" panose="020B0604020202020204" pitchFamily="34" charset="0"/>
                <a:ea typeface="Calibri" panose="020F0502020204030204" pitchFamily="34" charset="0"/>
                <a:cs typeface="Arial" panose="020B0604020202020204" pitchFamily="34" charset="0"/>
                <a:hlinkClick r:id="rId5"/>
              </a:rPr>
              <a:t>Sharepoint</a:t>
            </a:r>
            <a:endParaRPr lang="en-GB"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2559623" y="4201839"/>
            <a:ext cx="9192137" cy="1015663"/>
          </a:xfrm>
          <a:prstGeom prst="rect">
            <a:avLst/>
          </a:prstGeom>
        </p:spPr>
        <p:txBody>
          <a:bodyPr wrap="square">
            <a:spAutoFit/>
          </a:bodyPr>
          <a:lstStyle/>
          <a:p>
            <a:pPr>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EndNote desktop is free to download by members of the University but you must use Software Services’ forms: </a:t>
            </a:r>
          </a:p>
          <a:p>
            <a:pPr>
              <a:spcAft>
                <a:spcPts val="0"/>
              </a:spcAft>
            </a:pPr>
            <a:r>
              <a:rPr lang="en-GB" sz="2000" dirty="0">
                <a:latin typeface="Arial" panose="020B0604020202020204" pitchFamily="34" charset="0"/>
                <a:ea typeface="Calibri" panose="020F0502020204030204" pitchFamily="34" charset="0"/>
                <a:cs typeface="Arial" panose="020B0604020202020204" pitchFamily="34" charset="0"/>
                <a:hlinkClick r:id="rId6"/>
              </a:rPr>
              <a:t>EndNote desktop free download</a:t>
            </a:r>
            <a:endParaRPr lang="en-GB" sz="2000" dirty="0">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18000" y="4300307"/>
            <a:ext cx="1456358" cy="917196"/>
          </a:xfrm>
          <a:prstGeom prst="rect">
            <a:avLst/>
          </a:prstGeom>
          <a:ln>
            <a:solidFill>
              <a:schemeClr val="tx1"/>
            </a:solidFill>
          </a:ln>
        </p:spPr>
      </p:pic>
      <p:sp>
        <p:nvSpPr>
          <p:cNvPr id="11" name="TextBox 10"/>
          <p:cNvSpPr txBox="1"/>
          <p:nvPr/>
        </p:nvSpPr>
        <p:spPr>
          <a:xfrm>
            <a:off x="2559623" y="5398036"/>
            <a:ext cx="9395310" cy="1323439"/>
          </a:xfrm>
          <a:prstGeom prst="rect">
            <a:avLst/>
          </a:prstGeom>
          <a:noFill/>
        </p:spPr>
        <p:txBody>
          <a:bodyPr wrap="square" rtlCol="0">
            <a:spAutoFit/>
          </a:bodyPr>
          <a:lstStyle/>
          <a:p>
            <a:pPr algn="just"/>
            <a:r>
              <a:rPr lang="en-GB" sz="2000" dirty="0">
                <a:latin typeface="Arial" panose="020B0604020202020204" pitchFamily="34" charset="0"/>
                <a:cs typeface="Arial" panose="020B0604020202020204" pitchFamily="34" charset="0"/>
              </a:rPr>
              <a:t>Covidence is a web-based resource, designed for the screening (and extraction) stages in a systematic review. Automatic de-duplication and generation of a PRISMA flowchart is available as is the invitation of a second reviewer.</a:t>
            </a:r>
          </a:p>
          <a:p>
            <a:pPr algn="just"/>
            <a:r>
              <a:rPr lang="en-GB" sz="2000" dirty="0">
                <a:latin typeface="Arial" panose="020B0604020202020204" pitchFamily="34" charset="0"/>
                <a:cs typeface="Arial" panose="020B0604020202020204" pitchFamily="34" charset="0"/>
                <a:hlinkClick r:id="rId8"/>
              </a:rPr>
              <a:t>Register for Covidence under the University subscription</a:t>
            </a:r>
            <a:r>
              <a:rPr lang="en-GB" sz="2000" dirty="0">
                <a:latin typeface="Arial" panose="020B0604020202020204" pitchFamily="34" charset="0"/>
                <a:cs typeface="Arial" panose="020B0604020202020204" pitchFamily="34" charset="0"/>
              </a:rPr>
              <a:t> </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02683" y="5462582"/>
            <a:ext cx="1971675" cy="742950"/>
          </a:xfrm>
          <a:prstGeom prst="rect">
            <a:avLst/>
          </a:prstGeom>
        </p:spPr>
      </p:pic>
    </p:spTree>
    <p:extLst>
      <p:ext uri="{BB962C8B-B14F-4D97-AF65-F5344CB8AC3E}">
        <p14:creationId xmlns:p14="http://schemas.microsoft.com/office/powerpoint/2010/main" val="3600933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46EC21-4872-4910-BDFF-2AB5B36EF6E6}"/>
              </a:ext>
            </a:extLst>
          </p:cNvPr>
          <p:cNvPicPr>
            <a:picLocks noChangeAspect="1"/>
          </p:cNvPicPr>
          <p:nvPr/>
        </p:nvPicPr>
        <p:blipFill>
          <a:blip r:embed="rId3"/>
          <a:stretch>
            <a:fillRect/>
          </a:stretch>
        </p:blipFill>
        <p:spPr>
          <a:xfrm>
            <a:off x="3304488" y="4309050"/>
            <a:ext cx="2869126" cy="2264476"/>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07871"/>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16266" y="6240455"/>
            <a:ext cx="497373" cy="484145"/>
          </a:xfrm>
        </p:spPr>
        <p:txBody>
          <a:bodyPr/>
          <a:lstStyle/>
          <a:p>
            <a:fld id="{780C177A-0032-456E-B79F-4AC1AB2AD29B}" type="slidenum">
              <a:rPr lang="en-GB" smtClean="0"/>
              <a:t>36</a:t>
            </a:fld>
            <a:endParaRPr lang="en-GB" dirty="0"/>
          </a:p>
        </p:txBody>
      </p:sp>
      <p:sp>
        <p:nvSpPr>
          <p:cNvPr id="6" name="Content Placeholder 2"/>
          <p:cNvSpPr txBox="1">
            <a:spLocks/>
          </p:cNvSpPr>
          <p:nvPr/>
        </p:nvSpPr>
        <p:spPr>
          <a:xfrm>
            <a:off x="202585" y="711459"/>
            <a:ext cx="6481689" cy="523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dirty="0">
                <a:solidFill>
                  <a:srgbClr val="333333"/>
                </a:solidFill>
                <a:latin typeface="Arial" panose="020B0604020202020204" pitchFamily="34" charset="0"/>
                <a:ea typeface="Source Sans Pro"/>
                <a:cs typeface="Arial" panose="020B0604020202020204" pitchFamily="34" charset="0"/>
              </a:rPr>
              <a:t>PRISMA flowchart / flow diagram</a:t>
            </a:r>
          </a:p>
        </p:txBody>
      </p:sp>
      <p:sp>
        <p:nvSpPr>
          <p:cNvPr id="8" name="Rectangle 7"/>
          <p:cNvSpPr/>
          <p:nvPr/>
        </p:nvSpPr>
        <p:spPr>
          <a:xfrm>
            <a:off x="301510" y="1270071"/>
            <a:ext cx="6046190" cy="701731"/>
          </a:xfrm>
          <a:prstGeom prst="rect">
            <a:avLst/>
          </a:prstGeom>
        </p:spPr>
        <p:txBody>
          <a:bodyPr wrap="square">
            <a:spAutoFit/>
          </a:bodyPr>
          <a:lstStyle/>
          <a:p>
            <a:pPr algn="just">
              <a:lnSpc>
                <a:spcPct val="90000"/>
              </a:lnSpc>
              <a:spcBef>
                <a:spcPct val="20000"/>
              </a:spcBef>
            </a:pPr>
            <a:r>
              <a:rPr lang="en-GB" sz="2200" dirty="0">
                <a:latin typeface="Arial" panose="020B0604020202020204" pitchFamily="34" charset="0"/>
                <a:cs typeface="Arial" panose="020B0604020202020204" pitchFamily="34" charset="0"/>
              </a:rPr>
              <a:t>Reminders for writing up your method &amp; reporting result numbers.</a:t>
            </a:r>
          </a:p>
        </p:txBody>
      </p:sp>
      <p:sp>
        <p:nvSpPr>
          <p:cNvPr id="18" name="TextBox 17"/>
          <p:cNvSpPr txBox="1"/>
          <p:nvPr/>
        </p:nvSpPr>
        <p:spPr>
          <a:xfrm>
            <a:off x="222326" y="3159984"/>
            <a:ext cx="6204558"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hlinkClick r:id="rId5"/>
              </a:rPr>
              <a:t>www.prisma-statement.org</a:t>
            </a:r>
            <a:r>
              <a:rPr lang="en-GB" sz="2000" dirty="0">
                <a:latin typeface="Arial" panose="020B0604020202020204" pitchFamily="34" charset="0"/>
                <a:cs typeface="Arial" panose="020B0604020202020204" pitchFamily="34" charset="0"/>
              </a:rPr>
              <a:t> &gt; PRISMA 2020 flowchart</a:t>
            </a:r>
          </a:p>
        </p:txBody>
      </p:sp>
      <p:pic>
        <p:nvPicPr>
          <p:cNvPr id="4" name="Picture 3">
            <a:extLst>
              <a:ext uri="{FF2B5EF4-FFF2-40B4-BE49-F238E27FC236}">
                <a16:creationId xmlns:a16="http://schemas.microsoft.com/office/drawing/2014/main" id="{4D1A3BD4-E827-4D86-B994-B8BFD8B4E2E8}"/>
              </a:ext>
            </a:extLst>
          </p:cNvPr>
          <p:cNvPicPr>
            <a:picLocks noChangeAspect="1"/>
          </p:cNvPicPr>
          <p:nvPr/>
        </p:nvPicPr>
        <p:blipFill>
          <a:blip r:embed="rId6"/>
          <a:stretch>
            <a:fillRect/>
          </a:stretch>
        </p:blipFill>
        <p:spPr>
          <a:xfrm>
            <a:off x="6653798" y="732921"/>
            <a:ext cx="5153744" cy="5849166"/>
          </a:xfrm>
          <a:prstGeom prst="rect">
            <a:avLst/>
          </a:prstGeom>
          <a:ln>
            <a:solidFill>
              <a:schemeClr val="tx1"/>
            </a:solidFill>
          </a:ln>
        </p:spPr>
      </p:pic>
      <p:cxnSp>
        <p:nvCxnSpPr>
          <p:cNvPr id="11" name="Straight Arrow Connector 10"/>
          <p:cNvCxnSpPr>
            <a:cxnSpLocks/>
            <a:endCxn id="20" idx="3"/>
          </p:cNvCxnSpPr>
          <p:nvPr/>
        </p:nvCxnSpPr>
        <p:spPr>
          <a:xfrm flipH="1">
            <a:off x="5832818" y="2013639"/>
            <a:ext cx="1555290" cy="481219"/>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2A0E161-6107-45D4-AA23-7C1B56E981BF}"/>
              </a:ext>
            </a:extLst>
          </p:cNvPr>
          <p:cNvPicPr>
            <a:picLocks noChangeAspect="1"/>
          </p:cNvPicPr>
          <p:nvPr/>
        </p:nvPicPr>
        <p:blipFill>
          <a:blip r:embed="rId7"/>
          <a:stretch>
            <a:fillRect/>
          </a:stretch>
        </p:blipFill>
        <p:spPr>
          <a:xfrm>
            <a:off x="421863" y="1961383"/>
            <a:ext cx="5410955" cy="1066949"/>
          </a:xfrm>
          <a:prstGeom prst="rect">
            <a:avLst/>
          </a:prstGeom>
          <a:ln>
            <a:solidFill>
              <a:schemeClr val="tx1"/>
            </a:solidFill>
          </a:ln>
        </p:spPr>
      </p:pic>
      <p:sp>
        <p:nvSpPr>
          <p:cNvPr id="31" name="TextBox 30">
            <a:extLst>
              <a:ext uri="{FF2B5EF4-FFF2-40B4-BE49-F238E27FC236}">
                <a16:creationId xmlns:a16="http://schemas.microsoft.com/office/drawing/2014/main" id="{E3C232DB-6E9E-47E1-908E-48DE9C4348E7}"/>
              </a:ext>
            </a:extLst>
          </p:cNvPr>
          <p:cNvSpPr txBox="1"/>
          <p:nvPr/>
        </p:nvSpPr>
        <p:spPr>
          <a:xfrm>
            <a:off x="359942" y="4393607"/>
            <a:ext cx="2638448" cy="2086725"/>
          </a:xfrm>
          <a:prstGeom prst="rect">
            <a:avLst/>
          </a:prstGeom>
          <a:noFill/>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Downloaded as a Word document, it can be edited for accuracy… if you have kept the data!</a:t>
            </a:r>
          </a:p>
        </p:txBody>
      </p:sp>
      <p:cxnSp>
        <p:nvCxnSpPr>
          <p:cNvPr id="17" name="Straight Arrow Connector 16"/>
          <p:cNvCxnSpPr>
            <a:cxnSpLocks/>
          </p:cNvCxnSpPr>
          <p:nvPr/>
        </p:nvCxnSpPr>
        <p:spPr>
          <a:xfrm flipV="1">
            <a:off x="6173614" y="3016790"/>
            <a:ext cx="436849" cy="129866"/>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01BEA4D-9629-48D2-BECE-2126D57F182B}"/>
              </a:ext>
            </a:extLst>
          </p:cNvPr>
          <p:cNvSpPr txBox="1"/>
          <p:nvPr/>
        </p:nvSpPr>
        <p:spPr>
          <a:xfrm>
            <a:off x="259228" y="3809189"/>
            <a:ext cx="6817580" cy="492443"/>
          </a:xfrm>
          <a:prstGeom prst="rect">
            <a:avLst/>
          </a:prstGeom>
          <a:noFill/>
        </p:spPr>
        <p:txBody>
          <a:bodyPr wrap="square">
            <a:spAutoFit/>
          </a:bodyPr>
          <a:lstStyle/>
          <a:p>
            <a:r>
              <a:rPr lang="en-GB" sz="2600" dirty="0">
                <a:latin typeface="Arial" panose="020B0604020202020204" pitchFamily="34" charset="0"/>
                <a:cs typeface="Arial" panose="020B0604020202020204" pitchFamily="34" charset="0"/>
              </a:rPr>
              <a:t>Covidence populates a PRISMA flowchart </a:t>
            </a:r>
            <a:endParaRPr lang="en-GB" sz="2600" dirty="0"/>
          </a:p>
        </p:txBody>
      </p:sp>
    </p:spTree>
    <p:extLst>
      <p:ext uri="{BB962C8B-B14F-4D97-AF65-F5344CB8AC3E}">
        <p14:creationId xmlns:p14="http://schemas.microsoft.com/office/powerpoint/2010/main" val="3839287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3956A28-D89C-4B01-B988-E0431DC32257}"/>
              </a:ext>
            </a:extLst>
          </p:cNvPr>
          <p:cNvPicPr>
            <a:picLocks noChangeAspect="1"/>
          </p:cNvPicPr>
          <p:nvPr/>
        </p:nvPicPr>
        <p:blipFill rotWithShape="1">
          <a:blip r:embed="rId3"/>
          <a:srcRect l="1155" r="17161"/>
          <a:stretch/>
        </p:blipFill>
        <p:spPr>
          <a:xfrm>
            <a:off x="6684274" y="3784462"/>
            <a:ext cx="5021741" cy="2698065"/>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07871"/>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16266" y="6240455"/>
            <a:ext cx="497373" cy="484145"/>
          </a:xfrm>
        </p:spPr>
        <p:txBody>
          <a:bodyPr/>
          <a:lstStyle/>
          <a:p>
            <a:fld id="{780C177A-0032-456E-B79F-4AC1AB2AD29B}" type="slidenum">
              <a:rPr lang="en-GB" smtClean="0"/>
              <a:t>37</a:t>
            </a:fld>
            <a:endParaRPr lang="en-GB" dirty="0"/>
          </a:p>
        </p:txBody>
      </p:sp>
      <p:sp>
        <p:nvSpPr>
          <p:cNvPr id="6" name="Content Placeholder 2"/>
          <p:cNvSpPr txBox="1">
            <a:spLocks/>
          </p:cNvSpPr>
          <p:nvPr/>
        </p:nvSpPr>
        <p:spPr>
          <a:xfrm>
            <a:off x="202585" y="851794"/>
            <a:ext cx="6481689" cy="523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dirty="0">
                <a:solidFill>
                  <a:srgbClr val="333333"/>
                </a:solidFill>
                <a:latin typeface="Arial" panose="020B0604020202020204" pitchFamily="34" charset="0"/>
                <a:ea typeface="Source Sans Pro"/>
                <a:cs typeface="Arial" panose="020B0604020202020204" pitchFamily="34" charset="0"/>
              </a:rPr>
              <a:t>Finding full-text</a:t>
            </a:r>
          </a:p>
        </p:txBody>
      </p:sp>
      <p:sp>
        <p:nvSpPr>
          <p:cNvPr id="8" name="Rectangle 7"/>
          <p:cNvSpPr/>
          <p:nvPr/>
        </p:nvSpPr>
        <p:spPr>
          <a:xfrm>
            <a:off x="202585" y="1773986"/>
            <a:ext cx="6046190" cy="757130"/>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Reference managers help with this as they have find full-text type functions.</a:t>
            </a:r>
          </a:p>
        </p:txBody>
      </p:sp>
      <p:pic>
        <p:nvPicPr>
          <p:cNvPr id="4" name="Picture 3">
            <a:extLst>
              <a:ext uri="{FF2B5EF4-FFF2-40B4-BE49-F238E27FC236}">
                <a16:creationId xmlns:a16="http://schemas.microsoft.com/office/drawing/2014/main" id="{4D1A3BD4-E827-4D86-B994-B8BFD8B4E2E8}"/>
              </a:ext>
            </a:extLst>
          </p:cNvPr>
          <p:cNvPicPr>
            <a:picLocks noChangeAspect="1"/>
          </p:cNvPicPr>
          <p:nvPr/>
        </p:nvPicPr>
        <p:blipFill rotWithShape="1">
          <a:blip r:embed="rId5"/>
          <a:srcRect t="34972" b="25420"/>
          <a:stretch/>
        </p:blipFill>
        <p:spPr>
          <a:xfrm>
            <a:off x="6684274" y="1116912"/>
            <a:ext cx="5153744" cy="2316794"/>
          </a:xfrm>
          <a:prstGeom prst="rect">
            <a:avLst/>
          </a:prstGeom>
          <a:ln>
            <a:solidFill>
              <a:schemeClr val="tx1"/>
            </a:solidFill>
          </a:ln>
        </p:spPr>
      </p:pic>
      <p:cxnSp>
        <p:nvCxnSpPr>
          <p:cNvPr id="11" name="Straight Arrow Connector 10"/>
          <p:cNvCxnSpPr>
            <a:cxnSpLocks/>
          </p:cNvCxnSpPr>
          <p:nvPr/>
        </p:nvCxnSpPr>
        <p:spPr>
          <a:xfrm flipH="1" flipV="1">
            <a:off x="6276650" y="5133494"/>
            <a:ext cx="786480" cy="209229"/>
          </a:xfrm>
          <a:prstGeom prst="straightConnector1">
            <a:avLst/>
          </a:prstGeom>
          <a:ln w="28575">
            <a:solidFill>
              <a:srgbClr val="6900FF"/>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EEDD47A-32B6-4E5E-839F-DF89B0BB76BA}"/>
              </a:ext>
            </a:extLst>
          </p:cNvPr>
          <p:cNvSpPr/>
          <p:nvPr/>
        </p:nvSpPr>
        <p:spPr>
          <a:xfrm>
            <a:off x="202585" y="3513216"/>
            <a:ext cx="6046190" cy="2492990"/>
          </a:xfrm>
          <a:prstGeom prst="rect">
            <a:avLst/>
          </a:prstGeom>
        </p:spPr>
        <p:txBody>
          <a:bodyPr wrap="square">
            <a:spAutoFit/>
          </a:bodyPr>
          <a:lstStyle/>
          <a:p>
            <a:pPr algn="just">
              <a:lnSpc>
                <a:spcPct val="90000"/>
              </a:lnSpc>
              <a:spcBef>
                <a:spcPct val="20000"/>
              </a:spcBef>
            </a:pPr>
            <a:r>
              <a:rPr lang="en-GB" sz="2400" dirty="0">
                <a:latin typeface="Arial" panose="020B0604020202020204" pitchFamily="34" charset="0"/>
                <a:cs typeface="Arial" panose="020B0604020202020204" pitchFamily="34" charset="0"/>
              </a:rPr>
              <a:t>Covidence provides an upload full-text option for articles identified as Open Access. </a:t>
            </a:r>
          </a:p>
          <a:p>
            <a:pPr marL="263525" indent="-263525" algn="just">
              <a:lnSpc>
                <a:spcPct val="90000"/>
              </a:lnSpc>
              <a:spcBef>
                <a:spcPct val="20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Add a </a:t>
            </a:r>
            <a:r>
              <a:rPr lang="en-GB" sz="2400" dirty="0" err="1">
                <a:latin typeface="Arial" panose="020B0604020202020204" pitchFamily="34" charset="0"/>
                <a:cs typeface="Arial" panose="020B0604020202020204" pitchFamily="34" charset="0"/>
              </a:rPr>
              <a:t>UoEdinburgh</a:t>
            </a:r>
            <a:r>
              <a:rPr lang="en-GB" sz="2400" dirty="0">
                <a:latin typeface="Arial" panose="020B0604020202020204" pitchFamily="34" charset="0"/>
                <a:cs typeface="Arial" panose="020B0604020202020204" pitchFamily="34" charset="0"/>
              </a:rPr>
              <a:t> Library catalogue browser extension called </a:t>
            </a:r>
            <a:r>
              <a:rPr lang="en-GB" sz="2400" dirty="0" err="1">
                <a:latin typeface="Arial" panose="020B0604020202020204" pitchFamily="34" charset="0"/>
                <a:cs typeface="Arial" panose="020B0604020202020204" pitchFamily="34" charset="0"/>
              </a:rPr>
              <a:t>LibKey</a:t>
            </a:r>
            <a:r>
              <a:rPr lang="en-GB" sz="2400" dirty="0">
                <a:latin typeface="Arial" panose="020B0604020202020204" pitchFamily="34" charset="0"/>
                <a:cs typeface="Arial" panose="020B0604020202020204" pitchFamily="34" charset="0"/>
              </a:rPr>
              <a:t> Nomad to see a download option for articles it identifies as being held in DiscoverEd.</a:t>
            </a:r>
          </a:p>
        </p:txBody>
      </p:sp>
      <p:sp>
        <p:nvSpPr>
          <p:cNvPr id="24" name="TextBox 23">
            <a:extLst>
              <a:ext uri="{FF2B5EF4-FFF2-40B4-BE49-F238E27FC236}">
                <a16:creationId xmlns:a16="http://schemas.microsoft.com/office/drawing/2014/main" id="{4C159C3A-92B1-4345-A5BD-BBEBED4B29D8}"/>
              </a:ext>
            </a:extLst>
          </p:cNvPr>
          <p:cNvSpPr txBox="1"/>
          <p:nvPr/>
        </p:nvSpPr>
        <p:spPr>
          <a:xfrm>
            <a:off x="1811443" y="6084670"/>
            <a:ext cx="4465207" cy="400110"/>
          </a:xfrm>
          <a:prstGeom prst="rect">
            <a:avLst/>
          </a:prstGeom>
          <a:noFill/>
        </p:spPr>
        <p:txBody>
          <a:bodyPr wrap="square">
            <a:spAutoFit/>
          </a:bodyPr>
          <a:lstStyle/>
          <a:p>
            <a:pPr algn="r"/>
            <a:r>
              <a:rPr lang="en-GB" sz="2000" dirty="0">
                <a:latin typeface="Arial" panose="020B0604020202020204" pitchFamily="34" charset="0"/>
                <a:cs typeface="Arial" panose="020B0604020202020204" pitchFamily="34" charset="0"/>
                <a:hlinkClick r:id="rId6"/>
              </a:rPr>
              <a:t>https://library.ed.ac.uk/libkey-nomad</a:t>
            </a:r>
            <a:r>
              <a:rPr lang="en-GB" sz="2000" dirty="0">
                <a:latin typeface="Arial" panose="020B0604020202020204" pitchFamily="34" charset="0"/>
                <a:cs typeface="Arial" panose="020B0604020202020204" pitchFamily="34" charset="0"/>
              </a:rPr>
              <a:t> </a:t>
            </a:r>
          </a:p>
        </p:txBody>
      </p:sp>
      <p:sp>
        <p:nvSpPr>
          <p:cNvPr id="28" name="Rounded Rectangle 30">
            <a:extLst>
              <a:ext uri="{FF2B5EF4-FFF2-40B4-BE49-F238E27FC236}">
                <a16:creationId xmlns:a16="http://schemas.microsoft.com/office/drawing/2014/main" id="{54662299-42D1-4396-BE37-97EB668EC6A7}"/>
              </a:ext>
            </a:extLst>
          </p:cNvPr>
          <p:cNvSpPr/>
          <p:nvPr/>
        </p:nvSpPr>
        <p:spPr>
          <a:xfrm>
            <a:off x="6425635" y="1985224"/>
            <a:ext cx="5688003" cy="701727"/>
          </a:xfrm>
          <a:prstGeom prst="roundRect">
            <a:avLst/>
          </a:prstGeom>
          <a:noFill/>
          <a:ln w="28575">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726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C183D7F6-B498-43B3-948B-1728B52AA6E4}">
                <adec:decorative xmlns:adec="http://schemas.microsoft.com/office/drawing/2017/decorative" val="1"/>
              </a:ext>
            </a:extLst>
          </p:cNvPr>
          <p:cNvSpPr/>
          <p:nvPr/>
        </p:nvSpPr>
        <p:spPr>
          <a:xfrm>
            <a:off x="2093346" y="5133753"/>
            <a:ext cx="4653277" cy="707357"/>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2094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356258" y="6380266"/>
            <a:ext cx="745535" cy="358840"/>
          </a:xfrm>
        </p:spPr>
        <p:txBody>
          <a:bodyPr/>
          <a:lstStyle/>
          <a:p>
            <a:fld id="{780C177A-0032-456E-B79F-4AC1AB2AD29B}" type="slidenum">
              <a:rPr lang="en-GB" smtClean="0"/>
              <a:t>38</a:t>
            </a:fld>
            <a:endParaRPr lang="en-GB" dirty="0"/>
          </a:p>
        </p:txBody>
      </p:sp>
      <p:sp>
        <p:nvSpPr>
          <p:cNvPr id="7" name="Rectangle 4"/>
          <p:cNvSpPr>
            <a:spLocks noGrp="1" noChangeArrowheads="1"/>
          </p:cNvSpPr>
          <p:nvPr>
            <p:ph type="title"/>
          </p:nvPr>
        </p:nvSpPr>
        <p:spPr>
          <a:xfrm>
            <a:off x="202585" y="753355"/>
            <a:ext cx="11716513" cy="766405"/>
          </a:xfrm>
        </p:spPr>
        <p:txBody>
          <a:bodyPr>
            <a:noAutofit/>
          </a:bodyPr>
          <a:lstStyle/>
          <a:p>
            <a:pPr algn="ctr"/>
            <a:r>
              <a:rPr lang="en-GB" sz="3600" dirty="0">
                <a:latin typeface="Arial" panose="020B0604020202020204" pitchFamily="34" charset="0"/>
                <a:cs typeface="Arial" panose="020B0604020202020204" pitchFamily="34" charset="0"/>
              </a:rPr>
              <a:t>DiscoverEd for journal articles</a:t>
            </a:r>
            <a:endParaRPr lang="en-GB" sz="3200" dirty="0">
              <a:latin typeface="Arial" panose="020B0604020202020204" pitchFamily="34" charset="0"/>
              <a:cs typeface="Arial" panose="020B0604020202020204" pitchFamily="34" charset="0"/>
            </a:endParaRPr>
          </a:p>
        </p:txBody>
      </p:sp>
      <p:sp>
        <p:nvSpPr>
          <p:cNvPr id="2" name="Rectangle 1"/>
          <p:cNvSpPr/>
          <p:nvPr/>
        </p:nvSpPr>
        <p:spPr>
          <a:xfrm>
            <a:off x="3690641" y="5942434"/>
            <a:ext cx="4560864" cy="523220"/>
          </a:xfrm>
          <a:prstGeom prst="rect">
            <a:avLst/>
          </a:prstGeom>
        </p:spPr>
        <p:txBody>
          <a:bodyPr wrap="none">
            <a:spAutoFit/>
          </a:bodyPr>
          <a:lstStyle/>
          <a:p>
            <a:pPr algn="r"/>
            <a:r>
              <a:rPr lang="en-GB" sz="2800" dirty="0">
                <a:latin typeface="Arial" panose="020B0604020202020204" pitchFamily="34" charset="0"/>
                <a:cs typeface="Arial" panose="020B0604020202020204" pitchFamily="34" charset="0"/>
                <a:hlinkClick r:id="rId4"/>
              </a:rPr>
              <a:t>https://discovered.ed.ac.uk</a:t>
            </a:r>
            <a:r>
              <a:rPr lang="en-GB" sz="2800" dirty="0">
                <a:latin typeface="Arial" panose="020B0604020202020204" pitchFamily="34" charset="0"/>
                <a:cs typeface="Arial" panose="020B0604020202020204" pitchFamily="34" charset="0"/>
              </a:rPr>
              <a:t> </a:t>
            </a:r>
            <a:endParaRPr lang="en-GB" sz="2800" dirty="0"/>
          </a:p>
        </p:txBody>
      </p:sp>
      <p:sp>
        <p:nvSpPr>
          <p:cNvPr id="21" name="TextBox 20"/>
          <p:cNvSpPr txBox="1"/>
          <p:nvPr/>
        </p:nvSpPr>
        <p:spPr>
          <a:xfrm>
            <a:off x="454917" y="1523433"/>
            <a:ext cx="11376045" cy="2092881"/>
          </a:xfrm>
          <a:prstGeom prst="rect">
            <a:avLst/>
          </a:prstGeom>
          <a:noFill/>
        </p:spPr>
        <p:txBody>
          <a:bodyPr wrap="square" rtlCol="0">
            <a:spAutoFit/>
          </a:bodyPr>
          <a:lstStyle/>
          <a:p>
            <a:pPr algn="just">
              <a:spcAft>
                <a:spcPts val="400"/>
              </a:spcAft>
            </a:pPr>
            <a:r>
              <a:rPr lang="en-GB" sz="2800" dirty="0">
                <a:latin typeface="Arial" panose="020B0604020202020204" pitchFamily="34" charset="0"/>
                <a:cs typeface="Arial" panose="020B0604020202020204" pitchFamily="34" charset="0"/>
                <a:sym typeface="Wingdings" panose="05000000000000000000" pitchFamily="2" charset="2"/>
              </a:rPr>
              <a:t>To know whether or not you can read an article published in the issue of a particular journal [magazine]:</a:t>
            </a:r>
          </a:p>
          <a:p>
            <a:pPr algn="just">
              <a:spcAft>
                <a:spcPts val="400"/>
              </a:spcAft>
            </a:pPr>
            <a:endParaRPr lang="en-GB" sz="800" dirty="0">
              <a:latin typeface="Arial" panose="020B0604020202020204" pitchFamily="34" charset="0"/>
              <a:cs typeface="Arial" panose="020B0604020202020204" pitchFamily="34" charset="0"/>
              <a:sym typeface="Wingdings" panose="05000000000000000000" pitchFamily="2" charset="2"/>
            </a:endParaRPr>
          </a:p>
          <a:p>
            <a:pPr marL="457200" indent="-280988" algn="just">
              <a:spcAft>
                <a:spcPts val="400"/>
              </a:spcAft>
              <a:buFont typeface="Arial" panose="020B0604020202020204" pitchFamily="34" charset="0"/>
              <a:buChar char="•"/>
            </a:pPr>
            <a:r>
              <a:rPr lang="en-GB" sz="2800" dirty="0">
                <a:latin typeface="Arial" panose="020B0604020202020204" pitchFamily="34" charset="0"/>
                <a:cs typeface="Arial" panose="020B0604020202020204" pitchFamily="34" charset="0"/>
                <a:sym typeface="Wingdings" panose="05000000000000000000" pitchFamily="2" charset="2"/>
              </a:rPr>
              <a:t>Look up the journal title in DiscoverEd.</a:t>
            </a:r>
          </a:p>
          <a:p>
            <a:pPr marL="457200" indent="-280988" algn="just">
              <a:spcAft>
                <a:spcPts val="400"/>
              </a:spcAft>
              <a:buFont typeface="Arial" panose="020B0604020202020204" pitchFamily="34" charset="0"/>
              <a:buChar char="•"/>
            </a:pPr>
            <a:r>
              <a:rPr lang="en-GB" sz="2800" dirty="0">
                <a:latin typeface="Arial" panose="020B0604020202020204" pitchFamily="34" charset="0"/>
                <a:cs typeface="Arial" panose="020B0604020202020204" pitchFamily="34" charset="0"/>
                <a:sym typeface="Wingdings" panose="05000000000000000000" pitchFamily="2" charset="2"/>
              </a:rPr>
              <a:t>Use the limiting/filtering options available.</a:t>
            </a:r>
            <a:endParaRPr lang="en-GB" sz="28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2F1EAEC5-662E-4945-9858-ACE148FF283D}"/>
              </a:ext>
            </a:extLst>
          </p:cNvPr>
          <p:cNvPicPr>
            <a:picLocks noChangeAspect="1"/>
          </p:cNvPicPr>
          <p:nvPr/>
        </p:nvPicPr>
        <p:blipFill>
          <a:blip r:embed="rId5"/>
          <a:stretch>
            <a:fillRect/>
          </a:stretch>
        </p:blipFill>
        <p:spPr>
          <a:xfrm>
            <a:off x="2294951" y="3900671"/>
            <a:ext cx="9061307" cy="1757406"/>
          </a:xfrm>
          <a:prstGeom prst="rect">
            <a:avLst/>
          </a:prstGeom>
        </p:spPr>
      </p:pic>
    </p:spTree>
    <p:extLst>
      <p:ext uri="{BB962C8B-B14F-4D97-AF65-F5344CB8AC3E}">
        <p14:creationId xmlns:p14="http://schemas.microsoft.com/office/powerpoint/2010/main" val="3702515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solidFill>
                  <a:schemeClr val="tx1"/>
                </a:solidFill>
              </a:rPr>
              <a:t>39</a:t>
            </a:fld>
            <a:endParaRPr lang="en-GB" dirty="0">
              <a:solidFill>
                <a:schemeClr val="tx1"/>
              </a:solidFill>
            </a:endParaRPr>
          </a:p>
        </p:txBody>
      </p:sp>
      <p:sp>
        <p:nvSpPr>
          <p:cNvPr id="11" name="Rectangle 2"/>
          <p:cNvSpPr txBox="1">
            <a:spLocks noChangeArrowheads="1"/>
          </p:cNvSpPr>
          <p:nvPr/>
        </p:nvSpPr>
        <p:spPr>
          <a:xfrm>
            <a:off x="202585" y="752725"/>
            <a:ext cx="11716513" cy="618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latin typeface="Arial" panose="020B0604020202020204" pitchFamily="34" charset="0"/>
                <a:cs typeface="Arial" panose="020B0604020202020204" pitchFamily="34" charset="0"/>
              </a:rPr>
              <a:t>Inter-Library Loan (I.L.L.) service</a:t>
            </a:r>
          </a:p>
        </p:txBody>
      </p:sp>
      <p:sp>
        <p:nvSpPr>
          <p:cNvPr id="12" name="Text Box 5"/>
          <p:cNvSpPr txBox="1">
            <a:spLocks noChangeArrowheads="1"/>
          </p:cNvSpPr>
          <p:nvPr/>
        </p:nvSpPr>
        <p:spPr bwMode="auto">
          <a:xfrm>
            <a:off x="670251" y="4849000"/>
            <a:ext cx="10171217" cy="166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n-GB" sz="2400" dirty="0">
                <a:latin typeface="Arial" panose="020B0604020202020204" pitchFamily="34" charset="0"/>
                <a:cs typeface="Arial" panose="020B0604020202020204" pitchFamily="34" charset="0"/>
              </a:rPr>
              <a:t>Free per year (after which £5 per request received):</a:t>
            </a:r>
          </a:p>
          <a:p>
            <a:pPr marL="811213" indent="-342900">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5 for undergraduates</a:t>
            </a:r>
          </a:p>
          <a:p>
            <a:pPr marL="811213" indent="-342900">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30 for postgraduates and staff</a:t>
            </a:r>
          </a:p>
          <a:p>
            <a:pPr marL="468313">
              <a:spcBef>
                <a:spcPts val="0"/>
              </a:spcBef>
            </a:pPr>
            <a:endParaRPr lang="en-GB" sz="1000" dirty="0">
              <a:latin typeface="Arial" panose="020B0604020202020204" pitchFamily="34" charset="0"/>
              <a:cs typeface="Arial" panose="020B0604020202020204" pitchFamily="34" charset="0"/>
            </a:endParaRPr>
          </a:p>
          <a:p>
            <a:pPr marL="530225">
              <a:spcBef>
                <a:spcPts val="0"/>
              </a:spcBef>
            </a:pPr>
            <a:r>
              <a:rPr lang="en-GB" sz="2000" dirty="0">
                <a:latin typeface="Arial" panose="020B0604020202020204" pitchFamily="34" charset="0"/>
                <a:cs typeface="Arial" panose="020B0604020202020204" pitchFamily="34" charset="0"/>
              </a:rPr>
              <a:t>2 renewals which are done via Helpdesk or I.L.L. staff.</a:t>
            </a:r>
          </a:p>
        </p:txBody>
      </p:sp>
      <p:sp>
        <p:nvSpPr>
          <p:cNvPr id="18" name="Rectangle 17"/>
          <p:cNvSpPr/>
          <p:nvPr/>
        </p:nvSpPr>
        <p:spPr>
          <a:xfrm>
            <a:off x="7229350" y="2297574"/>
            <a:ext cx="4312006" cy="461665"/>
          </a:xfrm>
          <a:prstGeom prst="rect">
            <a:avLst/>
          </a:prstGeom>
        </p:spPr>
        <p:txBody>
          <a:bodyPr wrap="square">
            <a:spAutoFit/>
          </a:bodyPr>
          <a:lstStyle/>
          <a:p>
            <a:pPr algn="r">
              <a:spcBef>
                <a:spcPts val="0"/>
              </a:spcBef>
            </a:pPr>
            <a:r>
              <a:rPr lang="en-GB" sz="2400" dirty="0">
                <a:latin typeface="Arial" panose="020B0604020202020204" pitchFamily="34" charset="0"/>
                <a:cs typeface="Arial" panose="020B0604020202020204" pitchFamily="34" charset="0"/>
                <a:hlinkClick r:id="rId4"/>
              </a:rPr>
              <a:t>www.ed.ac.uk/is/inter-library</a:t>
            </a:r>
            <a:r>
              <a:rPr lang="en-GB" sz="2400" dirty="0">
                <a:latin typeface="Arial" panose="020B0604020202020204" pitchFamily="34" charset="0"/>
                <a:cs typeface="Arial" panose="020B0604020202020204" pitchFamily="34" charset="0"/>
              </a:rPr>
              <a:t>  </a:t>
            </a:r>
          </a:p>
        </p:txBody>
      </p:sp>
      <p:sp>
        <p:nvSpPr>
          <p:cNvPr id="2" name="Rectangle 1"/>
          <p:cNvSpPr/>
          <p:nvPr/>
        </p:nvSpPr>
        <p:spPr>
          <a:xfrm>
            <a:off x="670251" y="1496692"/>
            <a:ext cx="8370510" cy="120032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For when The Library does not have what you want at all</a:t>
            </a:r>
          </a:p>
          <a:p>
            <a:pPr marL="342900" indent="-254000">
              <a:buFont typeface="Arial" panose="020B0604020202020204" pitchFamily="34" charset="0"/>
              <a:buChar char="•"/>
            </a:pPr>
            <a:r>
              <a:rPr lang="en-GB" sz="2400" dirty="0">
                <a:latin typeface="Arial" panose="020B0604020202020204" pitchFamily="34" charset="0"/>
                <a:cs typeface="Arial" panose="020B0604020202020204" pitchFamily="34" charset="0"/>
              </a:rPr>
              <a:t>Scan of part (article, chapter </a:t>
            </a:r>
            <a:r>
              <a:rPr lang="en-GB" sz="2400" dirty="0" err="1">
                <a:latin typeface="Arial" panose="020B0604020202020204" pitchFamily="34" charset="0"/>
                <a:cs typeface="Arial" panose="020B0604020202020204" pitchFamily="34" charset="0"/>
              </a:rPr>
              <a:t>etc</a:t>
            </a:r>
            <a:r>
              <a:rPr lang="en-GB" sz="2400" dirty="0">
                <a:latin typeface="Arial" panose="020B0604020202020204" pitchFamily="34" charset="0"/>
                <a:cs typeface="Arial" panose="020B0604020202020204" pitchFamily="34" charset="0"/>
              </a:rPr>
              <a:t>) to keep, or  </a:t>
            </a:r>
          </a:p>
          <a:p>
            <a:pPr marL="342900" indent="-254000">
              <a:buFont typeface="Arial" panose="020B0604020202020204" pitchFamily="34" charset="0"/>
              <a:buChar char="•"/>
            </a:pPr>
            <a:r>
              <a:rPr lang="en-GB" sz="2400" dirty="0">
                <a:latin typeface="Arial" panose="020B0604020202020204" pitchFamily="34" charset="0"/>
                <a:cs typeface="Arial" panose="020B0604020202020204" pitchFamily="34" charset="0"/>
              </a:rPr>
              <a:t>Physical items to borrow</a:t>
            </a:r>
          </a:p>
        </p:txBody>
      </p:sp>
      <p:pic>
        <p:nvPicPr>
          <p:cNvPr id="13" name="Picture 12">
            <a:extLst>
              <a:ext uri="{FF2B5EF4-FFF2-40B4-BE49-F238E27FC236}">
                <a16:creationId xmlns:a16="http://schemas.microsoft.com/office/drawing/2014/main" id="{C17FB04B-8365-4066-BA9F-B92ACF5E16D8}"/>
              </a:ext>
            </a:extLst>
          </p:cNvPr>
          <p:cNvPicPr>
            <a:picLocks noChangeAspect="1"/>
          </p:cNvPicPr>
          <p:nvPr/>
        </p:nvPicPr>
        <p:blipFill>
          <a:blip r:embed="rId5"/>
          <a:stretch>
            <a:fillRect/>
          </a:stretch>
        </p:blipFill>
        <p:spPr>
          <a:xfrm>
            <a:off x="2180090" y="3053100"/>
            <a:ext cx="7077075" cy="1676400"/>
          </a:xfrm>
          <a:prstGeom prst="rect">
            <a:avLst/>
          </a:prstGeom>
          <a:ln>
            <a:solidFill>
              <a:schemeClr val="tx1"/>
            </a:solidFill>
          </a:ln>
        </p:spPr>
      </p:pic>
    </p:spTree>
    <p:extLst>
      <p:ext uri="{BB962C8B-B14F-4D97-AF65-F5344CB8AC3E}">
        <p14:creationId xmlns:p14="http://schemas.microsoft.com/office/powerpoint/2010/main" val="112067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585" y="87794"/>
            <a:ext cx="429390" cy="429390"/>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31975" y="165094"/>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34585" y="572594"/>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auto">
          <a:xfrm>
            <a:off x="261196" y="1486243"/>
            <a:ext cx="11522153" cy="960079"/>
          </a:xfrm>
          <a:prstGeom prst="rect">
            <a:avLst/>
          </a:prstGeom>
          <a:noFill/>
          <a:ln>
            <a:noFill/>
          </a:ln>
          <a:effectLst/>
          <a:extLst>
            <a:ext uri="{909E8E84-426E-40DD-AFC4-6F175D3DCCD1}">
              <a14:hiddenFill xmlns:a14="http://schemas.microsoft.com/office/drawing/2010/main">
                <a:solidFill>
                  <a:srgbClr val="99CCFF">
                    <a:alpha val="23137"/>
                  </a:srgbClr>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eaLnBrk="1" hangingPunct="1">
              <a:buClr>
                <a:schemeClr val="tx1"/>
              </a:buClr>
              <a:buFontTx/>
              <a:buNone/>
            </a:pPr>
            <a:r>
              <a:rPr lang="en-GB" sz="2400" kern="0" dirty="0">
                <a:latin typeface="Arial" panose="020B0604020202020204" pitchFamily="34" charset="0"/>
                <a:cs typeface="Arial" panose="020B0604020202020204" pitchFamily="34" charset="0"/>
              </a:rPr>
              <a:t>Use resources you are familiar with to get an idea of whether you will find enough (or too many) relevant papers for the review topic you have chosen.</a:t>
            </a:r>
          </a:p>
        </p:txBody>
      </p:sp>
      <p:sp>
        <p:nvSpPr>
          <p:cNvPr id="19" name="Rectangle 22"/>
          <p:cNvSpPr txBox="1">
            <a:spLocks noChangeArrowheads="1"/>
          </p:cNvSpPr>
          <p:nvPr/>
        </p:nvSpPr>
        <p:spPr bwMode="auto">
          <a:xfrm>
            <a:off x="202585" y="667206"/>
            <a:ext cx="11716512" cy="67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GB" sz="3600" kern="0" dirty="0">
                <a:solidFill>
                  <a:schemeClr val="tx1"/>
                </a:solidFill>
                <a:latin typeface="Arial" panose="020B0604020202020204" pitchFamily="34" charset="0"/>
                <a:cs typeface="Arial" panose="020B0604020202020204" pitchFamily="34" charset="0"/>
              </a:rPr>
              <a:t>Finding a review question – can be a frustrating stage</a:t>
            </a:r>
          </a:p>
        </p:txBody>
      </p:sp>
      <p:sp>
        <p:nvSpPr>
          <p:cNvPr id="2" name="Slide Number Placeholder 1"/>
          <p:cNvSpPr>
            <a:spLocks noGrp="1"/>
          </p:cNvSpPr>
          <p:nvPr>
            <p:ph type="sldNum" sz="quarter" idx="12"/>
          </p:nvPr>
        </p:nvSpPr>
        <p:spPr>
          <a:xfrm>
            <a:off x="11756738" y="6512550"/>
            <a:ext cx="388721" cy="271516"/>
          </a:xfrm>
        </p:spPr>
        <p:txBody>
          <a:bodyPr/>
          <a:lstStyle/>
          <a:p>
            <a:fld id="{780C177A-0032-456E-B79F-4AC1AB2AD29B}" type="slidenum">
              <a:rPr lang="en-GB" smtClean="0">
                <a:latin typeface="Arial" panose="020B0604020202020204" pitchFamily="34" charset="0"/>
                <a:cs typeface="Arial" panose="020B0604020202020204" pitchFamily="34" charset="0"/>
              </a:rPr>
              <a:t>4</a:t>
            </a:fld>
            <a:endParaRPr lang="en-GB"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E03DC85-6B7D-4886-A4B3-83B06FB7036A}"/>
              </a:ext>
            </a:extLst>
          </p:cNvPr>
          <p:cNvSpPr/>
          <p:nvPr/>
        </p:nvSpPr>
        <p:spPr>
          <a:xfrm>
            <a:off x="234585" y="4016049"/>
            <a:ext cx="11522153" cy="2632259"/>
          </a:xfrm>
          <a:prstGeom prst="rect">
            <a:avLst/>
          </a:prstGeom>
        </p:spPr>
        <p:txBody>
          <a:bodyPr wrap="square">
            <a:spAutoFit/>
          </a:bodyPr>
          <a:lstStyle/>
          <a:p>
            <a:pPr lvl="0" algn="just">
              <a:lnSpc>
                <a:spcPct val="107000"/>
              </a:lnSpc>
              <a:spcAft>
                <a:spcPts val="0"/>
              </a:spcAft>
              <a:tabLst>
                <a:tab pos="1524000" algn="l"/>
              </a:tabLst>
            </a:pPr>
            <a:r>
              <a:rPr lang="en-GB" sz="2400" dirty="0">
                <a:latin typeface="Arial" panose="020B0604020202020204" pitchFamily="34" charset="0"/>
                <a:ea typeface="Calibri" panose="020F0502020204030204" pitchFamily="34" charset="0"/>
                <a:cs typeface="Arial" panose="020B0604020202020204" pitchFamily="34" charset="0"/>
              </a:rPr>
              <a:t>Too little research: What interests you most and what concept(s) can you drop or loosen or broaden?</a:t>
            </a:r>
          </a:p>
          <a:p>
            <a:pPr lvl="0" algn="just">
              <a:lnSpc>
                <a:spcPct val="107000"/>
              </a:lnSpc>
              <a:spcAft>
                <a:spcPts val="0"/>
              </a:spcAft>
              <a:tabLst>
                <a:tab pos="1524000" algn="l"/>
              </a:tabLst>
            </a:pPr>
            <a:endParaRPr lang="en-GB" sz="6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en-GB" sz="2400" dirty="0">
                <a:latin typeface="Arial" panose="020B0604020202020204" pitchFamily="34" charset="0"/>
                <a:ea typeface="Calibri" panose="020F0502020204030204" pitchFamily="34" charset="0"/>
                <a:cs typeface="Arial" panose="020B0604020202020204" pitchFamily="34" charset="0"/>
              </a:rPr>
              <a:t>Too many publications: What additional concepts can you add which still leaves enough papers to review?</a:t>
            </a:r>
          </a:p>
          <a:p>
            <a:pPr lvl="0" algn="just">
              <a:lnSpc>
                <a:spcPct val="107000"/>
              </a:lnSpc>
              <a:spcAft>
                <a:spcPts val="0"/>
              </a:spcAft>
            </a:pPr>
            <a:endParaRPr lang="en-GB" sz="6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en-GB" sz="2400" dirty="0">
                <a:latin typeface="Arial" panose="020B0604020202020204" pitchFamily="34" charset="0"/>
                <a:ea typeface="Calibri" panose="020F0502020204030204" pitchFamily="34" charset="0"/>
                <a:cs typeface="Arial" panose="020B0604020202020204" pitchFamily="34" charset="0"/>
              </a:rPr>
              <a:t>A too recently published review already exists: Is there a more specific theme you can do your own on? Check with your supervisor.</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10689F03-F19D-4E90-9B04-93F81F111FBC}"/>
              </a:ext>
            </a:extLst>
          </p:cNvPr>
          <p:cNvSpPr/>
          <p:nvPr/>
        </p:nvSpPr>
        <p:spPr>
          <a:xfrm>
            <a:off x="6331989" y="2894983"/>
            <a:ext cx="225447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Screen the results</a:t>
            </a:r>
          </a:p>
        </p:txBody>
      </p:sp>
      <p:sp>
        <p:nvSpPr>
          <p:cNvPr id="27" name="Rectangle 26">
            <a:extLst>
              <a:ext uri="{FF2B5EF4-FFF2-40B4-BE49-F238E27FC236}">
                <a16:creationId xmlns:a16="http://schemas.microsoft.com/office/drawing/2014/main" id="{E2B4DA11-1462-4365-BBE6-5448A978EA55}"/>
              </a:ext>
            </a:extLst>
          </p:cNvPr>
          <p:cNvSpPr/>
          <p:nvPr/>
        </p:nvSpPr>
        <p:spPr>
          <a:xfrm>
            <a:off x="9219469" y="2894983"/>
            <a:ext cx="2611155" cy="64633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Review the research that makes it through</a:t>
            </a:r>
          </a:p>
        </p:txBody>
      </p:sp>
      <p:sp>
        <p:nvSpPr>
          <p:cNvPr id="9" name="Arrow: Circular 8">
            <a:extLst>
              <a:ext uri="{FF2B5EF4-FFF2-40B4-BE49-F238E27FC236}">
                <a16:creationId xmlns:a16="http://schemas.microsoft.com/office/drawing/2014/main" id="{730523CF-9775-4627-AF4A-71B2D75FBAF7}"/>
              </a:ext>
            </a:extLst>
          </p:cNvPr>
          <p:cNvSpPr/>
          <p:nvPr/>
        </p:nvSpPr>
        <p:spPr>
          <a:xfrm rot="20657100">
            <a:off x="2003591" y="2387320"/>
            <a:ext cx="1670877" cy="1375082"/>
          </a:xfrm>
          <a:prstGeom prst="circularArrow">
            <a:avLst/>
          </a:prstGeom>
          <a:pattFill prst="lgConfetti">
            <a:fgClr>
              <a:srgbClr val="6900FF"/>
            </a:fgClr>
            <a:bgClr>
              <a:schemeClr val="bg1"/>
            </a:bgClr>
          </a:pattFill>
          <a:ln>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Right 10">
            <a:extLst>
              <a:ext uri="{FF2B5EF4-FFF2-40B4-BE49-F238E27FC236}">
                <a16:creationId xmlns:a16="http://schemas.microsoft.com/office/drawing/2014/main" id="{03E2E1CF-7730-4F9C-9663-64453C9F5CCF}"/>
              </a:ext>
            </a:extLst>
          </p:cNvPr>
          <p:cNvSpPr/>
          <p:nvPr/>
        </p:nvSpPr>
        <p:spPr>
          <a:xfrm>
            <a:off x="5676445" y="3076155"/>
            <a:ext cx="514710" cy="396218"/>
          </a:xfrm>
          <a:prstGeom prst="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F2E2F224-D55C-4852-A78C-74E3915EA27E}"/>
              </a:ext>
            </a:extLst>
          </p:cNvPr>
          <p:cNvSpPr/>
          <p:nvPr/>
        </p:nvSpPr>
        <p:spPr>
          <a:xfrm>
            <a:off x="8646376" y="3076155"/>
            <a:ext cx="514710" cy="396218"/>
          </a:xfrm>
          <a:prstGeom prst="right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D6D286A-DF12-4DD9-BDE7-D23532241420}"/>
              </a:ext>
            </a:extLst>
          </p:cNvPr>
          <p:cNvSpPr/>
          <p:nvPr/>
        </p:nvSpPr>
        <p:spPr>
          <a:xfrm>
            <a:off x="444473" y="2894988"/>
            <a:ext cx="2253723" cy="64633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Choose a topic of interest</a:t>
            </a:r>
          </a:p>
        </p:txBody>
      </p:sp>
      <p:sp>
        <p:nvSpPr>
          <p:cNvPr id="29" name="Arrow: Circular 28">
            <a:extLst>
              <a:ext uri="{FF2B5EF4-FFF2-40B4-BE49-F238E27FC236}">
                <a16:creationId xmlns:a16="http://schemas.microsoft.com/office/drawing/2014/main" id="{35B36780-C63E-4E2E-8093-48F77CC53F28}"/>
              </a:ext>
            </a:extLst>
          </p:cNvPr>
          <p:cNvSpPr/>
          <p:nvPr/>
        </p:nvSpPr>
        <p:spPr>
          <a:xfrm rot="10122041">
            <a:off x="1933175" y="2625744"/>
            <a:ext cx="1670877" cy="1355705"/>
          </a:xfrm>
          <a:prstGeom prst="circularArrow">
            <a:avLst/>
          </a:prstGeom>
          <a:pattFill prst="lgConfetti">
            <a:fgClr>
              <a:srgbClr val="6900FF"/>
            </a:fgClr>
            <a:bgClr>
              <a:schemeClr val="bg1"/>
            </a:bgClr>
          </a:pattFill>
          <a:ln>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35EFDDB9-4601-4DE0-8B9E-9A4153B104CD}"/>
              </a:ext>
            </a:extLst>
          </p:cNvPr>
          <p:cNvSpPr/>
          <p:nvPr/>
        </p:nvSpPr>
        <p:spPr>
          <a:xfrm>
            <a:off x="2946999" y="2894984"/>
            <a:ext cx="2611155" cy="6463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Search the literature</a:t>
            </a:r>
          </a:p>
        </p:txBody>
      </p:sp>
    </p:spTree>
    <p:extLst>
      <p:ext uri="{BB962C8B-B14F-4D97-AF65-F5344CB8AC3E}">
        <p14:creationId xmlns:p14="http://schemas.microsoft.com/office/powerpoint/2010/main" val="3983439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40</a:t>
            </a:fld>
            <a:endParaRPr lang="en-GB" dirty="0"/>
          </a:p>
        </p:txBody>
      </p:sp>
      <p:sp>
        <p:nvSpPr>
          <p:cNvPr id="6" name="Rectangle 9"/>
          <p:cNvSpPr>
            <a:spLocks noChangeArrowheads="1"/>
          </p:cNvSpPr>
          <p:nvPr/>
        </p:nvSpPr>
        <p:spPr bwMode="auto">
          <a:xfrm>
            <a:off x="3645960" y="2374320"/>
            <a:ext cx="490007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800" dirty="0">
                <a:latin typeface="Arial" panose="020B0604020202020204" pitchFamily="34" charset="0"/>
                <a:cs typeface="Arial" panose="020B0604020202020204" pitchFamily="34" charset="0"/>
              </a:rPr>
              <a:t>Rowena Stewart</a:t>
            </a:r>
          </a:p>
          <a:p>
            <a:pPr algn="ctr"/>
            <a:r>
              <a:rPr lang="en-GB" sz="2800" dirty="0">
                <a:latin typeface="Arial" panose="020B0604020202020204" pitchFamily="34" charset="0"/>
                <a:cs typeface="Arial" panose="020B0604020202020204" pitchFamily="34" charset="0"/>
                <a:hlinkClick r:id="rId4"/>
              </a:rPr>
              <a:t>rowena.stewart@ed.ac.uk</a:t>
            </a:r>
            <a:r>
              <a:rPr lang="en-GB" sz="2800" dirty="0">
                <a:latin typeface="Arial" panose="020B0604020202020204" pitchFamily="34" charset="0"/>
                <a:cs typeface="Arial" panose="020B0604020202020204" pitchFamily="34" charset="0"/>
              </a:rPr>
              <a:t> </a:t>
            </a:r>
          </a:p>
        </p:txBody>
      </p:sp>
      <p:sp>
        <p:nvSpPr>
          <p:cNvPr id="7" name="TextBox 6"/>
          <p:cNvSpPr txBox="1"/>
          <p:nvPr/>
        </p:nvSpPr>
        <p:spPr>
          <a:xfrm>
            <a:off x="202585" y="1358827"/>
            <a:ext cx="11677193" cy="954107"/>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Please get in touch to ask questions or to arrange to meet for a database demonstration or search strategy chat.</a:t>
            </a:r>
          </a:p>
        </p:txBody>
      </p:sp>
      <p:sp>
        <p:nvSpPr>
          <p:cNvPr id="8" name="Content Placeholder 2"/>
          <p:cNvSpPr txBox="1">
            <a:spLocks/>
          </p:cNvSpPr>
          <p:nvPr/>
        </p:nvSpPr>
        <p:spPr>
          <a:xfrm>
            <a:off x="212877" y="666634"/>
            <a:ext cx="11716513"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GB" sz="4000" dirty="0">
                <a:solidFill>
                  <a:srgbClr val="333333"/>
                </a:solidFill>
                <a:latin typeface="Arial" panose="020B0604020202020204" pitchFamily="34" charset="0"/>
                <a:ea typeface="Source Sans Pro"/>
                <a:cs typeface="Arial" panose="020B0604020202020204" pitchFamily="34" charset="0"/>
              </a:rPr>
              <a:t>Help</a:t>
            </a:r>
          </a:p>
        </p:txBody>
      </p:sp>
      <p:sp>
        <p:nvSpPr>
          <p:cNvPr id="10" name="TextBox 9">
            <a:extLst>
              <a:ext uri="{FF2B5EF4-FFF2-40B4-BE49-F238E27FC236}">
                <a16:creationId xmlns:a16="http://schemas.microsoft.com/office/drawing/2014/main" id="{7EEBE5C2-313C-4106-90C3-C57AB6BE39C9}"/>
              </a:ext>
            </a:extLst>
          </p:cNvPr>
          <p:cNvSpPr txBox="1"/>
          <p:nvPr/>
        </p:nvSpPr>
        <p:spPr>
          <a:xfrm>
            <a:off x="309433" y="3789352"/>
            <a:ext cx="11570345" cy="2862322"/>
          </a:xfrm>
          <a:prstGeom prst="rect">
            <a:avLst/>
          </a:prstGeom>
          <a:noFill/>
        </p:spPr>
        <p:txBody>
          <a:bodyPr wrap="square">
            <a:spAutoFit/>
          </a:bodyPr>
          <a:lstStyle/>
          <a:p>
            <a:r>
              <a:rPr lang="en-GB" sz="2200" dirty="0">
                <a:effectLst/>
                <a:latin typeface="Arial" panose="020B0604020202020204" pitchFamily="34" charset="0"/>
                <a:ea typeface="Calibri" panose="020F0502020204030204" pitchFamily="34" charset="0"/>
                <a:cs typeface="Arial" panose="020B0604020202020204" pitchFamily="34" charset="0"/>
              </a:rPr>
              <a:t>Boland, Cherry &amp; Dickson’s “Doing a systematic review: a student’s guide”. We have multiple editions and print &amp; online copies</a:t>
            </a:r>
            <a:r>
              <a:rPr lang="en-GB" sz="2400" dirty="0">
                <a:effectLst/>
                <a:latin typeface="Arial" panose="020B0604020202020204" pitchFamily="34" charset="0"/>
                <a:ea typeface="Calibri" panose="020F0502020204030204" pitchFamily="34" charset="0"/>
                <a:cs typeface="Arial" panose="020B0604020202020204" pitchFamily="34" charset="0"/>
              </a:rPr>
              <a:t>:</a:t>
            </a:r>
          </a:p>
          <a:p>
            <a:r>
              <a:rPr lang="en-GB"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https://discovered.ed.ac.uk/permalink/44UOE_INST/110jsec/alma9924082046702466</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 </a:t>
            </a:r>
          </a:p>
          <a:p>
            <a:r>
              <a:rPr lang="en-GB" sz="2200" dirty="0">
                <a:effectLst/>
                <a:latin typeface="Arial" panose="020B0604020202020204" pitchFamily="34" charset="0"/>
                <a:ea typeface="Calibri" panose="020F0502020204030204" pitchFamily="34" charset="0"/>
                <a:cs typeface="Arial" panose="020B0604020202020204" pitchFamily="34" charset="0"/>
              </a:rPr>
              <a:t>The library guide FAQs for Systematic Reviews:</a:t>
            </a:r>
          </a:p>
          <a:p>
            <a:r>
              <a:rPr lang="en-GB"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https://edinburgh-uk.libguides.com/systematic-review</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 </a:t>
            </a:r>
          </a:p>
          <a:p>
            <a:r>
              <a:rPr lang="en-GB" sz="2200" i="1" dirty="0">
                <a:latin typeface="Arial" panose="020B0604020202020204" pitchFamily="34" charset="0"/>
                <a:ea typeface="Calibri" panose="020F0502020204030204" pitchFamily="34" charset="0"/>
                <a:cs typeface="Arial" panose="020B0604020202020204" pitchFamily="34" charset="0"/>
              </a:rPr>
              <a:t>Literature searching for systematic reviews </a:t>
            </a:r>
            <a:r>
              <a:rPr lang="en-GB" sz="2200" dirty="0">
                <a:effectLst/>
                <a:latin typeface="Arial" panose="020B0604020202020204" pitchFamily="34" charset="0"/>
                <a:ea typeface="Calibri" panose="020F0502020204030204" pitchFamily="34" charset="0"/>
                <a:cs typeface="Arial" panose="020B0604020202020204" pitchFamily="34" charset="0"/>
              </a:rPr>
              <a:t>in Learn Essentials’ LibSmart II course :</a:t>
            </a:r>
          </a:p>
          <a:p>
            <a:r>
              <a:rPr lang="en-GB" sz="2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www.ed.ac.uk/is/libsmart</a:t>
            </a:r>
            <a:r>
              <a:rPr lang="en-GB" sz="22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1" name="Content Placeholder 2">
            <a:extLst>
              <a:ext uri="{FF2B5EF4-FFF2-40B4-BE49-F238E27FC236}">
                <a16:creationId xmlns:a16="http://schemas.microsoft.com/office/drawing/2014/main" id="{EB6C0414-B1B9-4F43-9AC2-7F61DCCB3166}"/>
              </a:ext>
            </a:extLst>
          </p:cNvPr>
          <p:cNvSpPr txBox="1">
            <a:spLocks/>
          </p:cNvSpPr>
          <p:nvPr/>
        </p:nvSpPr>
        <p:spPr>
          <a:xfrm>
            <a:off x="309433" y="3182923"/>
            <a:ext cx="11716513" cy="6308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rgbClr val="333333"/>
                </a:solidFill>
                <a:latin typeface="Arial" panose="020B0604020202020204" pitchFamily="34" charset="0"/>
                <a:ea typeface="Source Sans Pro"/>
                <a:cs typeface="Arial" panose="020B0604020202020204" pitchFamily="34" charset="0"/>
              </a:rPr>
              <a:t>Self Help</a:t>
            </a:r>
          </a:p>
        </p:txBody>
      </p:sp>
    </p:spTree>
    <p:extLst>
      <p:ext uri="{BB962C8B-B14F-4D97-AF65-F5344CB8AC3E}">
        <p14:creationId xmlns:p14="http://schemas.microsoft.com/office/powerpoint/2010/main" val="123156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5</a:t>
            </a:fld>
            <a:endParaRPr lang="en-GB" dirty="0"/>
          </a:p>
        </p:txBody>
      </p:sp>
      <p:sp>
        <p:nvSpPr>
          <p:cNvPr id="13" name="Rectangle 12"/>
          <p:cNvSpPr/>
          <p:nvPr/>
        </p:nvSpPr>
        <p:spPr>
          <a:xfrm>
            <a:off x="1739103" y="1675991"/>
            <a:ext cx="3608320" cy="3243965"/>
          </a:xfrm>
          <a:prstGeom prst="rect">
            <a:avLst/>
          </a:prstGeom>
        </p:spPr>
        <p:txBody>
          <a:bodyPr wrap="square">
            <a:spAutoFit/>
          </a:bodyPr>
          <a:lstStyle/>
          <a:p>
            <a:pPr marL="273050">
              <a:lnSpc>
                <a:spcPct val="90000"/>
              </a:lnSpc>
              <a:spcBef>
                <a:spcPct val="20000"/>
              </a:spcBef>
              <a:tabLst>
                <a:tab pos="7264400" algn="l"/>
              </a:tabLst>
            </a:pPr>
            <a:r>
              <a:rPr lang="en-GB" sz="3200" b="1" dirty="0">
                <a:solidFill>
                  <a:srgbClr val="C00000"/>
                </a:solidFill>
                <a:latin typeface="Arial" panose="020B0604020202020204" pitchFamily="34" charset="0"/>
                <a:cs typeface="Arial" panose="020B0604020202020204" pitchFamily="34" charset="0"/>
              </a:rPr>
              <a:t>P</a:t>
            </a:r>
            <a:r>
              <a:rPr lang="en-GB" sz="3200" dirty="0">
                <a:latin typeface="Arial" panose="020B0604020202020204" pitchFamily="34" charset="0"/>
                <a:cs typeface="Arial" panose="020B0604020202020204" pitchFamily="34" charset="0"/>
              </a:rPr>
              <a:t>opulation,</a:t>
            </a:r>
          </a:p>
          <a:p>
            <a:pPr marL="273050">
              <a:lnSpc>
                <a:spcPct val="90000"/>
              </a:lnSpc>
              <a:spcBef>
                <a:spcPct val="20000"/>
              </a:spcBef>
              <a:tabLst>
                <a:tab pos="7264400" algn="l"/>
              </a:tabLst>
            </a:pPr>
            <a:r>
              <a:rPr lang="en-GB" sz="3200" b="1" dirty="0">
                <a:solidFill>
                  <a:srgbClr val="C00000"/>
                </a:solidFill>
                <a:latin typeface="Arial" panose="020B0604020202020204" pitchFamily="34" charset="0"/>
                <a:cs typeface="Arial" panose="020B0604020202020204" pitchFamily="34" charset="0"/>
              </a:rPr>
              <a:t>P</a:t>
            </a:r>
            <a:r>
              <a:rPr lang="en-GB" sz="3200" dirty="0">
                <a:latin typeface="Arial" panose="020B0604020202020204" pitchFamily="34" charset="0"/>
                <a:cs typeface="Arial" panose="020B0604020202020204" pitchFamily="34" charset="0"/>
              </a:rPr>
              <a:t>roblem, </a:t>
            </a:r>
          </a:p>
          <a:p>
            <a:pPr marL="273050">
              <a:lnSpc>
                <a:spcPct val="90000"/>
              </a:lnSpc>
              <a:spcBef>
                <a:spcPct val="20000"/>
              </a:spcBef>
              <a:tabLst>
                <a:tab pos="7264400" algn="l"/>
              </a:tabLst>
            </a:pPr>
            <a:r>
              <a:rPr lang="en-GB" sz="3200" b="1" dirty="0">
                <a:solidFill>
                  <a:srgbClr val="C00000"/>
                </a:solidFill>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ntervention, </a:t>
            </a:r>
          </a:p>
          <a:p>
            <a:pPr marL="273050">
              <a:lnSpc>
                <a:spcPct val="90000"/>
              </a:lnSpc>
              <a:spcBef>
                <a:spcPct val="20000"/>
              </a:spcBef>
              <a:tabLst>
                <a:tab pos="7264400" algn="l"/>
              </a:tabLst>
            </a:pPr>
            <a:r>
              <a:rPr lang="en-GB" sz="3200" b="1" dirty="0">
                <a:solidFill>
                  <a:srgbClr val="C00000"/>
                </a:solidFill>
                <a:latin typeface="Arial" panose="020B0604020202020204" pitchFamily="34" charset="0"/>
                <a:cs typeface="Arial" panose="020B0604020202020204" pitchFamily="34" charset="0"/>
              </a:rPr>
              <a:t>C</a:t>
            </a:r>
            <a:r>
              <a:rPr lang="en-GB" sz="3200" dirty="0">
                <a:latin typeface="Arial" panose="020B0604020202020204" pitchFamily="34" charset="0"/>
                <a:cs typeface="Arial" panose="020B0604020202020204" pitchFamily="34" charset="0"/>
              </a:rPr>
              <a:t>omparison, </a:t>
            </a:r>
          </a:p>
          <a:p>
            <a:pPr marL="273050">
              <a:lnSpc>
                <a:spcPct val="90000"/>
              </a:lnSpc>
              <a:spcBef>
                <a:spcPct val="20000"/>
              </a:spcBef>
              <a:tabLst>
                <a:tab pos="7264400" algn="l"/>
              </a:tabLst>
            </a:pPr>
            <a:r>
              <a:rPr lang="en-GB" sz="3200" b="1" dirty="0">
                <a:solidFill>
                  <a:srgbClr val="C00000"/>
                </a:solidFill>
                <a:latin typeface="Arial" panose="020B0604020202020204" pitchFamily="34" charset="0"/>
                <a:cs typeface="Arial" panose="020B0604020202020204" pitchFamily="34" charset="0"/>
              </a:rPr>
              <a:t>O</a:t>
            </a:r>
            <a:r>
              <a:rPr lang="en-GB" sz="3200" dirty="0">
                <a:latin typeface="Arial" panose="020B0604020202020204" pitchFamily="34" charset="0"/>
                <a:cs typeface="Arial" panose="020B0604020202020204" pitchFamily="34" charset="0"/>
              </a:rPr>
              <a:t>utcome, </a:t>
            </a:r>
          </a:p>
          <a:p>
            <a:pPr marL="273050">
              <a:lnSpc>
                <a:spcPct val="90000"/>
              </a:lnSpc>
              <a:spcBef>
                <a:spcPct val="20000"/>
              </a:spcBef>
              <a:tabLst>
                <a:tab pos="7264400" algn="l"/>
              </a:tabLst>
            </a:pPr>
            <a:r>
              <a:rPr lang="en-GB" sz="3200" b="1" dirty="0">
                <a:solidFill>
                  <a:srgbClr val="C00000"/>
                </a:solidFill>
                <a:latin typeface="Arial" panose="020B0604020202020204" pitchFamily="34" charset="0"/>
                <a:cs typeface="Arial" panose="020B0604020202020204" pitchFamily="34" charset="0"/>
              </a:rPr>
              <a:t>S</a:t>
            </a:r>
            <a:r>
              <a:rPr lang="en-GB" sz="3200" dirty="0">
                <a:latin typeface="Arial" panose="020B0604020202020204" pitchFamily="34" charset="0"/>
                <a:cs typeface="Arial" panose="020B0604020202020204" pitchFamily="34" charset="0"/>
              </a:rPr>
              <a:t>tudy design</a:t>
            </a:r>
          </a:p>
        </p:txBody>
      </p:sp>
      <p:sp>
        <p:nvSpPr>
          <p:cNvPr id="18" name="Rectangle 17"/>
          <p:cNvSpPr/>
          <p:nvPr/>
        </p:nvSpPr>
        <p:spPr>
          <a:xfrm>
            <a:off x="5131662" y="4356364"/>
            <a:ext cx="6787436"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More information about PICOS/T, PEO, </a:t>
            </a:r>
            <a:r>
              <a:rPr lang="en-GB" dirty="0" err="1">
                <a:latin typeface="Arial" panose="020B0604020202020204" pitchFamily="34" charset="0"/>
                <a:cs typeface="Arial" panose="020B0604020202020204" pitchFamily="34" charset="0"/>
              </a:rPr>
              <a:t>PICo</a:t>
            </a:r>
            <a:r>
              <a:rPr lang="en-GB" dirty="0">
                <a:latin typeface="Arial" panose="020B0604020202020204" pitchFamily="34" charset="0"/>
                <a:cs typeface="Arial" panose="020B0604020202020204" pitchFamily="34" charset="0"/>
              </a:rPr>
              <a:t>, SPIDER (pdf)</a:t>
            </a:r>
          </a:p>
          <a:p>
            <a:pPr algn="ctr"/>
            <a:r>
              <a:rPr lang="en-GB" dirty="0">
                <a:latin typeface="Arial" panose="020B0604020202020204" pitchFamily="34" charset="0"/>
                <a:cs typeface="Arial" panose="020B0604020202020204" pitchFamily="34" charset="0"/>
                <a:hlinkClick r:id="rId4"/>
              </a:rPr>
              <a:t>www.docs.is.ed.ac.uk/docs/Libraries/PDF/PICOS.pdf</a:t>
            </a:r>
            <a:r>
              <a:rPr lang="en-GB" dirty="0">
                <a:latin typeface="Arial" panose="020B0604020202020204" pitchFamily="34" charset="0"/>
                <a:cs typeface="Arial" panose="020B0604020202020204" pitchFamily="34" charset="0"/>
              </a:rPr>
              <a:t> </a:t>
            </a:r>
          </a:p>
        </p:txBody>
      </p:sp>
      <p:sp>
        <p:nvSpPr>
          <p:cNvPr id="4" name="Rectangle 3"/>
          <p:cNvSpPr/>
          <p:nvPr/>
        </p:nvSpPr>
        <p:spPr>
          <a:xfrm>
            <a:off x="6294757" y="1718972"/>
            <a:ext cx="5134023" cy="1618905"/>
          </a:xfrm>
          <a:prstGeom prst="rect">
            <a:avLst/>
          </a:prstGeom>
        </p:spPr>
        <p:txBody>
          <a:bodyPr wrap="square">
            <a:spAutoFit/>
          </a:bodyPr>
          <a:lstStyle/>
          <a:p>
            <a:pPr marL="273050">
              <a:lnSpc>
                <a:spcPct val="90000"/>
              </a:lnSpc>
              <a:spcBef>
                <a:spcPct val="20000"/>
              </a:spcBef>
              <a:tabLst>
                <a:tab pos="7264400" algn="l"/>
              </a:tabLst>
            </a:pPr>
            <a:r>
              <a:rPr lang="en-GB" sz="3200" b="1" dirty="0">
                <a:solidFill>
                  <a:schemeClr val="accent4">
                    <a:lumMod val="75000"/>
                  </a:schemeClr>
                </a:solidFill>
                <a:latin typeface="Arial" panose="020B0604020202020204" pitchFamily="34" charset="0"/>
                <a:cs typeface="Arial" panose="020B0604020202020204" pitchFamily="34" charset="0"/>
              </a:rPr>
              <a:t>P</a:t>
            </a:r>
            <a:r>
              <a:rPr lang="en-GB" sz="3200" dirty="0">
                <a:latin typeface="Arial" panose="020B0604020202020204" pitchFamily="34" charset="0"/>
                <a:cs typeface="Arial" panose="020B0604020202020204" pitchFamily="34" charset="0"/>
              </a:rPr>
              <a:t>opulation, </a:t>
            </a:r>
          </a:p>
          <a:p>
            <a:pPr marL="273050">
              <a:lnSpc>
                <a:spcPct val="90000"/>
              </a:lnSpc>
              <a:spcBef>
                <a:spcPct val="20000"/>
              </a:spcBef>
              <a:tabLst>
                <a:tab pos="7264400" algn="l"/>
              </a:tabLst>
            </a:pPr>
            <a:r>
              <a:rPr lang="en-GB" sz="3200" b="1" dirty="0">
                <a:solidFill>
                  <a:schemeClr val="accent4">
                    <a:lumMod val="75000"/>
                  </a:schemeClr>
                </a:solidFill>
                <a:latin typeface="Arial" panose="020B0604020202020204" pitchFamily="34" charset="0"/>
                <a:cs typeface="Arial" panose="020B0604020202020204" pitchFamily="34" charset="0"/>
              </a:rPr>
              <a:t>P</a:t>
            </a:r>
            <a:r>
              <a:rPr lang="en-GB" sz="3200" dirty="0">
                <a:latin typeface="Arial" panose="020B0604020202020204" pitchFamily="34" charset="0"/>
                <a:cs typeface="Arial" panose="020B0604020202020204" pitchFamily="34" charset="0"/>
              </a:rPr>
              <a:t>henomena of </a:t>
            </a:r>
            <a:r>
              <a:rPr lang="en-GB" sz="3200" b="1" dirty="0">
                <a:solidFill>
                  <a:schemeClr val="accent4">
                    <a:lumMod val="75000"/>
                  </a:schemeClr>
                </a:solidFill>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nterest</a:t>
            </a:r>
          </a:p>
          <a:p>
            <a:pPr marL="273050">
              <a:lnSpc>
                <a:spcPct val="90000"/>
              </a:lnSpc>
              <a:spcBef>
                <a:spcPct val="20000"/>
              </a:spcBef>
              <a:tabLst>
                <a:tab pos="7264400" algn="l"/>
              </a:tabLst>
            </a:pPr>
            <a:r>
              <a:rPr lang="en-GB" sz="3200" b="1" dirty="0">
                <a:solidFill>
                  <a:schemeClr val="accent4">
                    <a:lumMod val="75000"/>
                  </a:schemeClr>
                </a:solidFill>
                <a:latin typeface="Arial" panose="020B0604020202020204" pitchFamily="34" charset="0"/>
                <a:cs typeface="Arial" panose="020B0604020202020204" pitchFamily="34" charset="0"/>
              </a:rPr>
              <a:t>Co</a:t>
            </a:r>
            <a:r>
              <a:rPr lang="en-GB" sz="3200" dirty="0">
                <a:latin typeface="Arial" panose="020B0604020202020204" pitchFamily="34" charset="0"/>
                <a:cs typeface="Arial" panose="020B0604020202020204" pitchFamily="34" charset="0"/>
              </a:rPr>
              <a:t>ntext </a:t>
            </a:r>
          </a:p>
        </p:txBody>
      </p:sp>
      <p:sp>
        <p:nvSpPr>
          <p:cNvPr id="5" name="Rectangle 4"/>
          <p:cNvSpPr/>
          <p:nvPr/>
        </p:nvSpPr>
        <p:spPr>
          <a:xfrm>
            <a:off x="237744" y="799856"/>
            <a:ext cx="11716512" cy="535531"/>
          </a:xfrm>
          <a:prstGeom prst="rect">
            <a:avLst/>
          </a:prstGeom>
        </p:spPr>
        <p:txBody>
          <a:bodyPr wrap="square">
            <a:spAutoFit/>
          </a:bodyPr>
          <a:lstStyle/>
          <a:p>
            <a:pPr algn="ctr">
              <a:lnSpc>
                <a:spcPct val="90000"/>
              </a:lnSpc>
              <a:spcBef>
                <a:spcPct val="20000"/>
              </a:spcBef>
              <a:tabLst>
                <a:tab pos="7264400" algn="l"/>
              </a:tabLst>
            </a:pPr>
            <a:r>
              <a:rPr lang="en-GB" sz="3200" dirty="0">
                <a:latin typeface="Arial" panose="020B0604020202020204" pitchFamily="34" charset="0"/>
                <a:cs typeface="Arial" panose="020B0604020202020204" pitchFamily="34" charset="0"/>
              </a:rPr>
              <a:t>Framework headings may be useful</a:t>
            </a:r>
          </a:p>
        </p:txBody>
      </p:sp>
      <p:sp>
        <p:nvSpPr>
          <p:cNvPr id="6" name="Rectangle 5"/>
          <p:cNvSpPr/>
          <p:nvPr/>
        </p:nvSpPr>
        <p:spPr>
          <a:xfrm>
            <a:off x="7915528" y="3420616"/>
            <a:ext cx="3903633" cy="341632"/>
          </a:xfrm>
          <a:prstGeom prst="rect">
            <a:avLst/>
          </a:prstGeom>
        </p:spPr>
        <p:txBody>
          <a:bodyPr wrap="none">
            <a:spAutoFit/>
          </a:bodyPr>
          <a:lstStyle/>
          <a:p>
            <a:pPr>
              <a:lnSpc>
                <a:spcPct val="90000"/>
              </a:lnSpc>
              <a:spcBef>
                <a:spcPct val="20000"/>
              </a:spcBef>
              <a:tabLst>
                <a:tab pos="7264400" algn="l"/>
              </a:tabLst>
            </a:pPr>
            <a:r>
              <a:rPr lang="en-GB" dirty="0">
                <a:latin typeface="Arial" panose="020B0604020202020204" pitchFamily="34" charset="0"/>
                <a:cs typeface="Arial" panose="020B0604020202020204" pitchFamily="34" charset="0"/>
              </a:rPr>
              <a:t>[reviews of qualitative evidence, JBI]</a:t>
            </a:r>
            <a:endParaRPr lang="en-GB" sz="2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6E17E0-7B80-48AD-A240-6F0AE9D89813}"/>
              </a:ext>
            </a:extLst>
          </p:cNvPr>
          <p:cNvSpPr/>
          <p:nvPr/>
        </p:nvSpPr>
        <p:spPr>
          <a:xfrm>
            <a:off x="526644" y="5501805"/>
            <a:ext cx="11216107" cy="769441"/>
          </a:xfrm>
          <a:prstGeom prst="rect">
            <a:avLst/>
          </a:prstGeom>
        </p:spPr>
        <p:txBody>
          <a:bodyPr wrap="square">
            <a:spAutoFit/>
          </a:bodyPr>
          <a:lstStyle/>
          <a:p>
            <a:pPr marL="185738" indent="-185738" algn="just">
              <a:lnSpc>
                <a:spcPct val="90000"/>
              </a:lnSpc>
              <a:spcBef>
                <a:spcPct val="20000"/>
              </a:spcBef>
              <a:buFont typeface="Arial" panose="020B0604020202020204" pitchFamily="34" charset="0"/>
              <a:buChar char="•"/>
              <a:tabLst>
                <a:tab pos="7264400" algn="l"/>
              </a:tabLst>
            </a:pPr>
            <a:r>
              <a:rPr lang="en-GB" sz="2200" dirty="0">
                <a:latin typeface="Arial" panose="020B0604020202020204" pitchFamily="34" charset="0"/>
                <a:cs typeface="Arial" panose="020B0604020202020204" pitchFamily="34" charset="0"/>
              </a:rPr>
              <a:t>Not every framework heading need be populated for your research question.</a:t>
            </a:r>
          </a:p>
          <a:p>
            <a:pPr marL="185738" indent="-185738" algn="just">
              <a:lnSpc>
                <a:spcPct val="90000"/>
              </a:lnSpc>
              <a:spcBef>
                <a:spcPct val="20000"/>
              </a:spcBef>
              <a:buFont typeface="Arial" panose="020B0604020202020204" pitchFamily="34" charset="0"/>
              <a:buChar char="•"/>
              <a:tabLst>
                <a:tab pos="7264400" algn="l"/>
              </a:tabLst>
            </a:pPr>
            <a:r>
              <a:rPr lang="en-GB" sz="2200" dirty="0">
                <a:latin typeface="Arial" panose="020B0604020202020204" pitchFamily="34" charset="0"/>
                <a:cs typeface="Arial" panose="020B0604020202020204" pitchFamily="34" charset="0"/>
              </a:rPr>
              <a:t>Not every heading has to be used as a search concept.</a:t>
            </a:r>
          </a:p>
        </p:txBody>
      </p:sp>
    </p:spTree>
    <p:extLst>
      <p:ext uri="{BB962C8B-B14F-4D97-AF65-F5344CB8AC3E}">
        <p14:creationId xmlns:p14="http://schemas.microsoft.com/office/powerpoint/2010/main" val="109111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6</a:t>
            </a:fld>
            <a:endParaRPr lang="en-GB" dirty="0"/>
          </a:p>
        </p:txBody>
      </p:sp>
      <p:sp>
        <p:nvSpPr>
          <p:cNvPr id="9" name="Content Placeholder 2"/>
          <p:cNvSpPr txBox="1">
            <a:spLocks/>
          </p:cNvSpPr>
          <p:nvPr/>
        </p:nvSpPr>
        <p:spPr>
          <a:xfrm>
            <a:off x="227052" y="753367"/>
            <a:ext cx="11667578" cy="55663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lnSpc>
                <a:spcPct val="100000"/>
              </a:lnSpc>
              <a:spcBef>
                <a:spcPts val="0"/>
              </a:spcBef>
            </a:pPr>
            <a:r>
              <a:rPr lang="en-GB" sz="3600" dirty="0">
                <a:latin typeface="Arial" panose="020B0604020202020204" pitchFamily="34" charset="0"/>
                <a:cs typeface="Arial" panose="020B0604020202020204" pitchFamily="34" charset="0"/>
              </a:rPr>
              <a:t>Frameworks in action</a:t>
            </a:r>
          </a:p>
        </p:txBody>
      </p:sp>
      <p:sp>
        <p:nvSpPr>
          <p:cNvPr id="5" name="Rectangle 2"/>
          <p:cNvSpPr>
            <a:spLocks noChangeArrowheads="1"/>
          </p:cNvSpPr>
          <p:nvPr/>
        </p:nvSpPr>
        <p:spPr bwMode="auto">
          <a:xfrm>
            <a:off x="227052" y="15597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3"/>
          <p:cNvSpPr>
            <a:spLocks noChangeArrowheads="1"/>
          </p:cNvSpPr>
          <p:nvPr/>
        </p:nvSpPr>
        <p:spPr bwMode="auto">
          <a:xfrm>
            <a:off x="202585" y="1446434"/>
            <a:ext cx="1169204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Researchers proposing to undertake a systematic review can make</a:t>
            </a:r>
            <a:r>
              <a:rPr kumimoji="0" lang="en-GB" altLang="en-US" sz="2200" b="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thei</a:t>
            </a:r>
            <a:r>
              <a:rPr kumimoji="0" lang="en-GB"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t>
            </a:r>
            <a:r>
              <a:rPr kumimoji="0" lang="en-GB" altLang="en-US" sz="2200" b="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intention</a:t>
            </a:r>
            <a:r>
              <a:rPr kumimoji="0" lang="en-GB"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available for others to see</a:t>
            </a:r>
            <a:r>
              <a:rPr kumimoji="0" lang="en-GB" altLang="en-US" sz="2200" b="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on, </a:t>
            </a:r>
            <a:r>
              <a:rPr kumimoji="0" lang="en-GB" altLang="en-US" sz="2200" b="0" i="1"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e.g.</a:t>
            </a:r>
            <a:r>
              <a:rPr kumimoji="0" lang="en-GB" altLang="en-US" sz="2200" b="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National Institute for Health Research’s PROSPERO database.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449263" marR="0" lvl="0" indent="-276225"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200" b="0"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PROSPERO’s </a:t>
            </a:r>
            <a:r>
              <a:rPr kumimoji="0" lang="en-GB" altLang="en-US"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protocol documents</a:t>
            </a:r>
            <a:r>
              <a:rPr kumimoji="0" lang="en-GB" altLang="en-US" sz="2200" b="0" i="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use PICOS type headings for authors to describe the extent and purpose of their proposed systematic review</a:t>
            </a:r>
            <a:r>
              <a:rPr kumimoji="0" lang="en-GB" altLang="en-US" sz="2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1" name="Rectangle 10"/>
          <p:cNvSpPr/>
          <p:nvPr/>
        </p:nvSpPr>
        <p:spPr>
          <a:xfrm>
            <a:off x="5942974" y="4749245"/>
            <a:ext cx="5488677" cy="646331"/>
          </a:xfrm>
          <a:prstGeom prst="rect">
            <a:avLst/>
          </a:prstGeom>
        </p:spPr>
        <p:txBody>
          <a:bodyPr wrap="square">
            <a:spAutoFit/>
          </a:bodyPr>
          <a:lstStyle/>
          <a:p>
            <a:pPr lvl="0" algn="ctr" eaLnBrk="0" fontAlgn="base" hangingPunct="0">
              <a:spcBef>
                <a:spcPct val="0"/>
              </a:spcBef>
              <a:spcAft>
                <a:spcPct val="0"/>
              </a:spcAft>
            </a:pPr>
            <a:r>
              <a:rPr lang="en-GB" altLang="en-US" dirty="0">
                <a:latin typeface="Arial" panose="020B0604020202020204" pitchFamily="34" charset="0"/>
                <a:ea typeface="Times New Roman" panose="02020603050405020304" pitchFamily="18" charset="0"/>
                <a:cs typeface="Arial" panose="020B0604020202020204" pitchFamily="34" charset="0"/>
                <a:hlinkClick r:id="rId4"/>
              </a:rPr>
              <a:t>PROSPERO: International prospective register of systematic reviews</a:t>
            </a:r>
            <a:endParaRPr lang="en-GB" altLang="en-US" dirty="0">
              <a:ea typeface="Times New Roman" panose="02020603050405020304" pitchFamily="18" charset="0"/>
            </a:endParaRPr>
          </a:p>
        </p:txBody>
      </p:sp>
      <p:sp>
        <p:nvSpPr>
          <p:cNvPr id="12" name="Rectangle 11"/>
          <p:cNvSpPr/>
          <p:nvPr/>
        </p:nvSpPr>
        <p:spPr>
          <a:xfrm>
            <a:off x="1138687" y="3286674"/>
            <a:ext cx="5627564" cy="2067233"/>
          </a:xfrm>
          <a:prstGeom prst="rect">
            <a:avLst/>
          </a:prstGeom>
        </p:spPr>
        <p:txBody>
          <a:bodyPr wrap="square">
            <a:spAutoFit/>
          </a:bodyPr>
          <a:lstStyle/>
          <a:p>
            <a:pPr marL="0" lvl="1" eaLnBrk="0" fontAlgn="base" hangingPunct="0">
              <a:spcBef>
                <a:spcPct val="0"/>
              </a:spcBef>
              <a:spcAft>
                <a:spcPts val="200"/>
              </a:spcAft>
            </a:pPr>
            <a:r>
              <a:rPr lang="en-GB" altLang="en-US" sz="2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P</a:t>
            </a:r>
            <a:r>
              <a:rPr lang="en-GB" altLang="en-US" sz="2000" dirty="0">
                <a:latin typeface="Arial" panose="020B0604020202020204" pitchFamily="34" charset="0"/>
                <a:ea typeface="Times New Roman" panose="02020603050405020304" pitchFamily="18" charset="0"/>
                <a:cs typeface="Arial" panose="020B0604020202020204" pitchFamily="34" charset="0"/>
              </a:rPr>
              <a:t>articipants/</a:t>
            </a:r>
            <a:r>
              <a:rPr lang="en-GB" altLang="en-US" sz="2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p</a:t>
            </a:r>
            <a:r>
              <a:rPr lang="en-GB" altLang="en-US" sz="2000" dirty="0">
                <a:latin typeface="Arial" panose="020B0604020202020204" pitchFamily="34" charset="0"/>
                <a:ea typeface="Times New Roman" panose="02020603050405020304" pitchFamily="18" charset="0"/>
                <a:cs typeface="Arial" panose="020B0604020202020204" pitchFamily="34" charset="0"/>
              </a:rPr>
              <a:t>opulation.</a:t>
            </a:r>
          </a:p>
          <a:p>
            <a:pPr marL="0" lvl="1" eaLnBrk="0" fontAlgn="base" hangingPunct="0">
              <a:spcBef>
                <a:spcPct val="0"/>
              </a:spcBef>
              <a:spcAft>
                <a:spcPts val="200"/>
              </a:spcAft>
            </a:pPr>
            <a:r>
              <a:rPr lang="en-GB" altLang="en-US" sz="2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I</a:t>
            </a:r>
            <a:r>
              <a:rPr lang="en-GB" altLang="en-US" sz="2000" dirty="0">
                <a:latin typeface="Arial" panose="020B0604020202020204" pitchFamily="34" charset="0"/>
                <a:ea typeface="Times New Roman" panose="02020603050405020304" pitchFamily="18" charset="0"/>
                <a:cs typeface="Arial" panose="020B0604020202020204" pitchFamily="34" charset="0"/>
              </a:rPr>
              <a:t>ntervention(s), exposure(s).</a:t>
            </a:r>
          </a:p>
          <a:p>
            <a:pPr marL="0" lvl="1" eaLnBrk="0" fontAlgn="base" hangingPunct="0">
              <a:spcBef>
                <a:spcPct val="0"/>
              </a:spcBef>
              <a:spcAft>
                <a:spcPts val="200"/>
              </a:spcAft>
            </a:pPr>
            <a:r>
              <a:rPr lang="en-GB" altLang="en-US" sz="2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C</a:t>
            </a:r>
            <a:r>
              <a:rPr lang="en-GB" altLang="en-US" sz="2000" dirty="0">
                <a:latin typeface="Arial" panose="020B0604020202020204" pitchFamily="34" charset="0"/>
                <a:ea typeface="Times New Roman" panose="02020603050405020304" pitchFamily="18" charset="0"/>
                <a:cs typeface="Arial" panose="020B0604020202020204" pitchFamily="34" charset="0"/>
              </a:rPr>
              <a:t>omparator(s)/</a:t>
            </a:r>
            <a:r>
              <a:rPr lang="en-GB" altLang="en-US" sz="2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c</a:t>
            </a:r>
            <a:r>
              <a:rPr lang="en-GB" altLang="en-US" sz="2000" dirty="0">
                <a:latin typeface="Arial" panose="020B0604020202020204" pitchFamily="34" charset="0"/>
                <a:ea typeface="Times New Roman" panose="02020603050405020304" pitchFamily="18" charset="0"/>
                <a:cs typeface="Arial" panose="020B0604020202020204" pitchFamily="34" charset="0"/>
              </a:rPr>
              <a:t>ontrol.</a:t>
            </a:r>
          </a:p>
          <a:p>
            <a:pPr marL="0" lvl="1" eaLnBrk="0" fontAlgn="base" hangingPunct="0">
              <a:spcBef>
                <a:spcPct val="0"/>
              </a:spcBef>
              <a:spcAft>
                <a:spcPts val="200"/>
              </a:spcAft>
            </a:pPr>
            <a:r>
              <a:rPr lang="en-GB" altLang="en-US" sz="2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C</a:t>
            </a:r>
            <a:r>
              <a:rPr lang="en-GB" altLang="en-US" sz="2000" dirty="0">
                <a:latin typeface="Arial" panose="020B0604020202020204" pitchFamily="34" charset="0"/>
                <a:ea typeface="Times New Roman" panose="02020603050405020304" pitchFamily="18" charset="0"/>
                <a:cs typeface="Arial" panose="020B0604020202020204" pitchFamily="34" charset="0"/>
              </a:rPr>
              <a:t>ontext.</a:t>
            </a:r>
          </a:p>
          <a:p>
            <a:pPr marL="0" lvl="1" eaLnBrk="0" fontAlgn="base" hangingPunct="0">
              <a:spcBef>
                <a:spcPct val="0"/>
              </a:spcBef>
              <a:spcAft>
                <a:spcPts val="200"/>
              </a:spcAft>
            </a:pPr>
            <a:r>
              <a:rPr lang="en-GB" altLang="en-US" sz="2000" dirty="0">
                <a:latin typeface="Arial" panose="020B0604020202020204" pitchFamily="34" charset="0"/>
                <a:ea typeface="Times New Roman" panose="02020603050405020304" pitchFamily="18" charset="0"/>
                <a:cs typeface="Arial" panose="020B0604020202020204" pitchFamily="34" charset="0"/>
              </a:rPr>
              <a:t>Main/Additional </a:t>
            </a:r>
            <a:r>
              <a:rPr lang="en-GB" altLang="en-US" sz="2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o</a:t>
            </a:r>
            <a:r>
              <a:rPr lang="en-GB" altLang="en-US" sz="2000" dirty="0">
                <a:latin typeface="Arial" panose="020B0604020202020204" pitchFamily="34" charset="0"/>
                <a:ea typeface="Times New Roman" panose="02020603050405020304" pitchFamily="18" charset="0"/>
                <a:cs typeface="Arial" panose="020B0604020202020204" pitchFamily="34" charset="0"/>
              </a:rPr>
              <a:t>utcome(s).</a:t>
            </a:r>
          </a:p>
          <a:p>
            <a:pPr marL="0" lvl="1" eaLnBrk="0" fontAlgn="base" hangingPunct="0">
              <a:spcBef>
                <a:spcPct val="0"/>
              </a:spcBef>
              <a:spcAft>
                <a:spcPts val="200"/>
              </a:spcAft>
            </a:pPr>
            <a:r>
              <a:rPr lang="en-GB" altLang="en-US" sz="2000" dirty="0">
                <a:latin typeface="Arial" panose="020B0604020202020204" pitchFamily="34" charset="0"/>
                <a:ea typeface="Times New Roman" panose="02020603050405020304" pitchFamily="18" charset="0"/>
                <a:cs typeface="Arial" panose="020B0604020202020204" pitchFamily="34" charset="0"/>
              </a:rPr>
              <a:t>[Data extraction (</a:t>
            </a:r>
            <a:r>
              <a:rPr lang="en-GB" altLang="en-US" sz="2000" b="1" dirty="0">
                <a:solidFill>
                  <a:schemeClr val="accent5"/>
                </a:solidFill>
                <a:latin typeface="Arial" panose="020B0604020202020204" pitchFamily="34" charset="0"/>
                <a:ea typeface="Times New Roman" panose="02020603050405020304" pitchFamily="18" charset="0"/>
                <a:cs typeface="Arial" panose="020B0604020202020204" pitchFamily="34" charset="0"/>
              </a:rPr>
              <a:t>s</a:t>
            </a:r>
            <a:r>
              <a:rPr lang="en-GB" altLang="en-US" sz="2000" dirty="0">
                <a:latin typeface="Arial" panose="020B0604020202020204" pitchFamily="34" charset="0"/>
                <a:ea typeface="Times New Roman" panose="02020603050405020304" pitchFamily="18" charset="0"/>
                <a:cs typeface="Arial" panose="020B0604020202020204" pitchFamily="34" charset="0"/>
              </a:rPr>
              <a:t>election and coding)]</a:t>
            </a:r>
            <a:endParaRPr lang="en-GB" altLang="en-US" sz="2000" dirty="0">
              <a:latin typeface="Arial" panose="020B0604020202020204" pitchFamily="34" charset="0"/>
              <a:cs typeface="Arial" panose="020B0604020202020204" pitchFamily="34" charset="0"/>
            </a:endParaRPr>
          </a:p>
        </p:txBody>
      </p:sp>
      <p:sp>
        <p:nvSpPr>
          <p:cNvPr id="13" name="Rectangle 12"/>
          <p:cNvSpPr/>
          <p:nvPr/>
        </p:nvSpPr>
        <p:spPr>
          <a:xfrm>
            <a:off x="431320" y="5477869"/>
            <a:ext cx="10802549" cy="1107996"/>
          </a:xfrm>
          <a:prstGeom prst="rect">
            <a:avLst/>
          </a:prstGeom>
        </p:spPr>
        <p:txBody>
          <a:bodyPr wrap="square">
            <a:spAutoFit/>
          </a:bodyPr>
          <a:lstStyle/>
          <a:p>
            <a:pPr marL="276225" lvl="0" indent="-276225" algn="just" eaLnBrk="0" fontAlgn="base" hangingPunct="0">
              <a:spcBef>
                <a:spcPct val="0"/>
              </a:spcBef>
              <a:spcAft>
                <a:spcPct val="0"/>
              </a:spcAft>
              <a:buFont typeface="Arial" panose="020B0604020202020204" pitchFamily="34" charset="0"/>
              <a:buChar char="•"/>
            </a:pPr>
            <a:r>
              <a:rPr lang="en-GB" altLang="en-US" sz="2200" dirty="0">
                <a:latin typeface="Arial" panose="020B0604020202020204" pitchFamily="34" charset="0"/>
                <a:ea typeface="Times New Roman" panose="02020603050405020304" pitchFamily="18" charset="0"/>
                <a:cs typeface="Arial" panose="020B0604020202020204" pitchFamily="34" charset="0"/>
              </a:rPr>
              <a:t>Changes to the proposed review content or methods are logged.</a:t>
            </a:r>
          </a:p>
          <a:p>
            <a:pPr marL="276225" lvl="0" indent="-276225" algn="just" eaLnBrk="0" fontAlgn="base" hangingPunct="0">
              <a:spcBef>
                <a:spcPct val="0"/>
              </a:spcBef>
              <a:spcAft>
                <a:spcPct val="0"/>
              </a:spcAft>
              <a:buFont typeface="Arial" panose="020B0604020202020204" pitchFamily="34" charset="0"/>
              <a:buChar char="•"/>
            </a:pPr>
            <a:r>
              <a:rPr lang="en-GB" altLang="en-US" sz="2200" dirty="0">
                <a:latin typeface="Arial" panose="020B0604020202020204" pitchFamily="34" charset="0"/>
                <a:ea typeface="Times New Roman" panose="02020603050405020304" pitchFamily="18" charset="0"/>
                <a:cs typeface="Arial" panose="020B0604020202020204" pitchFamily="34" charset="0"/>
              </a:rPr>
              <a:t>Reviews which reach completion in publication are linked to from their PROSPERO protocols.</a:t>
            </a:r>
          </a:p>
        </p:txBody>
      </p:sp>
      <p:pic>
        <p:nvPicPr>
          <p:cNvPr id="7" name="Picture 6">
            <a:extLst>
              <a:ext uri="{FF2B5EF4-FFF2-40B4-BE49-F238E27FC236}">
                <a16:creationId xmlns:a16="http://schemas.microsoft.com/office/drawing/2014/main" id="{A3E8CE19-9695-4525-963F-F0F619E1C651}"/>
              </a:ext>
            </a:extLst>
          </p:cNvPr>
          <p:cNvPicPr>
            <a:picLocks noChangeAspect="1"/>
          </p:cNvPicPr>
          <p:nvPr/>
        </p:nvPicPr>
        <p:blipFill>
          <a:blip r:embed="rId5"/>
          <a:stretch>
            <a:fillRect/>
          </a:stretch>
        </p:blipFill>
        <p:spPr>
          <a:xfrm>
            <a:off x="5925433" y="3328178"/>
            <a:ext cx="5506218" cy="1181265"/>
          </a:xfrm>
          <a:prstGeom prst="rect">
            <a:avLst/>
          </a:prstGeom>
        </p:spPr>
      </p:pic>
    </p:spTree>
    <p:extLst>
      <p:ext uri="{BB962C8B-B14F-4D97-AF65-F5344CB8AC3E}">
        <p14:creationId xmlns:p14="http://schemas.microsoft.com/office/powerpoint/2010/main" val="128354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7</a:t>
            </a:fld>
            <a:endParaRPr lang="en-GB" dirty="0"/>
          </a:p>
        </p:txBody>
      </p:sp>
      <p:graphicFrame>
        <p:nvGraphicFramePr>
          <p:cNvPr id="8" name="Group 125"/>
          <p:cNvGraphicFramePr>
            <a:graphicFrameLocks noGrp="1"/>
          </p:cNvGraphicFramePr>
          <p:nvPr>
            <p:ph sz="half" idx="4294967295"/>
            <p:extLst>
              <p:ext uri="{D42A27DB-BD31-4B8C-83A1-F6EECF244321}">
                <p14:modId xmlns:p14="http://schemas.microsoft.com/office/powerpoint/2010/main" val="3022638372"/>
              </p:ext>
            </p:extLst>
          </p:nvPr>
        </p:nvGraphicFramePr>
        <p:xfrm>
          <a:off x="981235" y="2187141"/>
          <a:ext cx="10229530" cy="2731008"/>
        </p:xfrm>
        <a:graphic>
          <a:graphicData uri="http://schemas.openxmlformats.org/drawingml/2006/table">
            <a:tbl>
              <a:tblPr/>
              <a:tblGrid>
                <a:gridCol w="2514683">
                  <a:extLst>
                    <a:ext uri="{9D8B030D-6E8A-4147-A177-3AD203B41FA5}">
                      <a16:colId xmlns:a16="http://schemas.microsoft.com/office/drawing/2014/main" val="20000"/>
                    </a:ext>
                  </a:extLst>
                </a:gridCol>
                <a:gridCol w="2634018">
                  <a:extLst>
                    <a:ext uri="{9D8B030D-6E8A-4147-A177-3AD203B41FA5}">
                      <a16:colId xmlns:a16="http://schemas.microsoft.com/office/drawing/2014/main" val="3389220657"/>
                    </a:ext>
                  </a:extLst>
                </a:gridCol>
                <a:gridCol w="2715904">
                  <a:extLst>
                    <a:ext uri="{9D8B030D-6E8A-4147-A177-3AD203B41FA5}">
                      <a16:colId xmlns:a16="http://schemas.microsoft.com/office/drawing/2014/main" val="20001"/>
                    </a:ext>
                  </a:extLst>
                </a:gridCol>
                <a:gridCol w="2364925">
                  <a:extLst>
                    <a:ext uri="{9D8B030D-6E8A-4147-A177-3AD203B41FA5}">
                      <a16:colId xmlns:a16="http://schemas.microsoft.com/office/drawing/2014/main" val="1249066968"/>
                    </a:ext>
                  </a:extLst>
                </a:gridCol>
              </a:tblGrid>
              <a:tr h="443981">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cs typeface="Arial" charset="0"/>
                        </a:rPr>
                        <a:t>What is the </a:t>
                      </a:r>
                      <a:r>
                        <a:rPr kumimoji="0" lang="en-GB" sz="1600" b="1" i="0" u="none" strike="noStrike" cap="none" normalizeH="0" baseline="0" dirty="0">
                          <a:ln>
                            <a:noFill/>
                          </a:ln>
                          <a:solidFill>
                            <a:srgbClr val="FF0000"/>
                          </a:solidFill>
                          <a:effectLst/>
                          <a:latin typeface="Arial" charset="0"/>
                          <a:cs typeface="Arial" charset="0"/>
                        </a:rPr>
                        <a:t>experience </a:t>
                      </a:r>
                      <a:r>
                        <a:rPr kumimoji="0" lang="en-GB" sz="1600" b="1" i="0" u="none" strike="noStrike" cap="none" normalizeH="0" baseline="0" dirty="0">
                          <a:ln>
                            <a:noFill/>
                          </a:ln>
                          <a:solidFill>
                            <a:schemeClr val="tx1"/>
                          </a:solidFill>
                          <a:effectLst/>
                          <a:latin typeface="Arial" charset="0"/>
                          <a:cs typeface="Arial" charset="0"/>
                        </a:rPr>
                        <a:t>of </a:t>
                      </a:r>
                      <a:r>
                        <a:rPr kumimoji="0" lang="en-GB" sz="1600" b="1" i="0" u="none" strike="noStrike" cap="none" normalizeH="0" baseline="0" dirty="0">
                          <a:ln>
                            <a:noFill/>
                          </a:ln>
                          <a:solidFill>
                            <a:srgbClr val="FF0000"/>
                          </a:solidFill>
                          <a:effectLst/>
                          <a:latin typeface="Arial" charset="0"/>
                          <a:cs typeface="Arial" charset="0"/>
                        </a:rPr>
                        <a:t>adolescents</a:t>
                      </a:r>
                      <a:r>
                        <a:rPr kumimoji="0" lang="en-GB" sz="1600" b="1" i="0" u="none" strike="noStrike" cap="none" normalizeH="0" baseline="0" dirty="0">
                          <a:ln>
                            <a:noFill/>
                          </a:ln>
                          <a:solidFill>
                            <a:schemeClr val="tx1"/>
                          </a:solidFill>
                          <a:effectLst/>
                          <a:latin typeface="Arial" charset="0"/>
                          <a:cs typeface="Arial" charset="0"/>
                        </a:rPr>
                        <a:t> with a history of </a:t>
                      </a:r>
                      <a:r>
                        <a:rPr kumimoji="0" lang="en-GB" sz="1600" b="1" i="0" u="none" strike="noStrike" cap="none" normalizeH="0" baseline="0" dirty="0">
                          <a:ln>
                            <a:noFill/>
                          </a:ln>
                          <a:solidFill>
                            <a:srgbClr val="FF0000"/>
                          </a:solidFill>
                          <a:effectLst/>
                          <a:latin typeface="Arial" charset="0"/>
                          <a:cs typeface="Arial" charset="0"/>
                        </a:rPr>
                        <a:t>disruptive behaviour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cs typeface="Arial" charset="0"/>
                        </a:rPr>
                        <a:t>undergoing a course of </a:t>
                      </a:r>
                      <a:r>
                        <a:rPr kumimoji="0" lang="en-GB" sz="1600" b="1" i="0" u="none" strike="noStrike" cap="none" normalizeH="0" baseline="0" dirty="0">
                          <a:ln>
                            <a:noFill/>
                          </a:ln>
                          <a:solidFill>
                            <a:srgbClr val="FF0000"/>
                          </a:solidFill>
                          <a:effectLst/>
                          <a:latin typeface="Arial" charset="0"/>
                          <a:cs typeface="Arial" charset="0"/>
                        </a:rPr>
                        <a:t>mindfulness training</a:t>
                      </a:r>
                      <a:r>
                        <a:rPr kumimoji="0" lang="en-GB" sz="1600" b="1" i="0" u="none" strike="noStrike" cap="none" normalizeH="0" baseline="0" dirty="0">
                          <a:ln>
                            <a:noFill/>
                          </a:ln>
                          <a:solidFill>
                            <a:schemeClr val="tx1"/>
                          </a:solidFill>
                          <a:effectLst/>
                          <a:latin typeface="Arial" charset="0"/>
                          <a:cs typeface="Arial" charset="0"/>
                        </a:rPr>
                        <a:t>?</a:t>
                      </a: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611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Times New Roman" pitchFamily="18" charset="0"/>
                        </a:rPr>
                        <a:t>adolescents</a:t>
                      </a:r>
                      <a:endParaRPr kumimoji="0" lang="en-GB" sz="1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disruptive behaviour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Times New Roman" pitchFamily="18" charset="0"/>
                        </a:rPr>
                        <a:t>Mindfulness training</a:t>
                      </a:r>
                      <a:endParaRPr kumimoji="0" lang="en-GB" sz="1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experience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43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Arial" charset="0"/>
                          <a:cs typeface="Arial" charset="0"/>
                        </a:rPr>
                        <a:t>adolescen</a:t>
                      </a:r>
                      <a:r>
                        <a:rPr kumimoji="0" lang="en-GB" sz="1800" b="0" i="0" u="none" strike="noStrike" cap="none" normalizeH="0" baseline="0" dirty="0">
                          <a:ln>
                            <a:noFill/>
                          </a:ln>
                          <a:solidFill>
                            <a:schemeClr val="tx1"/>
                          </a:solidFill>
                          <a:effectLst/>
                          <a:latin typeface="Arial" charset="0"/>
                          <a:cs typeface="Arial" charset="0"/>
                        </a:rPr>
                        <a:t>(</a:t>
                      </a:r>
                      <a:r>
                        <a:rPr kumimoji="0" lang="en-GB" sz="1800" b="0" i="0" u="none" strike="noStrike" cap="none" normalizeH="0" baseline="0" dirty="0" err="1">
                          <a:ln>
                            <a:noFill/>
                          </a:ln>
                          <a:solidFill>
                            <a:schemeClr val="tx1"/>
                          </a:solidFill>
                          <a:effectLst/>
                          <a:latin typeface="Arial" charset="0"/>
                          <a:cs typeface="Arial" charset="0"/>
                        </a:rPr>
                        <a:t>ts</a:t>
                      </a:r>
                      <a:r>
                        <a:rPr kumimoji="0" lang="en-GB" sz="1800" b="0"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teen(agers)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“young people”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youth(s)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“young adult(s)”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“emerging adult*”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a:ln>
                            <a:noFill/>
                          </a:ln>
                          <a:solidFill>
                            <a:schemeClr val="tx1"/>
                          </a:solidFill>
                          <a:effectLst/>
                          <a:latin typeface="Arial" charset="0"/>
                          <a:cs typeface="Arial" charset="0"/>
                        </a:rPr>
                        <a:t>“disruptive </a:t>
                      </a:r>
                      <a:r>
                        <a:rPr kumimoji="0" lang="en-GB" sz="1800" b="0" i="0" u="none" strike="noStrike" cap="none" normalizeH="0" baseline="0" dirty="0" err="1">
                          <a:ln>
                            <a:noFill/>
                          </a:ln>
                          <a:solidFill>
                            <a:schemeClr val="tx1"/>
                          </a:solidFill>
                          <a:effectLst/>
                          <a:latin typeface="Arial" charset="0"/>
                          <a:cs typeface="Arial" charset="0"/>
                        </a:rPr>
                        <a:t>behav</a:t>
                      </a:r>
                      <a:r>
                        <a:rPr kumimoji="0" lang="en-GB" sz="1800" b="0" i="0" u="none" strike="noStrike" cap="none" normalizeH="0" baseline="0" dirty="0">
                          <a:ln>
                            <a:noFill/>
                          </a:ln>
                          <a:solidFill>
                            <a:schemeClr val="tx1"/>
                          </a:solidFill>
                          <a:effectLst/>
                          <a:latin typeface="Arial" charset="0"/>
                          <a:cs typeface="Arial" charset="0"/>
                        </a:rPr>
                        <a:t>(</a:t>
                      </a:r>
                      <a:r>
                        <a:rPr kumimoji="0" lang="en-GB" sz="1800" b="0" i="0" u="none" strike="noStrike" cap="none" normalizeH="0" baseline="0" dirty="0" err="1">
                          <a:ln>
                            <a:noFill/>
                          </a:ln>
                          <a:solidFill>
                            <a:schemeClr val="tx1"/>
                          </a:solidFill>
                          <a:effectLst/>
                          <a:latin typeface="Arial" charset="0"/>
                          <a:cs typeface="Arial" charset="0"/>
                        </a:rPr>
                        <a:t>iour</a:t>
                      </a:r>
                      <a:r>
                        <a:rPr kumimoji="0" lang="en-GB" sz="1800" b="0"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aggress(ion)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a:ln>
                            <a:noFill/>
                          </a:ln>
                          <a:solidFill>
                            <a:schemeClr val="tx1"/>
                          </a:solidFill>
                          <a:effectLst/>
                          <a:latin typeface="Arial" charset="0"/>
                          <a:cs typeface="Arial" charset="0"/>
                        </a:rPr>
                        <a:t>violen</a:t>
                      </a:r>
                      <a:r>
                        <a:rPr kumimoji="0" lang="en-GB" sz="1800" b="0" i="0" u="none" strike="noStrike" cap="none" normalizeH="0" baseline="0" dirty="0">
                          <a:ln>
                            <a:noFill/>
                          </a:ln>
                          <a:solidFill>
                            <a:schemeClr val="tx1"/>
                          </a:solidFill>
                          <a:effectLst/>
                          <a:latin typeface="Arial" charset="0"/>
                          <a:cs typeface="Arial" charset="0"/>
                        </a:rPr>
                        <a:t>(</a:t>
                      </a:r>
                      <a:r>
                        <a:rPr kumimoji="0" lang="en-GB" sz="1800" b="0" i="0" u="none" strike="noStrike" cap="none" normalizeH="0" baseline="0" dirty="0" err="1">
                          <a:ln>
                            <a:noFill/>
                          </a:ln>
                          <a:solidFill>
                            <a:schemeClr val="tx1"/>
                          </a:solidFill>
                          <a:effectLst/>
                          <a:latin typeface="Arial" charset="0"/>
                          <a:cs typeface="Arial" charset="0"/>
                        </a:rPr>
                        <a:t>ce</a:t>
                      </a:r>
                      <a:r>
                        <a:rPr kumimoji="0" lang="en-GB" sz="1800" b="0"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mindful(ness)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Meditation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Training/education/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program(me)/course…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 attitude(s)  perception(s)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perspective(</a:t>
                      </a:r>
                      <a:r>
                        <a:rPr kumimoji="0" lang="en-GB" sz="1800" b="0" i="0" u="none" strike="noStrike" cap="none" normalizeH="0" baseline="0">
                          <a:ln>
                            <a:noFill/>
                          </a:ln>
                          <a:solidFill>
                            <a:schemeClr val="tx1"/>
                          </a:solidFill>
                          <a:effectLst/>
                          <a:latin typeface="Arial" charset="0"/>
                          <a:cs typeface="Arial" charset="0"/>
                        </a:rPr>
                        <a: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Compliance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cs typeface="Arial" charset="0"/>
                        </a:rPr>
                        <a:t>Dropout(s)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2" name="Content Placeholder 2"/>
          <p:cNvSpPr txBox="1">
            <a:spLocks/>
          </p:cNvSpPr>
          <p:nvPr/>
        </p:nvSpPr>
        <p:spPr>
          <a:xfrm>
            <a:off x="262211" y="731141"/>
            <a:ext cx="11667578" cy="55663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lnSpc>
                <a:spcPct val="100000"/>
              </a:lnSpc>
              <a:spcBef>
                <a:spcPts val="0"/>
              </a:spcBef>
            </a:pPr>
            <a:r>
              <a:rPr lang="en-GB" dirty="0">
                <a:latin typeface="Arial" panose="020B0604020202020204" pitchFamily="34" charset="0"/>
                <a:cs typeface="Arial" panose="020B0604020202020204" pitchFamily="34" charset="0"/>
              </a:rPr>
              <a:t>Coming up with potential search terms</a:t>
            </a:r>
          </a:p>
        </p:txBody>
      </p:sp>
      <p:sp>
        <p:nvSpPr>
          <p:cNvPr id="4" name="Rectangle 3"/>
          <p:cNvSpPr/>
          <p:nvPr/>
        </p:nvSpPr>
        <p:spPr>
          <a:xfrm>
            <a:off x="436418" y="1415283"/>
            <a:ext cx="8072841" cy="46166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Identify your concepts and then synonyms</a:t>
            </a:r>
            <a:endParaRPr lang="en-GB" sz="2400" dirty="0"/>
          </a:p>
        </p:txBody>
      </p:sp>
      <p:sp>
        <p:nvSpPr>
          <p:cNvPr id="13" name="TextBox 12">
            <a:extLst>
              <a:ext uri="{FF2B5EF4-FFF2-40B4-BE49-F238E27FC236}">
                <a16:creationId xmlns:a16="http://schemas.microsoft.com/office/drawing/2014/main" id="{0430EC5B-2124-4872-9F2C-24BCCF598AFF}"/>
              </a:ext>
            </a:extLst>
          </p:cNvPr>
          <p:cNvSpPr txBox="1"/>
          <p:nvPr/>
        </p:nvSpPr>
        <p:spPr>
          <a:xfrm>
            <a:off x="436418" y="5228342"/>
            <a:ext cx="11368008" cy="1231106"/>
          </a:xfrm>
          <a:prstGeom prst="rect">
            <a:avLst/>
          </a:prstGeom>
          <a:noFill/>
        </p:spPr>
        <p:txBody>
          <a:bodyPr wrap="square">
            <a:spAutoFit/>
          </a:bodyPr>
          <a:lstStyle/>
          <a:p>
            <a:r>
              <a:rPr lang="en-GB" sz="2200" dirty="0">
                <a:latin typeface="Arial" panose="020B0604020202020204" pitchFamily="34" charset="0"/>
                <a:cs typeface="Arial" panose="020B0604020202020204" pitchFamily="34" charset="0"/>
              </a:rPr>
              <a:t>Synonyms can come from your own knowledge and reading including systematic reviews on similar topics.</a:t>
            </a:r>
          </a:p>
          <a:p>
            <a:endParaRPr lang="en-GB" sz="8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Abstracting and indexing databases’ "subject headings” are potential sources too.</a:t>
            </a:r>
          </a:p>
        </p:txBody>
      </p:sp>
    </p:spTree>
    <p:extLst>
      <p:ext uri="{BB962C8B-B14F-4D97-AF65-F5344CB8AC3E}">
        <p14:creationId xmlns:p14="http://schemas.microsoft.com/office/powerpoint/2010/main" val="152056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8</a:t>
            </a:fld>
            <a:endParaRPr lang="en-GB" dirty="0"/>
          </a:p>
        </p:txBody>
      </p:sp>
      <p:sp>
        <p:nvSpPr>
          <p:cNvPr id="6" name="Rectangle 5"/>
          <p:cNvSpPr/>
          <p:nvPr/>
        </p:nvSpPr>
        <p:spPr>
          <a:xfrm>
            <a:off x="1328262" y="2765849"/>
            <a:ext cx="7568243" cy="1569660"/>
          </a:xfrm>
          <a:prstGeom prst="rect">
            <a:avLst/>
          </a:prstGeom>
        </p:spPr>
        <p:txBody>
          <a:bodyPr wrap="square">
            <a:spAutoFit/>
          </a:bodyPr>
          <a:lstStyle/>
          <a:p>
            <a:pPr marL="273050" lvl="0" indent="-273050" algn="just" eaLnBrk="0" fontAlgn="base" hangingPunct="0">
              <a:spcBef>
                <a:spcPct val="0"/>
              </a:spcBef>
              <a:spcAft>
                <a:spcPct val="0"/>
              </a:spcAft>
              <a:buFont typeface="Arial" panose="020B0604020202020204" pitchFamily="34" charset="0"/>
              <a:buChar char="•"/>
            </a:pPr>
            <a:r>
              <a:rPr lang="en-GB" sz="2800" dirty="0">
                <a:latin typeface="Arial" panose="020B0604020202020204" pitchFamily="34" charset="0"/>
                <a:ea typeface="ヒラギノ角ゴ Pro W3" charset="-128"/>
                <a:cs typeface="Arial" panose="020B0604020202020204" pitchFamily="34" charset="0"/>
              </a:rPr>
              <a:t>use </a:t>
            </a:r>
            <a:r>
              <a:rPr lang="en-GB" sz="2400" dirty="0">
                <a:latin typeface="Verdana" panose="020B0604030504040204" pitchFamily="34" charset="0"/>
                <a:ea typeface="Verdana" panose="020B0604030504040204" pitchFamily="34" charset="0"/>
                <a:cs typeface="Arial" panose="020B0604020202020204" pitchFamily="34" charset="0"/>
              </a:rPr>
              <a:t>“</a:t>
            </a:r>
            <a:r>
              <a:rPr lang="en-GB" sz="2800" dirty="0">
                <a:latin typeface="Arial" panose="020B0604020202020204" pitchFamily="34" charset="0"/>
                <a:ea typeface="ヒラギノ角ゴ Pro W3" charset="-128"/>
                <a:cs typeface="Arial" panose="020B0604020202020204" pitchFamily="34" charset="0"/>
              </a:rPr>
              <a:t>double quotes</a:t>
            </a:r>
            <a:r>
              <a:rPr lang="en-GB" sz="2400" dirty="0">
                <a:latin typeface="Verdana" panose="020B0604030504040204" pitchFamily="34" charset="0"/>
                <a:ea typeface="Verdana" panose="020B0604030504040204" pitchFamily="34" charset="0"/>
                <a:cs typeface="Arial" panose="020B0604020202020204" pitchFamily="34" charset="0"/>
              </a:rPr>
              <a:t>”</a:t>
            </a:r>
            <a:endParaRPr lang="en-GB" sz="2800" dirty="0">
              <a:latin typeface="Verdana" panose="020B0604030504040204" pitchFamily="34" charset="0"/>
              <a:ea typeface="Verdana" panose="020B0604030504040204" pitchFamily="34" charset="0"/>
              <a:cs typeface="Arial" panose="020B0604020202020204" pitchFamily="34" charset="0"/>
            </a:endParaRPr>
          </a:p>
          <a:p>
            <a:pPr lvl="0" algn="just" eaLnBrk="0" fontAlgn="base" hangingPunct="0">
              <a:spcBef>
                <a:spcPct val="0"/>
              </a:spcBef>
              <a:spcAft>
                <a:spcPct val="0"/>
              </a:spcAft>
            </a:pPr>
            <a:endParaRPr lang="en-GB" sz="1200" dirty="0">
              <a:latin typeface="Arial" panose="020B0604020202020204" pitchFamily="34" charset="0"/>
              <a:ea typeface="ヒラギノ角ゴ Pro W3" charset="-128"/>
              <a:cs typeface="Arial" panose="020B0604020202020204" pitchFamily="34" charset="0"/>
            </a:endParaRPr>
          </a:p>
          <a:p>
            <a:pPr marL="355600" lvl="0" algn="ctr" eaLnBrk="0" fontAlgn="base" hangingPunct="0">
              <a:spcBef>
                <a:spcPct val="0"/>
              </a:spcBef>
              <a:spcAft>
                <a:spcPct val="0"/>
              </a:spcAft>
            </a:pPr>
            <a:r>
              <a:rPr lang="en-GB" sz="2400" dirty="0">
                <a:latin typeface="Verdana" panose="020B0604030504040204" pitchFamily="34" charset="0"/>
                <a:ea typeface="Verdana" panose="020B0604030504040204" pitchFamily="34" charset="0"/>
                <a:cs typeface="Arial" panose="020B0604020202020204" pitchFamily="34" charset="0"/>
              </a:rPr>
              <a:t>“</a:t>
            </a:r>
            <a:r>
              <a:rPr lang="en-GB" sz="2800" dirty="0">
                <a:latin typeface="Arial" panose="020B0604020202020204" pitchFamily="34" charset="0"/>
                <a:ea typeface="ヒラギノ角ゴ Pro W3" charset="-128"/>
                <a:cs typeface="Arial" panose="020B0604020202020204" pitchFamily="34" charset="0"/>
              </a:rPr>
              <a:t>emerging adult*</a:t>
            </a:r>
            <a:r>
              <a:rPr lang="en-GB" sz="2400" dirty="0">
                <a:latin typeface="Verdana" panose="020B0604030504040204" pitchFamily="34" charset="0"/>
                <a:ea typeface="Verdana" panose="020B0604030504040204" pitchFamily="34" charset="0"/>
                <a:cs typeface="Arial" panose="020B0604020202020204" pitchFamily="34" charset="0"/>
              </a:rPr>
              <a:t>”</a:t>
            </a:r>
          </a:p>
          <a:p>
            <a:pPr marL="355600" lvl="0" algn="ctr" eaLnBrk="0" fontAlgn="base" hangingPunct="0">
              <a:spcBef>
                <a:spcPct val="0"/>
              </a:spcBef>
              <a:spcAft>
                <a:spcPct val="0"/>
              </a:spcAft>
            </a:pPr>
            <a:r>
              <a:rPr lang="en-GB" sz="2400" dirty="0">
                <a:latin typeface="Verdana" panose="020B0604030504040204" pitchFamily="34" charset="0"/>
                <a:ea typeface="Verdana" panose="020B0604030504040204" pitchFamily="34" charset="0"/>
                <a:cs typeface="Arial" panose="020B0604020202020204" pitchFamily="34" charset="0"/>
              </a:rPr>
              <a:t>“</a:t>
            </a:r>
            <a:r>
              <a:rPr lang="en-GB" sz="2800" dirty="0">
                <a:latin typeface="Arial" panose="020B0604020202020204" pitchFamily="34" charset="0"/>
                <a:ea typeface="ヒラギノ角ゴ Pro W3" charset="-128"/>
                <a:cs typeface="Arial" panose="020B0604020202020204" pitchFamily="34" charset="0"/>
              </a:rPr>
              <a:t>disruptive </a:t>
            </a:r>
            <a:r>
              <a:rPr lang="en-GB" sz="2800" dirty="0" err="1">
                <a:latin typeface="Arial" panose="020B0604020202020204" pitchFamily="34" charset="0"/>
                <a:ea typeface="ヒラギノ角ゴ Pro W3" charset="-128"/>
                <a:cs typeface="Arial" panose="020B0604020202020204" pitchFamily="34" charset="0"/>
              </a:rPr>
              <a:t>behav</a:t>
            </a:r>
            <a:r>
              <a:rPr lang="en-GB" sz="2800" dirty="0">
                <a:latin typeface="Arial" panose="020B0604020202020204" pitchFamily="34" charset="0"/>
                <a:ea typeface="ヒラギノ角ゴ Pro W3" charset="-128"/>
                <a:cs typeface="Arial" panose="020B0604020202020204" pitchFamily="34" charset="0"/>
              </a:rPr>
              <a:t>*”</a:t>
            </a:r>
            <a:endParaRPr lang="en-GB" sz="2400" dirty="0">
              <a:latin typeface="Verdana" panose="020B0604030504040204" pitchFamily="34" charset="0"/>
              <a:ea typeface="Verdana" panose="020B0604030504040204" pitchFamily="34" charset="0"/>
              <a:cs typeface="Arial" panose="020B0604020202020204" pitchFamily="34" charset="0"/>
            </a:endParaRPr>
          </a:p>
        </p:txBody>
      </p:sp>
      <p:sp>
        <p:nvSpPr>
          <p:cNvPr id="7" name="TextBox 6"/>
          <p:cNvSpPr txBox="1"/>
          <p:nvPr/>
        </p:nvSpPr>
        <p:spPr>
          <a:xfrm>
            <a:off x="530508" y="1607994"/>
            <a:ext cx="10699845" cy="954107"/>
          </a:xfrm>
          <a:prstGeom prst="rect">
            <a:avLst/>
          </a:prstGeom>
          <a:noFill/>
        </p:spPr>
        <p:txBody>
          <a:bodyPr wrap="square" rtlCol="0">
            <a:spAutoFit/>
          </a:bodyPr>
          <a:lstStyle/>
          <a:p>
            <a:pPr algn="just"/>
            <a:r>
              <a:rPr lang="en-GB" sz="2800" dirty="0">
                <a:latin typeface="Arial" panose="020B0604020202020204" pitchFamily="34" charset="0"/>
                <a:cs typeface="Arial" panose="020B0604020202020204" pitchFamily="34" charset="0"/>
              </a:rPr>
              <a:t>Returning words entered in order, </a:t>
            </a:r>
            <a:r>
              <a:rPr lang="en-GB" sz="2800" i="1" dirty="0" err="1">
                <a:latin typeface="Arial" panose="020B0604020202020204" pitchFamily="34" charset="0"/>
                <a:cs typeface="Arial" panose="020B0604020202020204" pitchFamily="34" charset="0"/>
              </a:rPr>
              <a:t>ie</a:t>
            </a:r>
            <a:r>
              <a:rPr lang="en-GB" sz="2800" dirty="0">
                <a:latin typeface="Arial" panose="020B0604020202020204" pitchFamily="34" charset="0"/>
                <a:cs typeface="Arial" panose="020B0604020202020204" pitchFamily="34" charset="0"/>
              </a:rPr>
              <a:t> as a phrase rather than just all the words being present.</a:t>
            </a:r>
          </a:p>
        </p:txBody>
      </p:sp>
      <p:sp>
        <p:nvSpPr>
          <p:cNvPr id="8" name="Title 1"/>
          <p:cNvSpPr txBox="1">
            <a:spLocks/>
          </p:cNvSpPr>
          <p:nvPr/>
        </p:nvSpPr>
        <p:spPr>
          <a:xfrm>
            <a:off x="202584" y="818329"/>
            <a:ext cx="11716513" cy="72072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ource Sans Pro Regular"/>
                <a:ea typeface="+mj-ea"/>
                <a:cs typeface="+mj-cs"/>
              </a:defRPr>
            </a:lvl1pPr>
          </a:lstStyle>
          <a:p>
            <a:pPr algn="ctr"/>
            <a:r>
              <a:rPr lang="en-GB" sz="3600" dirty="0">
                <a:latin typeface="Arial" panose="020B0604020202020204" pitchFamily="34" charset="0"/>
                <a:cs typeface="Arial" panose="020B0604020202020204" pitchFamily="34" charset="0"/>
              </a:rPr>
              <a:t>Search strategy – phrase marks</a:t>
            </a:r>
          </a:p>
        </p:txBody>
      </p:sp>
      <p:sp>
        <p:nvSpPr>
          <p:cNvPr id="9" name="TextBox 8">
            <a:extLst>
              <a:ext uri="{FF2B5EF4-FFF2-40B4-BE49-F238E27FC236}">
                <a16:creationId xmlns:a16="http://schemas.microsoft.com/office/drawing/2014/main" id="{C70A1A4E-75F0-4449-B37F-38E4826566D9}"/>
              </a:ext>
            </a:extLst>
          </p:cNvPr>
          <p:cNvSpPr txBox="1"/>
          <p:nvPr/>
        </p:nvSpPr>
        <p:spPr>
          <a:xfrm>
            <a:off x="436418" y="5877766"/>
            <a:ext cx="11346279"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wellbeing OR “well being” OR illbeing OR “ill being”</a:t>
            </a:r>
          </a:p>
        </p:txBody>
      </p:sp>
      <p:sp>
        <p:nvSpPr>
          <p:cNvPr id="11" name="TextBox 10">
            <a:extLst>
              <a:ext uri="{FF2B5EF4-FFF2-40B4-BE49-F238E27FC236}">
                <a16:creationId xmlns:a16="http://schemas.microsoft.com/office/drawing/2014/main" id="{A8196F59-86A1-478B-9514-DD020220DDDA}"/>
              </a:ext>
            </a:extLst>
          </p:cNvPr>
          <p:cNvSpPr txBox="1"/>
          <p:nvPr/>
        </p:nvSpPr>
        <p:spPr>
          <a:xfrm>
            <a:off x="422860" y="4783070"/>
            <a:ext cx="11346279" cy="954107"/>
          </a:xfrm>
          <a:prstGeom prst="rect">
            <a:avLst/>
          </a:prstGeom>
          <a:noFill/>
        </p:spPr>
        <p:txBody>
          <a:bodyPr wrap="square">
            <a:spAutoFit/>
          </a:bodyPr>
          <a:lstStyle/>
          <a:p>
            <a:pPr algn="just"/>
            <a:r>
              <a:rPr lang="en-GB" sz="2800" b="0" dirty="0">
                <a:latin typeface="Arial" panose="020B0604020202020204" pitchFamily="34" charset="0"/>
                <a:cs typeface="Arial" panose="020B0604020202020204" pitchFamily="34" charset="0"/>
              </a:rPr>
              <a:t>For search terms which could be a single (compound) word or a phrase or a hyphenated phrase, look for both:</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10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3050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566404" y="6356350"/>
            <a:ext cx="352694" cy="229515"/>
          </a:xfrm>
        </p:spPr>
        <p:txBody>
          <a:bodyPr/>
          <a:lstStyle/>
          <a:p>
            <a:fld id="{780C177A-0032-456E-B79F-4AC1AB2AD29B}" type="slidenum">
              <a:rPr lang="en-GB" smtClean="0"/>
              <a:t>9</a:t>
            </a:fld>
            <a:endParaRPr lang="en-GB" dirty="0"/>
          </a:p>
        </p:txBody>
      </p:sp>
      <p:sp>
        <p:nvSpPr>
          <p:cNvPr id="6" name="Rectangle 2"/>
          <p:cNvSpPr txBox="1">
            <a:spLocks noChangeArrowheads="1"/>
          </p:cNvSpPr>
          <p:nvPr/>
        </p:nvSpPr>
        <p:spPr>
          <a:xfrm>
            <a:off x="202585" y="765603"/>
            <a:ext cx="11716513" cy="582517"/>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Source Sans Pro Regular"/>
                <a:ea typeface="+mj-ea"/>
                <a:cs typeface="+mj-cs"/>
              </a:defRPr>
            </a:lvl1pPr>
          </a:lstStyle>
          <a:p>
            <a:pPr algn="ctr"/>
            <a:r>
              <a:rPr lang="en-GB" sz="3600" dirty="0">
                <a:latin typeface="Arial" panose="020B0604020202020204" pitchFamily="34" charset="0"/>
                <a:cs typeface="Arial" panose="020B0604020202020204" pitchFamily="34" charset="0"/>
              </a:rPr>
              <a:t>Search strategy - truncation</a:t>
            </a:r>
            <a:endParaRPr lang="en-US" sz="3600" dirty="0">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a:xfrm>
            <a:off x="436418" y="1467115"/>
            <a:ext cx="11129986" cy="14207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GB" dirty="0">
                <a:latin typeface="Arial" panose="020B0604020202020204" pitchFamily="34" charset="0"/>
                <a:cs typeface="Arial" panose="020B0604020202020204" pitchFamily="34" charset="0"/>
              </a:rPr>
              <a:t>Truncation allows you to look for all forms of a keyword.</a:t>
            </a:r>
          </a:p>
          <a:p>
            <a:pPr>
              <a:spcBef>
                <a:spcPts val="0"/>
              </a:spcBef>
              <a:buFont typeface="Arial" panose="020B0604020202020204" pitchFamily="34" charset="0"/>
              <a:buNone/>
            </a:pPr>
            <a:endParaRPr lang="en-GB" sz="1000" dirty="0">
              <a:latin typeface="Arial" panose="020B0604020202020204" pitchFamily="34" charset="0"/>
              <a:cs typeface="Arial" panose="020B0604020202020204" pitchFamily="34" charset="0"/>
            </a:endParaRPr>
          </a:p>
          <a:p>
            <a:pPr marL="1798638" indent="-1497013">
              <a:spcBef>
                <a:spcPts val="0"/>
              </a:spcBef>
              <a:buFont typeface="Arial" panose="020B0604020202020204" pitchFamily="34" charset="0"/>
              <a:buNone/>
            </a:pPr>
            <a:r>
              <a:rPr lang="en-GB" dirty="0" err="1">
                <a:latin typeface="Arial" panose="020B0604020202020204" pitchFamily="34" charset="0"/>
                <a:cs typeface="Arial" panose="020B0604020202020204" pitchFamily="34" charset="0"/>
              </a:rPr>
              <a:t>behav</a:t>
            </a:r>
            <a:r>
              <a:rPr lang="en-GB" dirty="0">
                <a:latin typeface="Arial" panose="020B0604020202020204" pitchFamily="34" charset="0"/>
                <a:cs typeface="Arial" panose="020B0604020202020204" pitchFamily="34" charset="0"/>
              </a:rPr>
              <a:t>* = behaviour, behaviours, </a:t>
            </a:r>
            <a:r>
              <a:rPr lang="en-GB" dirty="0" err="1">
                <a:latin typeface="Arial" panose="020B0604020202020204" pitchFamily="34" charset="0"/>
                <a:cs typeface="Arial" panose="020B0604020202020204" pitchFamily="34" charset="0"/>
              </a:rPr>
              <a:t>behavior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behaviors</a:t>
            </a:r>
            <a:r>
              <a:rPr lang="en-GB" dirty="0">
                <a:latin typeface="Arial" panose="020B0604020202020204" pitchFamily="34" charset="0"/>
                <a:cs typeface="Arial" panose="020B0604020202020204" pitchFamily="34" charset="0"/>
              </a:rPr>
              <a:t>, behave, behaves, behaving</a:t>
            </a: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249" y="3039072"/>
            <a:ext cx="828350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CE583B49-BDDE-4A8F-8901-D852B3CB0A79}"/>
              </a:ext>
            </a:extLst>
          </p:cNvPr>
          <p:cNvSpPr txBox="1"/>
          <p:nvPr/>
        </p:nvSpPr>
        <p:spPr>
          <a:xfrm>
            <a:off x="670251" y="5947887"/>
            <a:ext cx="7898562" cy="523220"/>
          </a:xfrm>
          <a:prstGeom prst="rect">
            <a:avLst/>
          </a:prstGeom>
          <a:noFill/>
        </p:spPr>
        <p:txBody>
          <a:bodyPr wrap="square">
            <a:spAutoFit/>
          </a:bodyPr>
          <a:lstStyle/>
          <a:p>
            <a:pPr>
              <a:spcBef>
                <a:spcPts val="0"/>
              </a:spcBef>
              <a:buFont typeface="Arial" panose="020B0604020202020204" pitchFamily="34" charset="0"/>
              <a:buNone/>
            </a:pPr>
            <a:r>
              <a:rPr lang="en-US" sz="2800" dirty="0">
                <a:latin typeface="Arial" panose="020B0604020202020204" pitchFamily="34" charset="0"/>
                <a:cs typeface="Arial" panose="020B0604020202020204" pitchFamily="34" charset="0"/>
              </a:rPr>
              <a:t>Symbols can vary but asterisk * is common.</a:t>
            </a:r>
          </a:p>
        </p:txBody>
      </p:sp>
    </p:spTree>
    <p:extLst>
      <p:ext uri="{BB962C8B-B14F-4D97-AF65-F5344CB8AC3E}">
        <p14:creationId xmlns:p14="http://schemas.microsoft.com/office/powerpoint/2010/main" val="3774744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b7119e-831b-4203-9e69-6525ea818a0e">
      <Terms xmlns="http://schemas.microsoft.com/office/infopath/2007/PartnerControls"/>
    </lcf76f155ced4ddcb4097134ff3c332f>
    <TaxCatchAll xmlns="4fc81726-a38c-4c18-91aa-888b6374bc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CF67D92CB1F44DB28C2D83471FC062" ma:contentTypeVersion="18" ma:contentTypeDescription="Create a new document." ma:contentTypeScope="" ma:versionID="6459f186e19da0aef0148af2cdc93d34">
  <xsd:schema xmlns:xsd="http://www.w3.org/2001/XMLSchema" xmlns:xs="http://www.w3.org/2001/XMLSchema" xmlns:p="http://schemas.microsoft.com/office/2006/metadata/properties" xmlns:ns2="8fb7119e-831b-4203-9e69-6525ea818a0e" xmlns:ns3="4fc81726-a38c-4c18-91aa-888b6374bcdf" targetNamespace="http://schemas.microsoft.com/office/2006/metadata/properties" ma:root="true" ma:fieldsID="b7744b817d9a7c6d9db509e9f0e6c732" ns2:_="" ns3:_="">
    <xsd:import namespace="8fb7119e-831b-4203-9e69-6525ea818a0e"/>
    <xsd:import namespace="4fc81726-a38c-4c18-91aa-888b6374bcd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7119e-831b-4203-9e69-6525ea818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81726-a38c-4c18-91aa-888b6374bc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4182f66-6579-4b1b-9d92-db6ee80d4cac}" ma:internalName="TaxCatchAll" ma:showField="CatchAllData" ma:web="4fc81726-a38c-4c18-91aa-888b6374bc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DB466B-4430-462D-B88D-E4DDB568F855}">
  <ds:schemaRefs>
    <ds:schemaRef ds:uri="http://schemas.microsoft.com/office/2006/metadata/properties"/>
    <ds:schemaRef ds:uri="http://purl.org/dc/elements/1.1/"/>
    <ds:schemaRef ds:uri="8fb7119e-831b-4203-9e69-6525ea818a0e"/>
    <ds:schemaRef ds:uri="4fc81726-a38c-4c18-91aa-888b6374bcdf"/>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4C7B633B-CE4F-47B9-A9A4-6302B5688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b7119e-831b-4203-9e69-6525ea818a0e"/>
    <ds:schemaRef ds:uri="4fc81726-a38c-4c18-91aa-888b6374bc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7FF31B-3F21-45F5-9764-BFC6DBEEDC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9531</TotalTime>
  <Words>12096</Words>
  <Application>Microsoft Office PowerPoint</Application>
  <PresentationFormat>Widescreen</PresentationFormat>
  <Paragraphs>775</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Source Sans Pro Regular</vt:lpstr>
      <vt:lpstr>Times New Roman</vt:lpstr>
      <vt:lpstr>Verdana</vt:lpstr>
      <vt:lpstr>Wingdings</vt:lpstr>
      <vt:lpstr>Office Theme</vt:lpstr>
      <vt:lpstr>PowerPoint Presentation</vt:lpstr>
      <vt:lpstr>Getting started - looking for systematic reviews</vt:lpstr>
      <vt:lpstr>Getting started - looking for systematic reviews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Abstracting &amp; Indexing (A&amp;I) databases – Getting to them</vt:lpstr>
      <vt:lpstr>Databases for Reviewing the Literature – which ones to use</vt:lpstr>
      <vt:lpstr>Title only – highly relevant papers</vt:lpstr>
      <vt:lpstr>Title only – known papers</vt:lpstr>
      <vt:lpstr>Databases for Reviewing the Literature – Subject Headings</vt:lpstr>
      <vt:lpstr>Subject Headings – looking up a thesaurus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Known papers to test a search strategy</vt:lpstr>
      <vt:lpstr>Quick check for review articles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management software</vt:lpstr>
      <vt:lpstr>PowerPoint Presentation</vt:lpstr>
      <vt:lpstr>PowerPoint Presentation</vt:lpstr>
      <vt:lpstr>DiscoverEd for journal articles</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ASL</dc:creator>
  <cp:lastModifiedBy>Rowena Stewart</cp:lastModifiedBy>
  <cp:revision>810</cp:revision>
  <dcterms:created xsi:type="dcterms:W3CDTF">2017-09-20T13:58:12Z</dcterms:created>
  <dcterms:modified xsi:type="dcterms:W3CDTF">2025-03-20T12:36:44Z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0x01010069CF67D92CB1F44DB28C2D83471FC062</vt:lpwstr>
  </property>
</Properties>
</file>