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5" r:id="rId2"/>
    <p:sldId id="273" r:id="rId3"/>
    <p:sldId id="296" r:id="rId4"/>
    <p:sldId id="806" r:id="rId5"/>
    <p:sldId id="27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00FF"/>
    <a:srgbClr val="FF00FF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5EDAA-45C3-4099-9699-01BE47A2DCED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43E3-F60F-4ACE-9529-81A9E0AD7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5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6B964-298A-415D-9488-38014DCEED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3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152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6498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269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749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4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8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4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0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2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B71C-8B82-4BB4-ACFD-57B439034DC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0FEB-7EB5-4662-B6BE-02451597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6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s.is.ed.ac.uk/docs/Libraries/Presentations/ChemMathsPhysicsInductionPGRextr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era.ed.ac.uk/" TargetMode="External"/><Relationship Id="rId4" Type="http://schemas.openxmlformats.org/officeDocument/2006/relationships/hyperlink" Target="https://library.ed.ac.uk/finding-resources/library-databases/databases-subject-a-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ed.ac.uk/research-support/publish-research/scholarly-communications/orcid-open-researcher-and-contributor-id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orci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research.ed.ac.uk/" TargetMode="External"/><Relationship Id="rId9" Type="http://schemas.openxmlformats.org/officeDocument/2006/relationships/hyperlink" Target="https://library.ed.ac.uk/research-support/research-information-management/pure/access-to-pur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library.ed.ac.uk/finding-resources/library-databases/databases-subject-a-z/bibliometric-and-publication-metrics" TargetMode="External"/><Relationship Id="rId4" Type="http://schemas.openxmlformats.org/officeDocument/2006/relationships/hyperlink" Target="https://library.ed.ac.uk/research-support/publish-research/scholarly-communications/predatory-or-bogus-journal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antra.ed.ac.uk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hyperlink" Target="https://library.ed.ac.uk/research-support/research-data-service" TargetMode="External"/><Relationship Id="rId4" Type="http://schemas.openxmlformats.org/officeDocument/2006/relationships/hyperlink" Target="http://www.ed.ac.uk/openaccess" TargetMode="Externa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cs.is.ed.ac.uk/mvm/BiblioManagersTable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uoe.sharepoint.com/:f:/s/digitalskillsandtraining/El0vUt9RmJRMlskk_Lfps9QBZvCF5nuY_WbxF5l-lAqFUA?e=xHCTw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ary.ed.ac.uk/research-support" TargetMode="External"/><Relationship Id="rId5" Type="http://schemas.openxmlformats.org/officeDocument/2006/relationships/hyperlink" Target="http://www.docs.is.ed.ac.uk/docs/Libraries/Presentations/ChemMathsPhysicsPGinduction.pptx" TargetMode="External"/><Relationship Id="rId4" Type="http://schemas.openxmlformats.org/officeDocument/2006/relationships/hyperlink" Target="mailto:rowena.stewar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BE826F-95DA-4FC8-BC03-9212EA56A3BE}"/>
              </a:ext>
            </a:extLst>
          </p:cNvPr>
          <p:cNvGrpSpPr/>
          <p:nvPr/>
        </p:nvGrpSpPr>
        <p:grpSpPr>
          <a:xfrm>
            <a:off x="1349207" y="208816"/>
            <a:ext cx="8927800" cy="686249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C682FF-6C18-4A15-ABD4-4E28D022B476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14507B-8358-4CFA-8965-3306B32F7A7F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Source Sans Pro Regular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90740" y="1354666"/>
            <a:ext cx="11210519" cy="1006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Source Sans Pro Regular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Library Resources and Services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PhD students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307655" y="5227761"/>
            <a:ext cx="23936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 Stewart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(she/her)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rowena.stewart@ed.ac.uk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Academic Support Librarian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92787" y="6277883"/>
            <a:ext cx="1327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AY24-25, </a:t>
            </a:r>
            <a:r>
              <a:rPr lang="en-GB" sz="1000" i="1">
                <a:latin typeface="Arial" panose="020B0604020202020204" pitchFamily="34" charset="0"/>
                <a:cs typeface="Arial" panose="020B0604020202020204" pitchFamily="34" charset="0"/>
              </a:rPr>
              <a:t>v.Sep24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589" y="5889480"/>
            <a:ext cx="8955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presentation: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www.docs.is.ed.ac.uk/docs/Libraries/Presentations/ChemMathsPhysicsInductionPGRextras.pptx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13" y="218399"/>
            <a:ext cx="817335" cy="817335"/>
          </a:xfrm>
          <a:prstGeom prst="rect">
            <a:avLst/>
          </a:prstGeom>
        </p:spPr>
      </p:pic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953950" y="2680596"/>
            <a:ext cx="9550507" cy="24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0" lvl="1" eaLnBrk="0" hangingPunct="0">
              <a:buClr>
                <a:schemeClr val="tx1"/>
              </a:buClr>
              <a:buSzPct val="150000"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cover:</a:t>
            </a:r>
          </a:p>
          <a:p>
            <a:pPr marL="190500" lvl="1" eaLnBrk="0" hangingPunct="0">
              <a:buClr>
                <a:schemeClr val="tx1"/>
              </a:buClr>
              <a:buSzPct val="150000"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theses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for publishing Open Access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publication record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data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19987" t="15919" b="1"/>
          <a:stretch/>
        </p:blipFill>
        <p:spPr>
          <a:xfrm>
            <a:off x="7414591" y="287250"/>
            <a:ext cx="4306016" cy="4004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541" y="4510511"/>
            <a:ext cx="867066" cy="8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4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9" y="136232"/>
            <a:ext cx="377871" cy="3778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Library Academic Support Team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514103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2</a:t>
            </a:fld>
            <a:endParaRPr lang="en-GB" dirty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202585" y="550591"/>
            <a:ext cx="11716513" cy="58931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Theses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36418" y="1128665"/>
            <a:ext cx="765958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Find theses awarded in your field 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3291" y="5378934"/>
            <a:ext cx="6892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marR="60960" lvl="0" indent="-1857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Complete copies of any academic output can be posted.</a:t>
            </a:r>
          </a:p>
          <a:p>
            <a:pPr marR="60960" lvl="0" algn="just">
              <a:spcBef>
                <a:spcPts val="0"/>
              </a:spcBef>
              <a:spcAft>
                <a:spcPts val="0"/>
              </a:spcAft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5738" marR="60960" lvl="0" indent="-1857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 its staff for advice on copyright.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5979" y="2344399"/>
            <a:ext cx="112395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ProQuest Dissertations &amp; Theses Global 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those awarded worldwide.</a:t>
            </a:r>
          </a:p>
          <a:p>
            <a:pPr algn="just"/>
            <a:r>
              <a:rPr lang="en-GB" sz="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623888" indent="-180975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Includes online full-text.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5979" y="3993939"/>
            <a:ext cx="7386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Edinburgh Research Archive (ERA): </a:t>
            </a:r>
          </a:p>
          <a:p>
            <a:pPr marL="180975" indent="-180975"/>
            <a:endParaRPr lang="en-GB" sz="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588" indent="-1588"/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copies of all </a:t>
            </a:r>
            <a:r>
              <a:rPr lang="en-GB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UoEdinburgh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PhD (and some Masters) theses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3429" y="1671316"/>
            <a:ext cx="5356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edin.ac/databases-subjects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&gt; Theses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8588119" y="5998190"/>
            <a:ext cx="2615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www.era.ed.ac.uk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r="2095"/>
          <a:stretch/>
        </p:blipFill>
        <p:spPr>
          <a:xfrm>
            <a:off x="7928652" y="4359710"/>
            <a:ext cx="3540057" cy="1446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FBA1EB-DF15-4865-AF3B-518CFB3CAC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6954" y="2248343"/>
            <a:ext cx="4426154" cy="17353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118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Support Team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3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949793" y="3517439"/>
            <a:ext cx="263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0960" algn="r">
              <a:spcBef>
                <a:spcPts val="0"/>
              </a:spcBef>
              <a:spcAft>
                <a:spcPts val="0"/>
              </a:spcAft>
            </a:pPr>
            <a:r>
              <a:rPr lang="en-GB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www.research.ed.ac.uk</a:t>
            </a:r>
            <a:endParaRPr lang="en-GB" u="sng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3907" y="1578981"/>
            <a:ext cx="3014468" cy="17615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202585" y="731974"/>
            <a:ext cx="11716513" cy="52234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Your Publication Record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7795" y="4612051"/>
            <a:ext cx="2933700" cy="1038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9393486" y="5798934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https://orcid.org/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3625" y="4317997"/>
            <a:ext cx="83782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(Open Researcher and Contributor ID): </a:t>
            </a:r>
          </a:p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marR="60960" indent="-6350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 for a persistent digital identifier to correctly  associate your publications, affiliations, grants </a:t>
            </a:r>
            <a:r>
              <a:rPr lang="en-GB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you.</a:t>
            </a:r>
          </a:p>
          <a:p>
            <a:pPr marL="6350" marR="60960" indent="-6350" algn="just">
              <a:spcBef>
                <a:spcPts val="0"/>
              </a:spcBef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7313" marR="60960" indent="-6350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Research Support Team information about </a:t>
            </a:r>
            <a:r>
              <a:rPr lang="en-GB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ORCiD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A1F53A-9B5F-4D85-BBFF-763F3FA5B027}"/>
              </a:ext>
            </a:extLst>
          </p:cNvPr>
          <p:cNvSpPr/>
          <p:nvPr/>
        </p:nvSpPr>
        <p:spPr>
          <a:xfrm>
            <a:off x="353625" y="1449839"/>
            <a:ext cx="837820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60960" indent="-180975" algn="just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Edinburgh Research Explorer for research output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(not a full-text repository). </a:t>
            </a:r>
          </a:p>
          <a:p>
            <a:pPr marL="93663" marR="60960" indent="-9525">
              <a:spcBef>
                <a:spcPts val="0"/>
              </a:spcBef>
              <a:spcAft>
                <a:spcPts val="0"/>
              </a:spcAft>
            </a:pPr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663" marR="60960" indent="-9525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“PURE” feeds the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Edinburgh Research Explorer and its help pages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 information specific to postgraduate research students.</a:t>
            </a:r>
          </a:p>
          <a:p>
            <a:pPr marL="93663" marR="60960" indent="-9525">
              <a:spcBef>
                <a:spcPts val="0"/>
              </a:spcBef>
              <a:spcAft>
                <a:spcPts val="0"/>
              </a:spcAft>
            </a:pPr>
            <a:endParaRPr lang="en-GB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5725" marR="6096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Access to PURE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4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Support Team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4</a:t>
            </a:fld>
            <a:endParaRPr lang="en-GB" dirty="0"/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237743" y="711387"/>
            <a:ext cx="11716513" cy="52234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9B9057-3909-434E-85D5-99A93BA0F123}"/>
              </a:ext>
            </a:extLst>
          </p:cNvPr>
          <p:cNvSpPr txBox="1"/>
          <p:nvPr/>
        </p:nvSpPr>
        <p:spPr>
          <a:xfrm>
            <a:off x="385282" y="5526751"/>
            <a:ext cx="114991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Scholarly Communication Team:</a:t>
            </a:r>
          </a:p>
          <a:p>
            <a:pPr algn="just"/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Guidelines on how to spot and avoid predatory publications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51E528-367A-4338-B717-4C58D7FB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88" y="1114098"/>
            <a:ext cx="3613297" cy="601808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Journal metrics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E06A61-1987-4B14-A962-C4C849C60F93}"/>
              </a:ext>
            </a:extLst>
          </p:cNvPr>
          <p:cNvSpPr txBox="1"/>
          <p:nvPr/>
        </p:nvSpPr>
        <p:spPr>
          <a:xfrm>
            <a:off x="307588" y="1852766"/>
            <a:ext cx="2779777" cy="104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Bibliometric and publication metrics databases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25D355-D912-46E0-933F-107D9333748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9876" b="10540"/>
          <a:stretch/>
        </p:blipFill>
        <p:spPr>
          <a:xfrm>
            <a:off x="3496185" y="1819304"/>
            <a:ext cx="6915547" cy="34383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C8C49D0-2A15-4A32-A142-710874CEF4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6212" y="1325318"/>
            <a:ext cx="4648200" cy="3105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A8D73D4-7946-42D8-9537-E7B12348F093}"/>
              </a:ext>
            </a:extLst>
          </p:cNvPr>
          <p:cNvSpPr txBox="1"/>
          <p:nvPr/>
        </p:nvSpPr>
        <p:spPr>
          <a:xfrm>
            <a:off x="237743" y="3219536"/>
            <a:ext cx="30845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Search for topic and see which journal titles are most frequent in the results.</a:t>
            </a:r>
          </a:p>
        </p:txBody>
      </p:sp>
    </p:spTree>
    <p:extLst>
      <p:ext uri="{BB962C8B-B14F-4D97-AF65-F5344CB8AC3E}">
        <p14:creationId xmlns:p14="http://schemas.microsoft.com/office/powerpoint/2010/main" val="414271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Support Team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5</a:t>
            </a:fld>
            <a:endParaRPr lang="en-GB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2585" y="1556184"/>
            <a:ext cx="8166254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GB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 your research 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www.ed.ac.uk/openaccess</a:t>
            </a:r>
            <a:endParaRPr lang="en-GB" sz="2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02585" y="3352629"/>
            <a:ext cx="6656731" cy="52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GB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128" y="2102422"/>
            <a:ext cx="6570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University policies.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 Access author fees – money available.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Advice (on copyright implications, next REF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32" y="4382722"/>
            <a:ext cx="8148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Advice on planning, s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toring, sharing or publishing the data your research generates.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Open repository, Edinburgh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DataShare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includes self-enrol and self-paced online course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MANTRA.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/>
          <a:srcRect r="56277"/>
          <a:stretch/>
        </p:blipFill>
        <p:spPr>
          <a:xfrm>
            <a:off x="6368788" y="4805085"/>
            <a:ext cx="1903272" cy="1148699"/>
          </a:xfrm>
          <a:prstGeom prst="rect">
            <a:avLst/>
          </a:prstGeom>
        </p:spPr>
      </p:pic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178730" y="657116"/>
            <a:ext cx="11740368" cy="75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Support Team : </a:t>
            </a:r>
            <a:r>
              <a:rPr lang="en-GB" sz="2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and publishing your research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/>
          <a:srcRect b="9974"/>
          <a:stretch/>
        </p:blipFill>
        <p:spPr>
          <a:xfrm>
            <a:off x="7909282" y="2103335"/>
            <a:ext cx="2446456" cy="13126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>
            <a:hlinkClick r:id="rId4"/>
          </p:cNvPr>
          <p:cNvPicPr>
            <a:picLocks noChangeAspect="1"/>
          </p:cNvPicPr>
          <p:nvPr/>
        </p:nvPicPr>
        <p:blipFill rotWithShape="1">
          <a:blip r:embed="rId7"/>
          <a:srcRect t="4740" r="20624" b="21982"/>
          <a:stretch/>
        </p:blipFill>
        <p:spPr>
          <a:xfrm>
            <a:off x="9650104" y="1729729"/>
            <a:ext cx="1915267" cy="13058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5389618" y="6256039"/>
            <a:ext cx="25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hlinkClick r:id="rId8"/>
              </a:rPr>
              <a:t>https://mantra.ed.ac.uk</a:t>
            </a:r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6C5337-51BB-4977-AF54-0D13632522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94640" y="4097882"/>
            <a:ext cx="3560028" cy="24912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57EA1AF-885C-480D-8460-35E0D46E12B4}"/>
              </a:ext>
            </a:extLst>
          </p:cNvPr>
          <p:cNvSpPr txBox="1"/>
          <p:nvPr/>
        </p:nvSpPr>
        <p:spPr>
          <a:xfrm>
            <a:off x="202585" y="3796145"/>
            <a:ext cx="7386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Research Data Service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9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Support Team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65528" y="6511636"/>
            <a:ext cx="436266" cy="227470"/>
          </a:xfrm>
        </p:spPr>
        <p:txBody>
          <a:bodyPr/>
          <a:lstStyle/>
          <a:p>
            <a:fld id="{780C177A-0032-456E-B79F-4AC1AB2AD29B}" type="slidenum">
              <a:rPr lang="en-GB" smtClean="0"/>
              <a:t>6</a:t>
            </a:fld>
            <a:endParaRPr lang="en-GB" dirty="0"/>
          </a:p>
        </p:txBody>
      </p:sp>
      <p:sp>
        <p:nvSpPr>
          <p:cNvPr id="10" name="Rectangle 9"/>
          <p:cNvSpPr>
            <a:spLocks noChangeAspect="1" noChangeArrowheads="1"/>
          </p:cNvSpPr>
          <p:nvPr/>
        </p:nvSpPr>
        <p:spPr bwMode="auto">
          <a:xfrm>
            <a:off x="1083155" y="1438745"/>
            <a:ext cx="9955371" cy="1747840"/>
          </a:xfrm>
          <a:prstGeom prst="rect">
            <a:avLst/>
          </a:prstGeom>
          <a:noFill/>
          <a:ln w="28575">
            <a:solidFill>
              <a:srgbClr val="6900FF"/>
            </a:solidFill>
            <a:miter lim="800000"/>
            <a:headEnd/>
            <a:tailEnd/>
          </a:ln>
          <a:effectLst/>
        </p:spPr>
        <p:txBody>
          <a:bodyPr anchor="ctr" anchorCtr="0"/>
          <a:lstStyle/>
          <a:p>
            <a:pPr marL="342900" indent="-342900" algn="ctr"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Academic Literature Searching and other library-related </a:t>
            </a:r>
          </a:p>
          <a:p>
            <a:pPr marL="342900" indent="-342900" algn="ctr"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problems or questions:</a:t>
            </a:r>
          </a:p>
          <a:p>
            <a:pPr marL="342900" indent="-342900" algn="ctr">
              <a:spcBef>
                <a:spcPts val="0"/>
              </a:spcBef>
            </a:pPr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rowena.stewart@ed.ac.uk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algn="ctr"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Academic Support Librarian (she/her)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67148" y="732516"/>
            <a:ext cx="11716513" cy="55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157" y="4070525"/>
            <a:ext cx="1046755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hangingPunct="0">
              <a:buClr>
                <a:schemeClr val="tx1"/>
              </a:buClr>
              <a:buSzPct val="150000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resources and services (introductory presentation):</a:t>
            </a: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www.docs.is.ed.ac.uk/docs/Libraries/Presentations/ChemMathsPhysicsInduction.pptx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  <a:p>
            <a:pPr marL="190500" lvl="1" eaLnBrk="0" hangingPunct="0">
              <a:buClr>
                <a:schemeClr val="tx1"/>
              </a:buClr>
              <a:buSzPct val="150000"/>
            </a:pPr>
            <a:endParaRPr lang="en-GB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libraries are, opening hours, knowing what The Library has &amp; getting what the Library does not have, Literature review resources &amp; reference management software.</a:t>
            </a:r>
          </a:p>
          <a:p>
            <a:pPr marL="446088" lvl="1" indent="-255588" eaLnBrk="0" hangingPunct="0">
              <a:buClr>
                <a:schemeClr val="tx1"/>
              </a:buClr>
              <a:buSzPct val="80000"/>
              <a:buFontTx/>
              <a:buChar char="•"/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spect="1" noChangeArrowheads="1"/>
          </p:cNvSpPr>
          <p:nvPr/>
        </p:nvSpPr>
        <p:spPr bwMode="auto">
          <a:xfrm>
            <a:off x="202585" y="3456967"/>
            <a:ext cx="10524222" cy="6678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Library’s Research Support teams: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library.ed.ac.uk/research-support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8428" y="5588306"/>
            <a:ext cx="8342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Choosing a Reference Manager </a:t>
            </a:r>
          </a:p>
          <a:p>
            <a:pPr marL="539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PDF guide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2925" indent="-277813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Bibliographic management tools - comparison table (pdf)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1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523</Words>
  <Application>Microsoft Office PowerPoint</Application>
  <PresentationFormat>Widescreen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Source Sans Pro Regular</vt:lpstr>
      <vt:lpstr>Times New Roman</vt:lpstr>
      <vt:lpstr>Office Theme</vt:lpstr>
      <vt:lpstr>PowerPoint Presentation</vt:lpstr>
      <vt:lpstr>PowerPoint Presentation</vt:lpstr>
      <vt:lpstr>PowerPoint Presentation</vt:lpstr>
      <vt:lpstr>Journal metrics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Rowena</dc:creator>
  <cp:lastModifiedBy>Rowena Stewart</cp:lastModifiedBy>
  <cp:revision>190</cp:revision>
  <dcterms:created xsi:type="dcterms:W3CDTF">2021-08-27T07:54:24Z</dcterms:created>
  <dcterms:modified xsi:type="dcterms:W3CDTF">2025-04-11T11:34:48Z</dcterms:modified>
</cp:coreProperties>
</file>