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5" r:id="rId2"/>
    <p:sldId id="273" r:id="rId3"/>
    <p:sldId id="296" r:id="rId4"/>
    <p:sldId id="806" r:id="rId5"/>
    <p:sldId id="276" r:id="rId6"/>
    <p:sldId id="29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00FF"/>
    <a:srgbClr val="FF00FF"/>
    <a:srgbClr val="0099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5EDAA-45C3-4099-9699-01BE47A2DCED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A43E3-F60F-4ACE-9529-81A9E0AD7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050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C6B964-298A-415D-9488-38014DCEED4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433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400" b="1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41521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400" b="1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96498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400" b="1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82695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400" b="1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7490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400" b="1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1427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71C-8B82-4BB4-ACFD-57B439034DC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0FEB-7EB5-4662-B6BE-02451597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15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71C-8B82-4BB4-ACFD-57B439034DC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0FEB-7EB5-4662-B6BE-02451597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86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71C-8B82-4BB4-ACFD-57B439034DC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0FEB-7EB5-4662-B6BE-02451597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14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71C-8B82-4BB4-ACFD-57B439034DC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0FEB-7EB5-4662-B6BE-02451597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9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71C-8B82-4BB4-ACFD-57B439034DC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0FEB-7EB5-4662-B6BE-02451597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00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71C-8B82-4BB4-ACFD-57B439034DC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0FEB-7EB5-4662-B6BE-02451597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90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71C-8B82-4BB4-ACFD-57B439034DC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0FEB-7EB5-4662-B6BE-02451597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422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71C-8B82-4BB4-ACFD-57B439034DC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0FEB-7EB5-4662-B6BE-02451597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783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71C-8B82-4BB4-ACFD-57B439034DC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0FEB-7EB5-4662-B6BE-02451597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2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71C-8B82-4BB4-ACFD-57B439034DC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0FEB-7EB5-4662-B6BE-02451597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62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0B71C-8B82-4BB4-ACFD-57B439034DC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20FEB-7EB5-4662-B6BE-02451597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52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0B71C-8B82-4BB4-ACFD-57B439034DCC}" type="datetimeFigureOut">
              <a:rPr lang="en-GB" smtClean="0"/>
              <a:t>11/04/2025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20FEB-7EB5-4662-B6BE-024515978D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067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cs.is.ed.ac.uk/docs/Libraries/Presentations/ChemMathsPhysicsInductionPGRextras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www.era.ed.ac.uk/" TargetMode="External"/><Relationship Id="rId4" Type="http://schemas.openxmlformats.org/officeDocument/2006/relationships/hyperlink" Target="https://library.ed.ac.uk/finding-resources/library-databases/databases-subject-a-z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library.ed.ac.uk/research-support/publish-research/scholarly-communications/orcid-open-researcher-and-contributor-id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orcid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://www.research.ed.ac.uk/" TargetMode="External"/><Relationship Id="rId9" Type="http://schemas.openxmlformats.org/officeDocument/2006/relationships/hyperlink" Target="https://library.ed.ac.uk/research-support/research-information-management/pure/access-to-pur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s://library.ed.ac.uk/finding-resources/library-databases/databases-subject-a-z/bibliometric-and-publication-metrics" TargetMode="External"/><Relationship Id="rId4" Type="http://schemas.openxmlformats.org/officeDocument/2006/relationships/hyperlink" Target="https://library.ed.ac.uk/research-support/publish-research/scholarly-communications/predatory-or-bogus-journals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antra.ed.ac.uk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hyperlink" Target="https://library.ed.ac.uk/research-support/research-data-service" TargetMode="External"/><Relationship Id="rId4" Type="http://schemas.openxmlformats.org/officeDocument/2006/relationships/hyperlink" Target="http://www.ed.ac.uk/openaccess" TargetMode="External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ocs.is.ed.ac.uk/mvm/BiblioManagersTable.pdf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uoe.sharepoint.com/:f:/s/digitalskillsandtraining/El0vUt9RmJRMlskk_Lfps9QBZvCF5nuY_WbxF5l-lAqFUA?e=xHCTw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brary.ed.ac.uk/research-support" TargetMode="External"/><Relationship Id="rId5" Type="http://schemas.openxmlformats.org/officeDocument/2006/relationships/hyperlink" Target="http://www.docs.is.ed.ac.uk/docs/Libraries/Presentations/ChemMathsPhysicsPGinduction.pptx" TargetMode="External"/><Relationship Id="rId4" Type="http://schemas.openxmlformats.org/officeDocument/2006/relationships/hyperlink" Target="mailto:rowena.stewart@ed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BFBE826F-95DA-4FC8-BC03-9212EA56A3BE}"/>
              </a:ext>
            </a:extLst>
          </p:cNvPr>
          <p:cNvGrpSpPr/>
          <p:nvPr/>
        </p:nvGrpSpPr>
        <p:grpSpPr>
          <a:xfrm>
            <a:off x="1349207" y="208816"/>
            <a:ext cx="8927800" cy="686249"/>
            <a:chOff x="4817278" y="128355"/>
            <a:chExt cx="10410309" cy="1279118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FC682FF-6C18-4A15-ABD4-4E28D022B476}"/>
                </a:ext>
              </a:extLst>
            </p:cNvPr>
            <p:cNvSpPr txBox="1"/>
            <p:nvPr/>
          </p:nvSpPr>
          <p:spPr>
            <a:xfrm>
              <a:off x="4817278" y="128355"/>
              <a:ext cx="10410309" cy="860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solidFill>
                    <a:srgbClr val="69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Library Academic Support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C14507B-8358-4CFA-8965-3306B32F7A7F}"/>
                </a:ext>
              </a:extLst>
            </p:cNvPr>
            <p:cNvSpPr txBox="1"/>
            <p:nvPr/>
          </p:nvSpPr>
          <p:spPr>
            <a:xfrm>
              <a:off x="4817278" y="919851"/>
              <a:ext cx="8936409" cy="4876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>
                  <a:latin typeface="Arial" panose="020B0604020202020204" pitchFamily="34" charset="0"/>
                  <a:ea typeface="Source Sans Pro" panose="020B0503030403020204" pitchFamily="34" charset="0"/>
                  <a:cs typeface="Arial" panose="020B0604020202020204" pitchFamily="34" charset="0"/>
                </a:rPr>
                <a:t>Helping you get the best from the Library, its collections, resources and services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latin typeface="Source Sans Pro Regular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>
              <a:latin typeface="Source Sans Pro Regula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74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n-GB">
              <a:latin typeface="Source Sans Pro Regular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90740" y="1354666"/>
            <a:ext cx="11210519" cy="10069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Source Sans Pro Regular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>
                <a:latin typeface="Arial" panose="020B0604020202020204" pitchFamily="34" charset="0"/>
                <a:cs typeface="Arial" panose="020B0604020202020204" pitchFamily="34" charset="0"/>
              </a:rPr>
              <a:t>Library Resources and Services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PhD students</a:t>
            </a:r>
            <a:endParaRPr lang="en-GB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9307655" y="5227761"/>
            <a:ext cx="239360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Rowena Stewart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(she/her)</a:t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rowena.stewart@ed.ac.uk</a:t>
            </a:r>
            <a:b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Academic Support Librarian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392787" y="6277883"/>
            <a:ext cx="13278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i="1" dirty="0">
                <a:latin typeface="Arial" panose="020B0604020202020204" pitchFamily="34" charset="0"/>
                <a:cs typeface="Arial" panose="020B0604020202020204" pitchFamily="34" charset="0"/>
              </a:rPr>
              <a:t>AY24-25, </a:t>
            </a:r>
            <a:r>
              <a:rPr lang="en-GB" sz="1000" i="1">
                <a:latin typeface="Arial" panose="020B0604020202020204" pitchFamily="34" charset="0"/>
                <a:cs typeface="Arial" panose="020B0604020202020204" pitchFamily="34" charset="0"/>
              </a:rPr>
              <a:t>v.Sep24</a:t>
            </a:r>
            <a:endParaRPr lang="en-GB" sz="1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2589" y="5889480"/>
            <a:ext cx="8955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This presentation: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www.docs.is.ed.ac.uk/docs/Libraries/Presentations/ChemMathsPhysicsInductionPGRextras.pptx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  <a:hlinkClick r:id="" action="ppaction://noaction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13" y="218399"/>
            <a:ext cx="817335" cy="817335"/>
          </a:xfrm>
          <a:prstGeom prst="rect">
            <a:avLst/>
          </a:prstGeom>
        </p:spPr>
      </p:pic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953950" y="2680596"/>
            <a:ext cx="9550507" cy="24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marL="0" lvl="1" eaLnBrk="0" hangingPunct="0">
              <a:buClr>
                <a:schemeClr val="tx1"/>
              </a:buClr>
              <a:buSzPct val="150000"/>
            </a:pPr>
            <a:r>
              <a:rPr lang="en-GB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cover:</a:t>
            </a:r>
          </a:p>
          <a:p>
            <a:pPr marL="190500" lvl="1" eaLnBrk="0" hangingPunct="0">
              <a:buClr>
                <a:schemeClr val="tx1"/>
              </a:buClr>
              <a:buSzPct val="150000"/>
            </a:pPr>
            <a:endParaRPr lang="en-GB" sz="1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lvl="1" indent="-255588" eaLnBrk="0" hangingPunct="0">
              <a:buClr>
                <a:schemeClr val="tx1"/>
              </a:buClr>
              <a:buSzPct val="80000"/>
              <a:buFontTx/>
              <a:buChar char="•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 theses</a:t>
            </a:r>
          </a:p>
          <a:p>
            <a:pPr marL="446088" lvl="1" indent="-255588" eaLnBrk="0" hangingPunct="0">
              <a:buClr>
                <a:schemeClr val="tx1"/>
              </a:buClr>
              <a:buSzPct val="80000"/>
              <a:buFontTx/>
              <a:buChar char="•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Money for publishing Open Access</a:t>
            </a:r>
          </a:p>
          <a:p>
            <a:pPr marL="446088" lvl="1" indent="-255588" eaLnBrk="0" hangingPunct="0">
              <a:buClr>
                <a:schemeClr val="tx1"/>
              </a:buClr>
              <a:buSzPct val="80000"/>
              <a:buFontTx/>
              <a:buChar char="•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Thinking about your publication record</a:t>
            </a:r>
          </a:p>
          <a:p>
            <a:pPr marL="446088" lvl="1" indent="-255588" eaLnBrk="0" hangingPunct="0">
              <a:buClr>
                <a:schemeClr val="tx1"/>
              </a:buClr>
              <a:buSzPct val="80000"/>
              <a:buFontTx/>
              <a:buChar char="•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Thinking about your data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/>
          <a:srcRect l="19987" t="15919" b="1"/>
          <a:stretch/>
        </p:blipFill>
        <p:spPr>
          <a:xfrm>
            <a:off x="7414591" y="287250"/>
            <a:ext cx="4306016" cy="40043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541" y="4510511"/>
            <a:ext cx="867066" cy="84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849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79" y="136232"/>
            <a:ext cx="377871" cy="37787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C682FF-6C18-4A15-ABD4-4E28D022B476}"/>
              </a:ext>
            </a:extLst>
          </p:cNvPr>
          <p:cNvSpPr txBox="1"/>
          <p:nvPr/>
        </p:nvSpPr>
        <p:spPr>
          <a:xfrm>
            <a:off x="670251" y="206326"/>
            <a:ext cx="91970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Library Academic Support Team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202585" y="514103"/>
            <a:ext cx="11716513" cy="0"/>
          </a:xfrm>
          <a:prstGeom prst="line">
            <a:avLst/>
          </a:prstGeom>
          <a:ln w="28575">
            <a:solidFill>
              <a:srgbClr val="69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665528" y="6511636"/>
            <a:ext cx="436266" cy="227470"/>
          </a:xfrm>
        </p:spPr>
        <p:txBody>
          <a:bodyPr/>
          <a:lstStyle/>
          <a:p>
            <a:fld id="{780C177A-0032-456E-B79F-4AC1AB2AD29B}" type="slidenum">
              <a:rPr lang="en-GB" smtClean="0"/>
              <a:t>2</a:t>
            </a:fld>
            <a:endParaRPr lang="en-GB" dirty="0"/>
          </a:p>
        </p:txBody>
      </p:sp>
      <p:sp>
        <p:nvSpPr>
          <p:cNvPr id="18" name="Rectangle 4"/>
          <p:cNvSpPr txBox="1">
            <a:spLocks noChangeArrowheads="1"/>
          </p:cNvSpPr>
          <p:nvPr/>
        </p:nvSpPr>
        <p:spPr>
          <a:xfrm>
            <a:off x="202585" y="550591"/>
            <a:ext cx="11716513" cy="589318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Theses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436418" y="1128665"/>
            <a:ext cx="7659585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ts val="0"/>
              </a:spcBef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Find theses awarded in your field  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23291" y="5378934"/>
            <a:ext cx="68921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5738" marR="60960" lvl="0" indent="-18573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Complete copies of any academic output can be posted.</a:t>
            </a:r>
          </a:p>
          <a:p>
            <a:pPr marR="60960" lvl="0" algn="just">
              <a:spcBef>
                <a:spcPts val="0"/>
              </a:spcBef>
              <a:spcAft>
                <a:spcPts val="0"/>
              </a:spcAft>
            </a:pPr>
            <a:endParaRPr lang="en-GB" sz="8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85738" marR="60960" lvl="0" indent="-185738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Ask its staff for advice on copyright.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25979" y="2344399"/>
            <a:ext cx="112395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8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ProQuest Dissertations &amp; Theses Global </a:t>
            </a:r>
          </a:p>
          <a:p>
            <a:pPr algn="just"/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those awarded worldwide.</a:t>
            </a:r>
          </a:p>
          <a:p>
            <a:pPr algn="just"/>
            <a:r>
              <a:rPr lang="en-GB" sz="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623888" indent="-180975" algn="just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Includes online full-text.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25979" y="3993939"/>
            <a:ext cx="73869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/>
            <a:r>
              <a:rPr lang="en-GB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Edinburgh Research Archive (ERA): </a:t>
            </a:r>
          </a:p>
          <a:p>
            <a:pPr marL="180975" indent="-180975"/>
            <a:endParaRPr lang="en-GB" sz="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588" indent="-1588"/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Digital copies of all </a:t>
            </a:r>
            <a:r>
              <a:rPr lang="en-GB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UoEdinburgh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PhD (and some Masters) theses</a:t>
            </a:r>
            <a:r>
              <a:rPr lang="en-GB" sz="2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4143429" y="1671316"/>
            <a:ext cx="53567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spcBef>
                <a:spcPts val="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edin.ac/databases-subjects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&gt; Theses </a:t>
            </a:r>
          </a:p>
        </p:txBody>
      </p:sp>
      <p:sp>
        <p:nvSpPr>
          <p:cNvPr id="7" name="Rectangle 6"/>
          <p:cNvSpPr/>
          <p:nvPr/>
        </p:nvSpPr>
        <p:spPr>
          <a:xfrm>
            <a:off x="8588119" y="5998190"/>
            <a:ext cx="26154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sz="24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www.era.ed.ac.uk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/>
          <a:srcRect r="2095"/>
          <a:stretch/>
        </p:blipFill>
        <p:spPr>
          <a:xfrm>
            <a:off x="7928652" y="4359710"/>
            <a:ext cx="3540057" cy="144631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4FBA1EB-DF15-4865-AF3B-518CFB3CAC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66954" y="2248343"/>
            <a:ext cx="4426154" cy="173536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51186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85" y="136232"/>
            <a:ext cx="467666" cy="46766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C682FF-6C18-4A15-ABD4-4E28D022B476}"/>
              </a:ext>
            </a:extLst>
          </p:cNvPr>
          <p:cNvSpPr txBox="1"/>
          <p:nvPr/>
        </p:nvSpPr>
        <p:spPr>
          <a:xfrm>
            <a:off x="670251" y="206326"/>
            <a:ext cx="9197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Library Academic Support Team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202585" y="630506"/>
            <a:ext cx="11716513" cy="0"/>
          </a:xfrm>
          <a:prstGeom prst="line">
            <a:avLst/>
          </a:prstGeom>
          <a:ln w="28575">
            <a:solidFill>
              <a:srgbClr val="69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665528" y="6511636"/>
            <a:ext cx="436266" cy="227470"/>
          </a:xfrm>
        </p:spPr>
        <p:txBody>
          <a:bodyPr/>
          <a:lstStyle/>
          <a:p>
            <a:fld id="{780C177A-0032-456E-B79F-4AC1AB2AD29B}" type="slidenum">
              <a:rPr lang="en-GB" smtClean="0"/>
              <a:t>3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8949793" y="3517439"/>
            <a:ext cx="2631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60960" algn="r">
              <a:spcBef>
                <a:spcPts val="0"/>
              </a:spcBef>
              <a:spcAft>
                <a:spcPts val="0"/>
              </a:spcAft>
            </a:pPr>
            <a:r>
              <a:rPr lang="en-GB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www.research.ed.ac.uk</a:t>
            </a:r>
            <a:endParaRPr lang="en-GB" u="sng" dirty="0">
              <a:solidFill>
                <a:srgbClr val="0000FF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23907" y="1578981"/>
            <a:ext cx="3014468" cy="176158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Rectangle 4"/>
          <p:cNvSpPr txBox="1">
            <a:spLocks noChangeArrowheads="1"/>
          </p:cNvSpPr>
          <p:nvPr/>
        </p:nvSpPr>
        <p:spPr>
          <a:xfrm>
            <a:off x="202585" y="731974"/>
            <a:ext cx="11716513" cy="522346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Your Publication Record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37795" y="4612051"/>
            <a:ext cx="2933700" cy="10382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9393486" y="5798934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https://orcid.org/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53625" y="4317997"/>
            <a:ext cx="8378203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marR="60960" indent="-180975" algn="just">
              <a:spcBef>
                <a:spcPts val="0"/>
              </a:spcBef>
              <a:spcAft>
                <a:spcPts val="0"/>
              </a:spcAft>
            </a:pPr>
            <a:r>
              <a:rPr lang="en-GB" sz="2400" dirty="0" err="1">
                <a:latin typeface="Arial" panose="020B0604020202020204" pitchFamily="34" charset="0"/>
                <a:cs typeface="Arial" panose="020B0604020202020204" pitchFamily="34" charset="0"/>
              </a:rPr>
              <a:t>ORCiD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(Open Researcher and Contributor ID): </a:t>
            </a:r>
          </a:p>
          <a:p>
            <a:pPr marL="180975" marR="60960" indent="-180975" algn="just">
              <a:spcBef>
                <a:spcPts val="0"/>
              </a:spcBef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313" marR="60960" indent="-6350" algn="just"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Register for a persistent digital identifier to correctly  associate your publications, affiliations, grants </a:t>
            </a:r>
            <a:r>
              <a:rPr lang="en-GB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etc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with you.</a:t>
            </a:r>
          </a:p>
          <a:p>
            <a:pPr marL="6350" marR="60960" indent="-6350" algn="just">
              <a:spcBef>
                <a:spcPts val="0"/>
              </a:spcBef>
              <a:spcAft>
                <a:spcPts val="0"/>
              </a:spcAft>
            </a:pPr>
            <a:endParaRPr lang="en-GB" sz="1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7313" marR="60960" indent="-6350" algn="just"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Research Support Team information about </a:t>
            </a:r>
            <a:r>
              <a:rPr lang="en-GB" sz="2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8"/>
              </a:rPr>
              <a:t>ORCiD</a:t>
            </a:r>
            <a:endParaRPr lang="en-GB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A1F53A-9B5F-4D85-BBFF-763F3FA5B027}"/>
              </a:ext>
            </a:extLst>
          </p:cNvPr>
          <p:cNvSpPr/>
          <p:nvPr/>
        </p:nvSpPr>
        <p:spPr>
          <a:xfrm>
            <a:off x="353625" y="1449839"/>
            <a:ext cx="8378203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marR="60960" indent="-180975" algn="just"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Edinburgh Research Explorer for research output 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(not a full-text repository). </a:t>
            </a:r>
          </a:p>
          <a:p>
            <a:pPr marL="93663" marR="60960" indent="-9525">
              <a:spcBef>
                <a:spcPts val="0"/>
              </a:spcBef>
              <a:spcAft>
                <a:spcPts val="0"/>
              </a:spcAft>
            </a:pPr>
            <a:endParaRPr lang="en-GB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3663" marR="60960" indent="-9525"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“PURE” feeds the 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Edinburgh Research Explorer and its help pages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provide information specific to postgraduate research students.</a:t>
            </a:r>
          </a:p>
          <a:p>
            <a:pPr marL="93663" marR="60960" indent="-9525">
              <a:spcBef>
                <a:spcPts val="0"/>
              </a:spcBef>
              <a:spcAft>
                <a:spcPts val="0"/>
              </a:spcAft>
            </a:pPr>
            <a:endParaRPr lang="en-GB" sz="7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5725" marR="60960"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9"/>
              </a:rPr>
              <a:t>Access to PURE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643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85" y="136232"/>
            <a:ext cx="467666" cy="46766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C682FF-6C18-4A15-ABD4-4E28D022B476}"/>
              </a:ext>
            </a:extLst>
          </p:cNvPr>
          <p:cNvSpPr txBox="1"/>
          <p:nvPr/>
        </p:nvSpPr>
        <p:spPr>
          <a:xfrm>
            <a:off x="670251" y="206326"/>
            <a:ext cx="9197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Library Academic Support Team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202585" y="630506"/>
            <a:ext cx="11716513" cy="0"/>
          </a:xfrm>
          <a:prstGeom prst="line">
            <a:avLst/>
          </a:prstGeom>
          <a:ln w="28575">
            <a:solidFill>
              <a:srgbClr val="69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665528" y="6511636"/>
            <a:ext cx="436266" cy="227470"/>
          </a:xfrm>
        </p:spPr>
        <p:txBody>
          <a:bodyPr/>
          <a:lstStyle/>
          <a:p>
            <a:fld id="{780C177A-0032-456E-B79F-4AC1AB2AD29B}" type="slidenum">
              <a:rPr lang="en-GB" smtClean="0"/>
              <a:t>4</a:t>
            </a:fld>
            <a:endParaRPr lang="en-GB" dirty="0"/>
          </a:p>
        </p:txBody>
      </p:sp>
      <p:sp>
        <p:nvSpPr>
          <p:cNvPr id="19" name="Rectangle 4"/>
          <p:cNvSpPr txBox="1">
            <a:spLocks noChangeArrowheads="1"/>
          </p:cNvSpPr>
          <p:nvPr/>
        </p:nvSpPr>
        <p:spPr>
          <a:xfrm>
            <a:off x="237743" y="711387"/>
            <a:ext cx="11716513" cy="522346"/>
          </a:xfrm>
          <a:prstGeom prst="rect">
            <a:avLst/>
          </a:prstGeom>
          <a:noFill/>
          <a:ln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Publishing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B9B9057-3909-434E-85D5-99A93BA0F123}"/>
              </a:ext>
            </a:extLst>
          </p:cNvPr>
          <p:cNvSpPr txBox="1"/>
          <p:nvPr/>
        </p:nvSpPr>
        <p:spPr>
          <a:xfrm>
            <a:off x="385282" y="5526751"/>
            <a:ext cx="1149913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Scholarly Communication Team:</a:t>
            </a:r>
          </a:p>
          <a:p>
            <a:pPr algn="just"/>
            <a:endParaRPr lang="en-GB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Guidelines on how to spot and avoid predatory publications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351E528-367A-4338-B717-4C58D7FB6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588" y="1114098"/>
            <a:ext cx="3613297" cy="601808"/>
          </a:xfrm>
        </p:spPr>
        <p:txBody>
          <a:bodyPr>
            <a:noAutofit/>
          </a:bodyPr>
          <a:lstStyle/>
          <a:p>
            <a:r>
              <a:rPr lang="en-GB" sz="3600" dirty="0"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Journal metrics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E06A61-1987-4B14-A962-C4C849C60F93}"/>
              </a:ext>
            </a:extLst>
          </p:cNvPr>
          <p:cNvSpPr txBox="1"/>
          <p:nvPr/>
        </p:nvSpPr>
        <p:spPr>
          <a:xfrm>
            <a:off x="307588" y="1852766"/>
            <a:ext cx="2779777" cy="104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Bibliometric and publication metrics databases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25D355-D912-46E0-933F-107D9333748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19876" b="10540"/>
          <a:stretch/>
        </p:blipFill>
        <p:spPr>
          <a:xfrm>
            <a:off x="3496185" y="1819304"/>
            <a:ext cx="6915547" cy="34383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C8C49D0-2A15-4A32-A142-710874CEF4F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36212" y="1325318"/>
            <a:ext cx="4648200" cy="31051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7A8D73D4-7946-42D8-9537-E7B12348F093}"/>
              </a:ext>
            </a:extLst>
          </p:cNvPr>
          <p:cNvSpPr txBox="1"/>
          <p:nvPr/>
        </p:nvSpPr>
        <p:spPr>
          <a:xfrm>
            <a:off x="237743" y="3219536"/>
            <a:ext cx="308457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Search for topic and see which journal titles are most frequent in the results.</a:t>
            </a:r>
          </a:p>
        </p:txBody>
      </p:sp>
    </p:spTree>
    <p:extLst>
      <p:ext uri="{BB962C8B-B14F-4D97-AF65-F5344CB8AC3E}">
        <p14:creationId xmlns:p14="http://schemas.microsoft.com/office/powerpoint/2010/main" val="4142711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85" y="136232"/>
            <a:ext cx="467666" cy="46766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C682FF-6C18-4A15-ABD4-4E28D022B476}"/>
              </a:ext>
            </a:extLst>
          </p:cNvPr>
          <p:cNvSpPr txBox="1"/>
          <p:nvPr/>
        </p:nvSpPr>
        <p:spPr>
          <a:xfrm>
            <a:off x="670251" y="206326"/>
            <a:ext cx="9197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Library Academic Support Team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202585" y="630506"/>
            <a:ext cx="11716513" cy="0"/>
          </a:xfrm>
          <a:prstGeom prst="line">
            <a:avLst/>
          </a:prstGeom>
          <a:ln w="28575">
            <a:solidFill>
              <a:srgbClr val="69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665528" y="6511636"/>
            <a:ext cx="436266" cy="227470"/>
          </a:xfrm>
        </p:spPr>
        <p:txBody>
          <a:bodyPr/>
          <a:lstStyle/>
          <a:p>
            <a:fld id="{780C177A-0032-456E-B79F-4AC1AB2AD29B}" type="slidenum">
              <a:rPr lang="en-GB" smtClean="0"/>
              <a:t>5</a:t>
            </a:fld>
            <a:endParaRPr lang="en-GB" dirty="0"/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202585" y="1556184"/>
            <a:ext cx="8166254" cy="560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/>
            <a:r>
              <a:rPr lang="en-GB" sz="2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Publishing your research -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www.ed.ac.uk/openaccess</a:t>
            </a:r>
            <a:endParaRPr lang="en-GB" sz="24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202585" y="3352629"/>
            <a:ext cx="6656731" cy="523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/>
            <a:r>
              <a:rPr lang="en-GB" sz="2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Management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8128" y="2102422"/>
            <a:ext cx="65705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University policies.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Open Access author fees – money available.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Advice (on copyright implications, next REF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4232" y="4382722"/>
            <a:ext cx="81484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Advice on planning, s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toring, sharing or publishing the data your research generates.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Open repository, Edinburgh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DataShare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Training 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– includes self-enrol and self-paced online course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MANTRA.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5"/>
          <a:srcRect r="56277"/>
          <a:stretch/>
        </p:blipFill>
        <p:spPr>
          <a:xfrm>
            <a:off x="6368788" y="4805085"/>
            <a:ext cx="1903272" cy="1148699"/>
          </a:xfrm>
          <a:prstGeom prst="rect">
            <a:avLst/>
          </a:prstGeom>
        </p:spPr>
      </p:pic>
      <p:sp>
        <p:nvSpPr>
          <p:cNvPr id="24" name="Rectangle 4"/>
          <p:cNvSpPr txBox="1">
            <a:spLocks noChangeArrowheads="1"/>
          </p:cNvSpPr>
          <p:nvPr/>
        </p:nvSpPr>
        <p:spPr bwMode="auto">
          <a:xfrm>
            <a:off x="178730" y="657116"/>
            <a:ext cx="11740368" cy="75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32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Support Team : </a:t>
            </a:r>
            <a:r>
              <a:rPr lang="en-GB" sz="24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and publishing your research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6"/>
          <a:srcRect b="9974"/>
          <a:stretch/>
        </p:blipFill>
        <p:spPr>
          <a:xfrm>
            <a:off x="7909282" y="2103335"/>
            <a:ext cx="2446456" cy="131268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Picture 17">
            <a:hlinkClick r:id="rId4"/>
          </p:cNvPr>
          <p:cNvPicPr>
            <a:picLocks noChangeAspect="1"/>
          </p:cNvPicPr>
          <p:nvPr/>
        </p:nvPicPr>
        <p:blipFill rotWithShape="1">
          <a:blip r:embed="rId7"/>
          <a:srcRect t="4740" r="20624" b="21982"/>
          <a:stretch/>
        </p:blipFill>
        <p:spPr>
          <a:xfrm>
            <a:off x="9650104" y="1729729"/>
            <a:ext cx="1915267" cy="130587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Rectangle 1"/>
          <p:cNvSpPr/>
          <p:nvPr/>
        </p:nvSpPr>
        <p:spPr>
          <a:xfrm>
            <a:off x="5389618" y="6256039"/>
            <a:ext cx="2519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hlinkClick r:id="rId8"/>
              </a:rPr>
              <a:t>https://mantra.ed.ac.uk</a:t>
            </a:r>
            <a:r>
              <a:rPr lang="en-GB" dirty="0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6C5337-51BB-4977-AF54-0D13632522D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94640" y="4097882"/>
            <a:ext cx="3560028" cy="249126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57EA1AF-885C-480D-8460-35E0D46E12B4}"/>
              </a:ext>
            </a:extLst>
          </p:cNvPr>
          <p:cNvSpPr txBox="1"/>
          <p:nvPr/>
        </p:nvSpPr>
        <p:spPr>
          <a:xfrm>
            <a:off x="202585" y="3796145"/>
            <a:ext cx="73867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10"/>
              </a:rPr>
              <a:t>Research Data Service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391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85" y="136232"/>
            <a:ext cx="467666" cy="46766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C682FF-6C18-4A15-ABD4-4E28D022B476}"/>
              </a:ext>
            </a:extLst>
          </p:cNvPr>
          <p:cNvSpPr txBox="1"/>
          <p:nvPr/>
        </p:nvSpPr>
        <p:spPr>
          <a:xfrm>
            <a:off x="670251" y="206326"/>
            <a:ext cx="91970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Library Academic Support Team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202585" y="630506"/>
            <a:ext cx="11716513" cy="0"/>
          </a:xfrm>
          <a:prstGeom prst="line">
            <a:avLst/>
          </a:prstGeom>
          <a:ln w="28575">
            <a:solidFill>
              <a:srgbClr val="69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665528" y="6511636"/>
            <a:ext cx="436266" cy="227470"/>
          </a:xfrm>
        </p:spPr>
        <p:txBody>
          <a:bodyPr/>
          <a:lstStyle/>
          <a:p>
            <a:fld id="{780C177A-0032-456E-B79F-4AC1AB2AD29B}" type="slidenum">
              <a:rPr lang="en-GB" smtClean="0"/>
              <a:t>6</a:t>
            </a:fld>
            <a:endParaRPr lang="en-GB" dirty="0"/>
          </a:p>
        </p:txBody>
      </p:sp>
      <p:sp>
        <p:nvSpPr>
          <p:cNvPr id="10" name="Rectangle 9"/>
          <p:cNvSpPr>
            <a:spLocks noChangeAspect="1" noChangeArrowheads="1"/>
          </p:cNvSpPr>
          <p:nvPr/>
        </p:nvSpPr>
        <p:spPr bwMode="auto">
          <a:xfrm>
            <a:off x="1083155" y="1438745"/>
            <a:ext cx="9955371" cy="1747840"/>
          </a:xfrm>
          <a:prstGeom prst="rect">
            <a:avLst/>
          </a:prstGeom>
          <a:noFill/>
          <a:ln w="28575">
            <a:solidFill>
              <a:srgbClr val="6900FF"/>
            </a:solidFill>
            <a:miter lim="800000"/>
            <a:headEnd/>
            <a:tailEnd/>
          </a:ln>
          <a:effectLst/>
        </p:spPr>
        <p:txBody>
          <a:bodyPr anchor="ctr" anchorCtr="0"/>
          <a:lstStyle/>
          <a:p>
            <a:pPr marL="342900" indent="-342900" algn="ctr">
              <a:spcBef>
                <a:spcPts val="0"/>
              </a:spcBef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Academic Literature Searching and other library-related </a:t>
            </a:r>
          </a:p>
          <a:p>
            <a:pPr marL="342900" indent="-342900" algn="ctr">
              <a:spcBef>
                <a:spcPts val="0"/>
              </a:spcBef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problems or questions:</a:t>
            </a:r>
          </a:p>
          <a:p>
            <a:pPr marL="342900" indent="-342900" algn="ctr">
              <a:spcBef>
                <a:spcPts val="0"/>
              </a:spcBef>
            </a:pPr>
            <a:endParaRPr lang="en-GB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spcBef>
                <a:spcPts val="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rowena.stewart@ed.ac.uk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342900" indent="-342900" algn="ctr">
              <a:spcBef>
                <a:spcPts val="0"/>
              </a:spcBef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Academic Support Librarian (she/her)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67148" y="732516"/>
            <a:ext cx="11716513" cy="553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Help</a:t>
            </a:r>
          </a:p>
        </p:txBody>
      </p:sp>
      <p:sp>
        <p:nvSpPr>
          <p:cNvPr id="2" name="Rectangle 1"/>
          <p:cNvSpPr/>
          <p:nvPr/>
        </p:nvSpPr>
        <p:spPr>
          <a:xfrm>
            <a:off x="948157" y="4070525"/>
            <a:ext cx="10467554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eaLnBrk="0" hangingPunct="0">
              <a:buClr>
                <a:schemeClr val="tx1"/>
              </a:buClr>
              <a:buSzPct val="150000"/>
            </a:pPr>
            <a:r>
              <a:rPr lang="en-GB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Library resources and services (introductory presentation):</a:t>
            </a:r>
          </a:p>
          <a:p>
            <a:pPr algn="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www.docs.is.ed.ac.uk/docs/Libraries/Presentations/ChemMathsPhysicsInduction.pptx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  <a:hlinkClick r:id="" action="ppaction://noaction"/>
            </a:endParaRPr>
          </a:p>
          <a:p>
            <a:pPr marL="190500" lvl="1" eaLnBrk="0" hangingPunct="0">
              <a:buClr>
                <a:schemeClr val="tx1"/>
              </a:buClr>
              <a:buSzPct val="150000"/>
            </a:pPr>
            <a:endParaRPr lang="en-GB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lvl="1" indent="-255588" eaLnBrk="0" hangingPunct="0">
              <a:buClr>
                <a:schemeClr val="tx1"/>
              </a:buClr>
              <a:buSzPct val="80000"/>
              <a:buFontTx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the libraries are, opening hours, knowing what The Library has &amp; getting what the Library does not have, Literature review resources &amp; reference management software.</a:t>
            </a:r>
          </a:p>
          <a:p>
            <a:pPr marL="446088" lvl="1" indent="-255588" eaLnBrk="0" hangingPunct="0">
              <a:buClr>
                <a:schemeClr val="tx1"/>
              </a:buClr>
              <a:buSzPct val="80000"/>
              <a:buFontTx/>
              <a:buChar char="•"/>
            </a:pPr>
            <a:endParaRPr lang="en-GB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>
            <a:spLocks noChangeAspect="1" noChangeArrowheads="1"/>
          </p:cNvSpPr>
          <p:nvPr/>
        </p:nvSpPr>
        <p:spPr bwMode="auto">
          <a:xfrm>
            <a:off x="202585" y="3456967"/>
            <a:ext cx="10524222" cy="667841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Library’s Research Support teams: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library.ed.ac.uk/research-support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8428" y="5588306"/>
            <a:ext cx="83426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Choosing a Reference Manager </a:t>
            </a:r>
          </a:p>
          <a:p>
            <a:pPr marL="539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PDF guide</a:t>
            </a:r>
            <a:endParaRPr lang="en-GB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42925" indent="-277813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8"/>
              </a:rPr>
              <a:t>Bibliographic management tools - comparison table (pdf)</a:t>
            </a:r>
            <a:endParaRPr lang="en-GB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010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1741</TotalTime>
  <Words>523</Words>
  <Application>Microsoft Office PowerPoint</Application>
  <PresentationFormat>Widescreen</PresentationFormat>
  <Paragraphs>89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Source Sans Pro Regular</vt:lpstr>
      <vt:lpstr>Times New Roman</vt:lpstr>
      <vt:lpstr>Office Theme</vt:lpstr>
      <vt:lpstr>PowerPoint Presentation</vt:lpstr>
      <vt:lpstr>PowerPoint Presentation</vt:lpstr>
      <vt:lpstr>PowerPoint Presentation</vt:lpstr>
      <vt:lpstr>Journal metrics</vt:lpstr>
      <vt:lpstr>PowerPoint Presentation</vt:lpstr>
      <vt:lpstr>PowerPoint Presentation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STEWART Rowena</dc:creator>
  <cp:lastModifiedBy>Rowena Stewart</cp:lastModifiedBy>
  <cp:revision>190</cp:revision>
  <dcterms:created xsi:type="dcterms:W3CDTF">2021-08-27T07:54:24Z</dcterms:created>
  <dcterms:modified xsi:type="dcterms:W3CDTF">2025-04-11T11:34:48Z</dcterms:modified>
</cp:coreProperties>
</file>