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5" r:id="rId2"/>
    <p:sldId id="273" r:id="rId3"/>
    <p:sldId id="296" r:id="rId4"/>
    <p:sldId id="276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00FF"/>
    <a:srgbClr val="FF00FF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5EDAA-45C3-4099-9699-01BE47A2DCE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A43E3-F60F-4ACE-9529-81A9E0AD7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5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6B964-298A-415D-9488-38014DCEED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43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1521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6498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749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142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15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8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14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9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0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90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2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78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2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2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2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0B71C-8B82-4BB4-ACFD-57B439034DC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6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s.is.ed.ac.uk/docs/Libraries/Presentations/ChemMathsPhysicsInductionPGRextra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era.lib.ed.ac.uk/" TargetMode="External"/><Relationship Id="rId4" Type="http://schemas.openxmlformats.org/officeDocument/2006/relationships/hyperlink" Target="http://www.ed.ac.uk/is/databases-subject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orcid.org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research.ed.ac.uk/" TargetMode="External"/><Relationship Id="rId4" Type="http://schemas.openxmlformats.org/officeDocument/2006/relationships/hyperlink" Target="https://www.ed.ac.uk/pure" TargetMode="External"/><Relationship Id="rId9" Type="http://schemas.openxmlformats.org/officeDocument/2006/relationships/hyperlink" Target="https://www.ed.ac.uk/information-services/research-support/publish-research/scholarly-communications/orcid-open-researcher-and-contributor-i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www.ed.ac.uk/is/data-management" TargetMode="External"/><Relationship Id="rId10" Type="http://schemas.openxmlformats.org/officeDocument/2006/relationships/hyperlink" Target="https://mantra.ed.ac.uk/" TargetMode="External"/><Relationship Id="rId4" Type="http://schemas.openxmlformats.org/officeDocument/2006/relationships/hyperlink" Target="http://www.ed.ac.uk/openaccess" TargetMode="Externa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cs.is.ed.ac.uk/mvm/BiblioManagersTable.pdf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uoe.sharepoint.com/:f:/s/digitalskillsandtraining/El0vUt9RmJRMlskk_Lfps9QBZvCF5nuY_WbxF5l-lAqFUA?e=xHCTw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.ac.uk/is/research-support" TargetMode="External"/><Relationship Id="rId5" Type="http://schemas.openxmlformats.org/officeDocument/2006/relationships/hyperlink" Target="http://www.docs.is.ed.ac.uk/docs/Libraries/Presentations/ChemMathsPhysicsPGinduction.pptx" TargetMode="External"/><Relationship Id="rId4" Type="http://schemas.openxmlformats.org/officeDocument/2006/relationships/hyperlink" Target="mailto:rowena.stewart@e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FBE826F-95DA-4FC8-BC03-9212EA56A3BE}"/>
              </a:ext>
            </a:extLst>
          </p:cNvPr>
          <p:cNvGrpSpPr/>
          <p:nvPr/>
        </p:nvGrpSpPr>
        <p:grpSpPr>
          <a:xfrm>
            <a:off x="1349207" y="208816"/>
            <a:ext cx="8927800" cy="686249"/>
            <a:chOff x="4817278" y="128355"/>
            <a:chExt cx="10410309" cy="127911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FC682FF-6C18-4A15-ABD4-4E28D022B476}"/>
                </a:ext>
              </a:extLst>
            </p:cNvPr>
            <p:cNvSpPr txBox="1"/>
            <p:nvPr/>
          </p:nvSpPr>
          <p:spPr>
            <a:xfrm>
              <a:off x="4817278" y="128355"/>
              <a:ext cx="10410309" cy="86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9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Library Academic Support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14507B-8358-4CFA-8965-3306B32F7A7F}"/>
                </a:ext>
              </a:extLst>
            </p:cNvPr>
            <p:cNvSpPr txBox="1"/>
            <p:nvPr/>
          </p:nvSpPr>
          <p:spPr>
            <a:xfrm>
              <a:off x="4817278" y="919851"/>
              <a:ext cx="8936409" cy="487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anose="020B0604020202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Helping you get the best from the Library, its collections, resources and services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Source Sans Pro Regular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>
              <a:latin typeface="Source Sans Pro Regula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>
              <a:latin typeface="Source Sans Pro Regular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90740" y="1354666"/>
            <a:ext cx="11210519" cy="1006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Source Sans Pro Regular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 Resources and Services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PhD students</a:t>
            </a:r>
            <a:endParaRPr lang="en-GB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307655" y="5227761"/>
            <a:ext cx="23936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Rowena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Stewart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(she/her)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rowena.stewart@ed.ac.uk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Support Librarian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92787" y="6277883"/>
            <a:ext cx="13278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AY23-24, v.Aug23</a:t>
            </a:r>
            <a:endParaRPr lang="en-GB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589" y="5889480"/>
            <a:ext cx="8955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This presentation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www.docs.is.ed.ac.uk/docs/Libraries/Presentations/ChemMathsPhysicsInductionPGRextras.pptx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  <a:hlinkClick r:id="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13" y="218399"/>
            <a:ext cx="817335" cy="817335"/>
          </a:xfrm>
          <a:prstGeom prst="rect">
            <a:avLst/>
          </a:prstGeom>
        </p:spPr>
      </p:pic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953950" y="2680596"/>
            <a:ext cx="9550507" cy="24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0" lvl="1" eaLnBrk="0" hangingPunct="0">
              <a:buClr>
                <a:schemeClr val="tx1"/>
              </a:buClr>
              <a:buSzPct val="150000"/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cover:</a:t>
            </a:r>
          </a:p>
          <a:p>
            <a:pPr marL="190500" lvl="1" eaLnBrk="0" hangingPunct="0">
              <a:buClr>
                <a:schemeClr val="tx1"/>
              </a:buClr>
              <a:buSzPct val="150000"/>
            </a:pP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theses</a:t>
            </a: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 for publishing Open Access</a:t>
            </a: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 about your publication record</a:t>
            </a: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 about your data</a:t>
            </a:r>
            <a:endParaRPr lang="en-GB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l="19987" t="15919" b="1"/>
          <a:stretch/>
        </p:blipFill>
        <p:spPr>
          <a:xfrm>
            <a:off x="7414591" y="287250"/>
            <a:ext cx="4306016" cy="4004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541" y="4510511"/>
            <a:ext cx="867066" cy="84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79" y="136232"/>
            <a:ext cx="377871" cy="37787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514103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665528" y="6511636"/>
            <a:ext cx="436266" cy="227470"/>
          </a:xfrm>
        </p:spPr>
        <p:txBody>
          <a:bodyPr/>
          <a:lstStyle/>
          <a:p>
            <a:fld id="{780C177A-0032-456E-B79F-4AC1AB2AD29B}" type="slidenum">
              <a:rPr lang="en-GB" smtClean="0"/>
              <a:t>2</a:t>
            </a:fld>
            <a:endParaRPr lang="en-GB" dirty="0"/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202585" y="550591"/>
            <a:ext cx="11716513" cy="58931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Theses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36418" y="1128665"/>
            <a:ext cx="7659585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ts val="0"/>
              </a:spcBef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theses awarded in your field  </a:t>
            </a:r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33249" y="5495264"/>
            <a:ext cx="55338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marR="60960" lvl="0" indent="-18573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 academic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output can be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posted.</a:t>
            </a:r>
          </a:p>
          <a:p>
            <a:pPr marR="60960" lvl="0" algn="just">
              <a:spcBef>
                <a:spcPts val="0"/>
              </a:spcBef>
              <a:spcAft>
                <a:spcPts val="0"/>
              </a:spcAft>
            </a:pPr>
            <a:endParaRPr lang="en-GB" sz="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5738" marR="60960" lvl="0" indent="-18573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Ask its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staff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advice on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copyright.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25979" y="2344399"/>
            <a:ext cx="112395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ProQuest Dissertations &amp; Theses Global 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those awarded worldwide.</a:t>
            </a:r>
          </a:p>
          <a:p>
            <a:pPr algn="just"/>
            <a:r>
              <a:rPr lang="en-GB" sz="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623888" indent="-180975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Includes online full-text.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5979" y="3993939"/>
            <a:ext cx="73869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Edinburgh Research </a:t>
            </a:r>
            <a:r>
              <a:rPr lang="en-GB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Archive (ERA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): </a:t>
            </a:r>
          </a:p>
          <a:p>
            <a:pPr marL="180975" indent="-180975"/>
            <a:endParaRPr lang="en-GB" sz="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588" indent="-1588"/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copies of all </a:t>
            </a:r>
            <a:r>
              <a:rPr lang="en-GB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UoEdinburgh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PhD (and some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Masters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theses</a:t>
            </a:r>
            <a:r>
              <a:rPr lang="en-GB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9314" y="1671316"/>
            <a:ext cx="6570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www.ed.ac.uk/is/databases-subjects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&gt; Theses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8193781" y="5998190"/>
            <a:ext cx="3009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www.era.lib.ed.ac.uk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/>
          <a:srcRect r="2095"/>
          <a:stretch/>
        </p:blipFill>
        <p:spPr>
          <a:xfrm>
            <a:off x="7928652" y="4359710"/>
            <a:ext cx="3540057" cy="14463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5225" y="2325142"/>
            <a:ext cx="3953484" cy="17047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5118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665528" y="6511636"/>
            <a:ext cx="436266" cy="227470"/>
          </a:xfrm>
        </p:spPr>
        <p:txBody>
          <a:bodyPr/>
          <a:lstStyle/>
          <a:p>
            <a:fld id="{780C177A-0032-456E-B79F-4AC1AB2AD29B}" type="slidenum">
              <a:rPr lang="en-GB" smtClean="0"/>
              <a:t>3</a:t>
            </a:fld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53626" y="1681079"/>
            <a:ext cx="8378203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marR="60960" indent="-180975" algn="just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Edinburgh Research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Explorer: </a:t>
            </a:r>
            <a:r>
              <a:rPr lang="en-GB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Staff research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output (not full-text</a:t>
            </a:r>
            <a:r>
              <a:rPr lang="en-GB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marL="265113" marR="60960" indent="-180975" algn="just">
              <a:spcBef>
                <a:spcPts val="0"/>
              </a:spcBef>
              <a:spcAft>
                <a:spcPts val="0"/>
              </a:spcAft>
            </a:pPr>
            <a:endParaRPr lang="en-GB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marR="60960" indent="-180975" algn="just">
              <a:spcBef>
                <a:spcPts val="0"/>
              </a:spcBef>
              <a:spcAft>
                <a:spcPts val="0"/>
              </a:spcAft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Postgraduates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36575" marR="60960" lvl="1" indent="-2476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Master’s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Doctoral thesis and CV only.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marR="60960" lvl="1" indent="-2476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Name added to co-authored papers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UoE staff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5725" marR="60960" algn="just">
              <a:spcBef>
                <a:spcPts val="0"/>
              </a:spcBef>
              <a:spcAft>
                <a:spcPts val="0"/>
              </a:spcAft>
            </a:pPr>
            <a:endParaRPr lang="en-GB" sz="7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5725" marR="60960" algn="just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Help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pages –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www.ed.ac.uk/pure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8949793" y="3517439"/>
            <a:ext cx="2631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60960" algn="r">
              <a:spcBef>
                <a:spcPts val="0"/>
              </a:spcBef>
              <a:spcAft>
                <a:spcPts val="0"/>
              </a:spcAft>
            </a:pPr>
            <a:r>
              <a:rPr lang="en-GB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www.research.ed.ac.uk</a:t>
            </a:r>
            <a:endParaRPr lang="en-GB" u="sng" dirty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411" y="1681530"/>
            <a:ext cx="3014468" cy="17615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3147088" y="894620"/>
            <a:ext cx="5827505" cy="52234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Publication Record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37795" y="4612051"/>
            <a:ext cx="2933700" cy="10382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9393486" y="5798934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https://orcid.org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/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3625" y="4317997"/>
            <a:ext cx="837820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marR="60960" indent="-180975" algn="just">
              <a:spcBef>
                <a:spcPts val="0"/>
              </a:spcBef>
              <a:spcAft>
                <a:spcPts val="0"/>
              </a:spcAft>
            </a:pP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ORCiD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(Open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Researcher and Contributor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ID): </a:t>
            </a:r>
          </a:p>
          <a:p>
            <a:pPr marL="180975" marR="60960" indent="-180975" algn="just">
              <a:spcBef>
                <a:spcPts val="0"/>
              </a:spcBef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marR="60960" indent="-6350" algn="just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Register for a persistent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identifier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correctly  associate your publications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affiliations,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grants </a:t>
            </a:r>
            <a:r>
              <a:rPr lang="en-GB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etc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with you.</a:t>
            </a:r>
          </a:p>
          <a:p>
            <a:pPr marL="6350" marR="60960" indent="-6350" algn="just">
              <a:spcBef>
                <a:spcPts val="0"/>
              </a:spcBef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hlinkClick r:id="rId9"/>
            </a:endParaRPr>
          </a:p>
          <a:p>
            <a:pPr marL="87313" marR="60960" indent="-6350" algn="just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Research Support Team information about </a:t>
            </a:r>
            <a:r>
              <a:rPr lang="en-GB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ORCiD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4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665528" y="6511636"/>
            <a:ext cx="436266" cy="227470"/>
          </a:xfrm>
        </p:spPr>
        <p:txBody>
          <a:bodyPr/>
          <a:lstStyle/>
          <a:p>
            <a:fld id="{780C177A-0032-456E-B79F-4AC1AB2AD29B}" type="slidenum">
              <a:rPr lang="en-GB" smtClean="0"/>
              <a:t>4</a:t>
            </a:fld>
            <a:endParaRPr lang="en-GB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178730" y="1794711"/>
            <a:ext cx="8166254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GB" sz="26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Publishing your research -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www.ed.ac.uk/openaccess</a:t>
            </a:r>
            <a:endParaRPr lang="en-GB" sz="24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86328" y="3810255"/>
            <a:ext cx="6656731" cy="523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GB" sz="26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www.ed.ac.uk/is/data-management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250" y="2273238"/>
            <a:ext cx="6570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policies.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Open Access author fees – money available.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Advice (on copyright implications, next REF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232" y="4382722"/>
            <a:ext cx="8148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Advice on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planning, s</a:t>
            </a:r>
            <a:r>
              <a:rPr lang="en-GB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toring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sharing or publishing the data your research </a:t>
            </a:r>
            <a:r>
              <a:rPr lang="en-GB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generates.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Open repository, Edinburgh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DataShare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includes self-enrol and self-paced online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course 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MANTRA.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/>
          <a:srcRect r="56277"/>
          <a:stretch/>
        </p:blipFill>
        <p:spPr>
          <a:xfrm>
            <a:off x="6368788" y="4805085"/>
            <a:ext cx="1903272" cy="1148699"/>
          </a:xfrm>
          <a:prstGeom prst="rect">
            <a:avLst/>
          </a:prstGeom>
        </p:spPr>
      </p:pic>
      <p:sp>
        <p:nvSpPr>
          <p:cNvPr id="24" name="Rectangle 4"/>
          <p:cNvSpPr txBox="1">
            <a:spLocks noChangeArrowheads="1"/>
          </p:cNvSpPr>
          <p:nvPr/>
        </p:nvSpPr>
        <p:spPr bwMode="auto">
          <a:xfrm>
            <a:off x="2910304" y="657115"/>
            <a:ext cx="6744059" cy="105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Support Team </a:t>
            </a:r>
          </a:p>
          <a:p>
            <a:r>
              <a:rPr lang="en-GB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and publishing your research</a:t>
            </a:r>
            <a:endParaRPr lang="en-GB" sz="24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7"/>
          <a:srcRect b="9974"/>
          <a:stretch/>
        </p:blipFill>
        <p:spPr>
          <a:xfrm>
            <a:off x="7905330" y="2250727"/>
            <a:ext cx="2446456" cy="13126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>
            <a:hlinkClick r:id="rId4"/>
          </p:cNvPr>
          <p:cNvPicPr>
            <a:picLocks noChangeAspect="1"/>
          </p:cNvPicPr>
          <p:nvPr/>
        </p:nvPicPr>
        <p:blipFill rotWithShape="1">
          <a:blip r:embed="rId8"/>
          <a:srcRect t="4740" r="20624" b="21982"/>
          <a:stretch/>
        </p:blipFill>
        <p:spPr>
          <a:xfrm>
            <a:off x="9646152" y="1877121"/>
            <a:ext cx="1915267" cy="13058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37525" y="4438356"/>
            <a:ext cx="3681573" cy="18833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5389618" y="6256039"/>
            <a:ext cx="25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hlinkClick r:id="rId10"/>
              </a:rPr>
              <a:t>https://</a:t>
            </a:r>
            <a:r>
              <a:rPr lang="en-GB" dirty="0" smtClean="0">
                <a:hlinkClick r:id="rId10"/>
              </a:rPr>
              <a:t>mantra.ed.ac.uk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39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665528" y="6511636"/>
            <a:ext cx="436266" cy="227470"/>
          </a:xfrm>
        </p:spPr>
        <p:txBody>
          <a:bodyPr/>
          <a:lstStyle/>
          <a:p>
            <a:fld id="{780C177A-0032-456E-B79F-4AC1AB2AD29B}" type="slidenum">
              <a:rPr lang="en-GB" smtClean="0"/>
              <a:t>5</a:t>
            </a:fld>
            <a:endParaRPr lang="en-GB" dirty="0"/>
          </a:p>
        </p:txBody>
      </p:sp>
      <p:sp>
        <p:nvSpPr>
          <p:cNvPr id="10" name="Rectangle 9"/>
          <p:cNvSpPr>
            <a:spLocks noChangeAspect="1" noChangeArrowheads="1"/>
          </p:cNvSpPr>
          <p:nvPr/>
        </p:nvSpPr>
        <p:spPr bwMode="auto">
          <a:xfrm>
            <a:off x="1083155" y="2094873"/>
            <a:ext cx="9955371" cy="1747840"/>
          </a:xfrm>
          <a:prstGeom prst="rect">
            <a:avLst/>
          </a:prstGeom>
          <a:noFill/>
          <a:ln w="28575">
            <a:solidFill>
              <a:srgbClr val="6900FF"/>
            </a:solidFill>
            <a:miter lim="800000"/>
            <a:headEnd/>
            <a:tailEnd/>
          </a:ln>
          <a:effectLst/>
          <a:extLst/>
        </p:spPr>
        <p:txBody>
          <a:bodyPr anchor="ctr" anchorCtr="0"/>
          <a:lstStyle/>
          <a:p>
            <a:pPr marL="342900" indent="-342900" algn="ctr">
              <a:spcBef>
                <a:spcPts val="0"/>
              </a:spcBef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Literature Searching and other library-related </a:t>
            </a:r>
          </a:p>
          <a:p>
            <a:pPr marL="342900" indent="-342900" algn="ctr">
              <a:spcBef>
                <a:spcPts val="0"/>
              </a:spcBef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problems or questions:</a:t>
            </a:r>
          </a:p>
          <a:p>
            <a:pPr marL="342900" indent="-342900" algn="ctr">
              <a:spcBef>
                <a:spcPts val="0"/>
              </a:spcBef>
            </a:pPr>
            <a:endParaRPr lang="en-GB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rowena.stewart@ed.ac.uk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 algn="ctr">
              <a:spcBef>
                <a:spcPts val="0"/>
              </a:spcBef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Support Librarian (she/her)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67148" y="732516"/>
            <a:ext cx="11716513" cy="553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</a:p>
        </p:txBody>
      </p:sp>
      <p:sp>
        <p:nvSpPr>
          <p:cNvPr id="2" name="Rectangle 1"/>
          <p:cNvSpPr/>
          <p:nvPr/>
        </p:nvSpPr>
        <p:spPr>
          <a:xfrm>
            <a:off x="948157" y="4070525"/>
            <a:ext cx="1046755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eaLnBrk="0" hangingPunct="0">
              <a:buClr>
                <a:schemeClr val="tx1"/>
              </a:buClr>
              <a:buSzPct val="150000"/>
            </a:pP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 resources and services (introductory presentation):</a:t>
            </a: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www.docs.is.ed.ac.uk/docs/Libraries/Presentations/ChemMathsPhysicsInduction.pptx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  <a:hlinkClick r:id=""/>
            </a:endParaRPr>
          </a:p>
          <a:p>
            <a:pPr marL="190500" lvl="1" eaLnBrk="0" hangingPunct="0">
              <a:buClr>
                <a:schemeClr val="tx1"/>
              </a:buClr>
              <a:buSzPct val="150000"/>
            </a:pPr>
            <a:endParaRPr lang="en-GB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the libraries are, opening hours, knowing what The Library has &amp;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etting what the Library does not have, Literature review resources &amp; reference management software.</a:t>
            </a: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endParaRPr lang="en-GB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spect="1" noChangeArrowheads="1"/>
          </p:cNvSpPr>
          <p:nvPr/>
        </p:nvSpPr>
        <p:spPr bwMode="auto">
          <a:xfrm>
            <a:off x="763293" y="1388464"/>
            <a:ext cx="10524222" cy="66784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Library’s Research Support teams: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www.ed.ac.uk/is/research-support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8428" y="5588306"/>
            <a:ext cx="83426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Choosing a Reference Manager </a:t>
            </a:r>
            <a:endParaRPr lang="en-GB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39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PDF guide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42925" indent="-277813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Bibliographic management tools - comparison table (pdf)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01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369</Words>
  <Application>Microsoft Office PowerPoint</Application>
  <PresentationFormat>Widescreen</PresentationFormat>
  <Paragraphs>82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Source Sans Pro Regular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Rowena</dc:creator>
  <cp:lastModifiedBy>Rowena Stewart</cp:lastModifiedBy>
  <cp:revision>177</cp:revision>
  <dcterms:created xsi:type="dcterms:W3CDTF">2021-08-27T07:54:24Z</dcterms:created>
  <dcterms:modified xsi:type="dcterms:W3CDTF">2023-09-14T15:51:58Z</dcterms:modified>
</cp:coreProperties>
</file>