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9" r:id="rId3"/>
    <p:sldId id="259" r:id="rId4"/>
    <p:sldId id="281" r:id="rId5"/>
    <p:sldId id="279" r:id="rId6"/>
    <p:sldId id="305" r:id="rId7"/>
    <p:sldId id="282" r:id="rId8"/>
    <p:sldId id="283" r:id="rId9"/>
    <p:sldId id="300" r:id="rId10"/>
    <p:sldId id="722" r:id="rId11"/>
    <p:sldId id="723" r:id="rId12"/>
    <p:sldId id="289" r:id="rId13"/>
    <p:sldId id="724" r:id="rId14"/>
    <p:sldId id="303" r:id="rId15"/>
    <p:sldId id="304" r:id="rId16"/>
    <p:sldId id="291" r:id="rId17"/>
    <p:sldId id="293" r:id="rId18"/>
    <p:sldId id="292" r:id="rId19"/>
    <p:sldId id="718" r:id="rId20"/>
    <p:sldId id="270" r:id="rId21"/>
    <p:sldId id="271" r:id="rId22"/>
    <p:sldId id="301" r:id="rId23"/>
    <p:sldId id="302" r:id="rId24"/>
    <p:sldId id="272" r:id="rId25"/>
    <p:sldId id="274" r:id="rId26"/>
    <p:sldId id="306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65"/>
    <a:srgbClr val="830065"/>
    <a:srgbClr val="6900FF"/>
    <a:srgbClr val="FF00FF"/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75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5EDAA-45C3-4099-9699-01BE47A2DCED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A43E3-F60F-4ACE-9529-81A9E0AD7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0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5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23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675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3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138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959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7858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1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302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397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8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13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108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911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1386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4762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6700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5839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913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74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79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334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32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340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849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77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07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4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0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0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2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8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52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0B71C-8B82-4BB4-ACFD-57B439034DCC}" type="datetimeFigureOut">
              <a:rPr lang="en-GB" smtClean="0"/>
              <a:t>11/04/2025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20FEB-7EB5-4662-B6BE-024515978D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s.is.ed.ac.uk/docs/Libraries/Presentations/ChemMathsPhysicsInduction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discovered.ed.ac.uk/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ed.ac.uk/using-library/library-openin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.ac.uk/information-services/library-museum-gallery/using-library/borrowing-a-book/books/returns-fines-notices" TargetMode="External"/><Relationship Id="rId4" Type="http://schemas.openxmlformats.org/officeDocument/2006/relationships/hyperlink" Target="https://library.ed.ac.uk/using-library/borrowing-a-book/borrowing-laptop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hyperlink" Target="https://library.ed.ac.uk/using-library/borrowing-a-book/borrowing-lapto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library.ed.ac.uk/using-library/request-resources/scan-and-deliver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discovered.ed.ac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library.ed.ac.uk/using-library/request-resources/i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ed.ac.uk/using-library/lib-locate" TargetMode="External"/><Relationship Id="rId5" Type="http://schemas.openxmlformats.org/officeDocument/2006/relationships/hyperlink" Target="http://www.ed.ac.uk/is/murray-library-opening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rary.ed.ac.uk/using-library/request-resources/resource-purchase-request/student-request-a-book-rab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hyperlink" Target="http://www.ed.ac.uk/is/wireles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access.sconul.ac.uk/sconul-access" TargetMode="External"/><Relationship Id="rId4" Type="http://schemas.openxmlformats.org/officeDocument/2006/relationships/hyperlink" Target="http://www.ed.ac.uk/is/vpn" TargetMode="External"/><Relationship Id="rId9" Type="http://schemas.openxmlformats.org/officeDocument/2006/relationships/hyperlink" Target="https://eduroam.org/wher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hyperlink" Target="https://library.ed.ac.uk/finding-resources/library-databases/databases-subject-a-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ed.ac.uk/finding-resources/subject-guides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hyperlink" Target="https://discovered.ed.ac.uk/permalink/44UOE_INST/7g3mt6/alma9921368313502466" TargetMode="External"/><Relationship Id="rId12" Type="http://schemas.openxmlformats.org/officeDocument/2006/relationships/hyperlink" Target="https://www.ed.ac.uk/information-services/help-consultancy/is-skills/programmes-courses-and-toolkits/online-resources-dissertation-thesi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hyperlink" Target="https://uoe.sharepoint.com/:f:/s/digitalskillsandtraining/El0vUt9RmJRMlskk_Lfps9QBZvCF5nuY_WbxF5l-lAqFUA?e=xHCTwx" TargetMode="External"/><Relationship Id="rId5" Type="http://schemas.openxmlformats.org/officeDocument/2006/relationships/hyperlink" Target="https://information-services.ed.ac.uk/computing/desktop-personal/avd" TargetMode="External"/><Relationship Id="rId10" Type="http://schemas.openxmlformats.org/officeDocument/2006/relationships/hyperlink" Target="http://www.docs.is.ed.ac.uk/mvm/BiblioManagersTable.pdf" TargetMode="External"/><Relationship Id="rId4" Type="http://schemas.openxmlformats.org/officeDocument/2006/relationships/hyperlink" Target="http://www.ed.ac.uk/information-services/computing/desktop-personal/software/main-software-deals/endnote" TargetMode="External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ed.ac.uk/academic-support-librarians/libsmart" TargetMode="External"/><Relationship Id="rId13" Type="http://schemas.openxmlformats.org/officeDocument/2006/relationships/hyperlink" Target="https://edin.ac/rlf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ents.ed.ac.uk/" TargetMode="External"/><Relationship Id="rId11" Type="http://schemas.openxmlformats.org/officeDocument/2006/relationships/hyperlink" Target="https://library.ed.ac.uk/academic-support-librarians/dissertation-festival" TargetMode="External"/><Relationship Id="rId5" Type="http://schemas.openxmlformats.org/officeDocument/2006/relationships/hyperlink" Target="http://www.ed.ac.uk/iad/postgraduates" TargetMode="External"/><Relationship Id="rId10" Type="http://schemas.openxmlformats.org/officeDocument/2006/relationships/image" Target="../media/image43.png"/><Relationship Id="rId4" Type="http://schemas.openxmlformats.org/officeDocument/2006/relationships/hyperlink" Target="http://www.ed.ac.uk/is/skills" TargetMode="External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edhelp" TargetMode="External"/><Relationship Id="rId5" Type="http://schemas.openxmlformats.org/officeDocument/2006/relationships/hyperlink" Target="http://www.ed.ac.uk/is/helpline" TargetMode="External"/><Relationship Id="rId4" Type="http://schemas.openxmlformats.org/officeDocument/2006/relationships/hyperlink" Target="mailto:rowena.stewart@ed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rwintrust.bio.ed.ac.uk/about" TargetMode="External"/><Relationship Id="rId5" Type="http://schemas.openxmlformats.org/officeDocument/2006/relationships/hyperlink" Target="http://www.ed.ac.uk/is/murray-library-opening" TargetMode="External"/><Relationship Id="rId4" Type="http://schemas.openxmlformats.org/officeDocument/2006/relationships/hyperlink" Target="https://library.ed.ac.uk/using-library/library-ope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myed.ed.ac.uk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ers.ed.ac.uk/students/undergraduates/make-it-happen/interviews-assessment-centres/interview-formats-how-to-prepare-and-practis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isability-learning-support-service.ed.ac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.ac.uk/information-services/students/study-space/study-spaces-app-user-guide" TargetMode="External"/><Relationship Id="rId5" Type="http://schemas.openxmlformats.org/officeDocument/2006/relationships/hyperlink" Target="https://edin.ac/seated" TargetMode="External"/><Relationship Id="rId4" Type="http://schemas.openxmlformats.org/officeDocument/2006/relationships/hyperlink" Target="https://booker.is.ed.ac.uk/" TargetMode="External"/><Relationship Id="rId9" Type="http://schemas.openxmlformats.org/officeDocument/2006/relationships/hyperlink" Target="https://information-services.ed.ac.uk/students/study-spa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rmation-services.ed.ac.uk/computing/desktop-personal/edprin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ed.ac.uk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covered.ed.ac.uk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s://discovered.ed.ac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discovered.ed.ac.uk/" TargetMode="External"/><Relationship Id="rId4" Type="http://schemas.openxmlformats.org/officeDocument/2006/relationships/hyperlink" Target="http://resourcelists.ed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349207" y="208816"/>
            <a:ext cx="8927800" cy="686249"/>
            <a:chOff x="4817278" y="128355"/>
            <a:chExt cx="10410309" cy="12791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8" y="128355"/>
              <a:ext cx="10410309" cy="86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6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8" y="919851"/>
              <a:ext cx="8936409" cy="487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Source Sans Pro Regular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>
              <a:latin typeface="Source Sans Pro Regular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90740" y="1354666"/>
            <a:ext cx="11210519" cy="1006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ource Sans Pro Regular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Library Resources and Services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307655" y="5227761"/>
            <a:ext cx="23936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Rowena Stewart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(she/her)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rowena.stewart@ed.ac.uk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Academic Support Librarian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92787" y="6277883"/>
            <a:ext cx="13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AY24-25, v.Aug24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2589" y="5812536"/>
            <a:ext cx="846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presentation: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www.docs.is.ed.ac.uk/docs/Libraries/Presentations/ChemMathsPhysicsInduction.pptx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3" y="218399"/>
            <a:ext cx="817335" cy="817335"/>
          </a:xfrm>
          <a:prstGeom prst="rect">
            <a:avLst/>
          </a:prstGeom>
        </p:spPr>
      </p:pic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953950" y="2613342"/>
            <a:ext cx="9550507" cy="23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1" eaLnBrk="0" hangingPunct="0">
              <a:buClr>
                <a:schemeClr val="tx1"/>
              </a:buClr>
              <a:buSzPct val="150000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cover:</a:t>
            </a:r>
          </a:p>
          <a:p>
            <a:pPr marL="190500" lvl="1" eaLnBrk="0" hangingPunct="0">
              <a:buClr>
                <a:schemeClr val="tx1"/>
              </a:buClr>
              <a:buSzPct val="150000"/>
            </a:pPr>
            <a:endParaRPr lang="en-GB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libraries are and their opening hours.</a:t>
            </a: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out if the Library has what you need</a:t>
            </a: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what the Library does not have</a:t>
            </a:r>
          </a:p>
          <a:p>
            <a:pPr marL="446088" lvl="1" indent="-255588" eaLnBrk="0" hangingPunct="0">
              <a:buClr>
                <a:schemeClr val="tx1"/>
              </a:buClr>
              <a:buSzPct val="80000"/>
              <a:buFontTx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academic literature on your subject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9987" t="15919" b="1"/>
          <a:stretch/>
        </p:blipFill>
        <p:spPr>
          <a:xfrm>
            <a:off x="7414591" y="287250"/>
            <a:ext cx="4306016" cy="400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3" y="4302966"/>
            <a:ext cx="943668" cy="9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312C1A9-DA9E-4A7C-82AB-C8A2D72B3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83" y="757385"/>
            <a:ext cx="1962015" cy="587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3629515" y="4644021"/>
            <a:ext cx="4932969" cy="70735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209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84000" y="6380266"/>
            <a:ext cx="417793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474295" y="720942"/>
            <a:ext cx="9444803" cy="766405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DiscoverEd for books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76681" y="5649527"/>
            <a:ext cx="438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http://discovered.ed.ac.uk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474295" y="1627905"/>
            <a:ext cx="9209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know if The Library has a particular book, use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DiscoverEd’s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limiting or Refine my Results options.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7498" y="1931347"/>
            <a:ext cx="2066381" cy="36545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251407" y="4683777"/>
            <a:ext cx="2066382" cy="2910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277499" y="5457992"/>
            <a:ext cx="2014199" cy="71475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146855-2D0E-47F2-99B9-B207BA248D35}"/>
              </a:ext>
            </a:extLst>
          </p:cNvPr>
          <p:cNvCxnSpPr/>
          <p:nvPr/>
        </p:nvCxnSpPr>
        <p:spPr bwMode="auto">
          <a:xfrm flipH="1">
            <a:off x="2291698" y="1114127"/>
            <a:ext cx="5145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900FF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AD9E578-76FE-4C52-9184-7595848F5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384" y="3160793"/>
            <a:ext cx="6214751" cy="2059678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>
            <a:off x="4784036" y="2582012"/>
            <a:ext cx="357807" cy="21622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9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BA983C-9150-493F-92F6-0682BB0682FE}"/>
              </a:ext>
            </a:extLst>
          </p:cNvPr>
          <p:cNvCxnSpPr/>
          <p:nvPr/>
        </p:nvCxnSpPr>
        <p:spPr bwMode="auto">
          <a:xfrm flipH="1">
            <a:off x="10620689" y="2291116"/>
            <a:ext cx="5145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900FF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9539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A5D6C6-42C0-462D-951B-1E06ABE57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51"/>
          <a:stretch/>
        </p:blipFill>
        <p:spPr>
          <a:xfrm>
            <a:off x="5486192" y="3238925"/>
            <a:ext cx="6210300" cy="3412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12ABC-B21E-4284-8346-C60B83F507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943"/>
          <a:stretch/>
        </p:blipFill>
        <p:spPr>
          <a:xfrm>
            <a:off x="6234598" y="1469177"/>
            <a:ext cx="5419725" cy="15969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79343" y="3604038"/>
            <a:ext cx="488937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Print copies:</a:t>
            </a:r>
          </a:p>
          <a:p>
            <a:pPr algn="just"/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Which library</a:t>
            </a:r>
          </a:p>
          <a:p>
            <a:pPr algn="just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many of the copies bought are available to borrow.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9467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33628" y="6380266"/>
            <a:ext cx="368165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5024537" y="740027"/>
            <a:ext cx="1612232" cy="597872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343" y="1353499"/>
            <a:ext cx="54462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is available from where?</a:t>
            </a:r>
          </a:p>
        </p:txBody>
      </p:sp>
      <p:sp>
        <p:nvSpPr>
          <p:cNvPr id="13" name="Line 41"/>
          <p:cNvSpPr>
            <a:spLocks noChangeShapeType="1"/>
          </p:cNvSpPr>
          <p:nvPr/>
        </p:nvSpPr>
        <p:spPr bwMode="auto">
          <a:xfrm>
            <a:off x="5338479" y="2653190"/>
            <a:ext cx="1004447" cy="60548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 flipV="1">
            <a:off x="4693440" y="5057991"/>
            <a:ext cx="1041581" cy="103492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65303" y="2094011"/>
            <a:ext cx="43623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Sign-in to DiscoverEd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343" y="1970967"/>
            <a:ext cx="4747937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Online copies:</a:t>
            </a:r>
          </a:p>
          <a:p>
            <a:pPr algn="just"/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there a limit on the number of readers at any one time?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1874" y="5652946"/>
            <a:ext cx="3482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6213"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edin.ac/library-opening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41"/>
          <p:cNvSpPr>
            <a:spLocks noChangeShapeType="1"/>
          </p:cNvSpPr>
          <p:nvPr/>
        </p:nvSpPr>
        <p:spPr bwMode="auto">
          <a:xfrm>
            <a:off x="4693440" y="5161483"/>
            <a:ext cx="1004446" cy="280042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3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4562773" y="4903155"/>
            <a:ext cx="5044214" cy="444349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 Diagonal Corner Rectangle 1"/>
          <p:cNvSpPr/>
          <p:nvPr/>
        </p:nvSpPr>
        <p:spPr>
          <a:xfrm>
            <a:off x="8304495" y="2942596"/>
            <a:ext cx="3420660" cy="830998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0583"/>
              </p:ext>
            </p:extLst>
          </p:nvPr>
        </p:nvGraphicFramePr>
        <p:xfrm>
          <a:off x="747287" y="2718040"/>
          <a:ext cx="7470738" cy="1400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(STANDARD) loan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indent="0" algn="l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 – undergraduates</a:t>
                      </a:r>
                    </a:p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 – postgraduates &amp; staff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(SHORT) loan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week</a:t>
                      </a:r>
                      <a:endParaRPr lang="en-GB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94991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592250" y="165085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9546" y="56746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44526" y="6430454"/>
            <a:ext cx="464751" cy="293250"/>
          </a:xfrm>
        </p:spPr>
        <p:txBody>
          <a:bodyPr/>
          <a:lstStyle/>
          <a:p>
            <a:fld id="{780C177A-0032-456E-B79F-4AC1AB2AD29B}" type="slidenum">
              <a:rPr lang="en-GB" smtClean="0"/>
              <a:t>12</a:t>
            </a:fld>
            <a:endParaRPr lang="en-GB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6910" y="665365"/>
            <a:ext cx="11716513" cy="594390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Borrowing</a:t>
            </a:r>
            <a:endParaRPr lang="en-GB" sz="36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8175" y="1046279"/>
            <a:ext cx="494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edin.ac/library-borrowing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90034" y="1582175"/>
            <a:ext cx="11070263" cy="89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2" eaLnBrk="0" hangingPunct="0">
              <a:spcAft>
                <a:spcPts val="200"/>
              </a:spcAft>
              <a:buClr>
                <a:schemeClr val="tx1"/>
              </a:buClr>
              <a:buSzPct val="1500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Borrowing allowance: 100 for all staff &amp; students </a:t>
            </a:r>
          </a:p>
          <a:p>
            <a:pPr marL="0" lvl="2" algn="r" eaLnBrk="0" hangingPunct="0">
              <a:spcAft>
                <a:spcPts val="200"/>
              </a:spcAft>
              <a:buClr>
                <a:schemeClr val="tx1"/>
              </a:buClr>
              <a:buSzPct val="150000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(includes up to 10 </a:t>
            </a:r>
            <a:r>
              <a:rPr lang="en-GB" sz="2600" dirty="0">
                <a:solidFill>
                  <a:srgbClr val="86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loans)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891654" y="6052517"/>
            <a:ext cx="10392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*No renewal if:	Requested books/items  |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The fines on your library account are over £20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09198"/>
              </p:ext>
            </p:extLst>
          </p:nvPr>
        </p:nvGraphicFramePr>
        <p:xfrm>
          <a:off x="747286" y="4409747"/>
          <a:ext cx="10797239" cy="138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447">
                  <a:extLst>
                    <a:ext uri="{9D8B030D-6E8A-4147-A177-3AD203B41FA5}">
                      <a16:colId xmlns:a16="http://schemas.microsoft.com/office/drawing/2014/main" val="834142279"/>
                    </a:ext>
                  </a:extLst>
                </a:gridCol>
                <a:gridCol w="8112792">
                  <a:extLst>
                    <a:ext uri="{9D8B030D-6E8A-4147-A177-3AD203B41FA5}">
                      <a16:colId xmlns:a16="http://schemas.microsoft.com/office/drawing/2014/main" val="538866747"/>
                    </a:ext>
                  </a:extLst>
                </a:gridCol>
              </a:tblGrid>
              <a:tr h="5014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400" b="0" dirty="0">
                          <a:solidFill>
                            <a:srgbClr val="8600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loan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3 hours or overnight - </a:t>
                      </a:r>
                      <a:r>
                        <a:rPr lang="en-GB" sz="2400" b="0" dirty="0">
                          <a:solidFill>
                            <a:srgbClr val="86006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be renewed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888426"/>
                  </a:ext>
                </a:extLst>
              </a:tr>
              <a:tr h="69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Laptops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days - automatically renewed for 28 days</a:t>
                      </a:r>
                    </a:p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3038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edin.ac/borrowing-laptops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007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22197" y="2942597"/>
            <a:ext cx="3402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automatically renewed* for 36 months</a:t>
            </a:r>
          </a:p>
        </p:txBody>
      </p:sp>
    </p:spTree>
    <p:extLst>
      <p:ext uri="{BB962C8B-B14F-4D97-AF65-F5344CB8AC3E}">
        <p14:creationId xmlns:p14="http://schemas.microsoft.com/office/powerpoint/2010/main" val="155305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" y="94991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592250" y="165085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6910" y="62867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71202" y="6559072"/>
            <a:ext cx="464751" cy="293250"/>
          </a:xfrm>
        </p:spPr>
        <p:txBody>
          <a:bodyPr/>
          <a:lstStyle/>
          <a:p>
            <a:fld id="{780C177A-0032-456E-B79F-4AC1AB2AD29B}" type="slidenum">
              <a:rPr lang="en-GB" smtClean="0"/>
              <a:t>13</a:t>
            </a:fld>
            <a:endParaRPr lang="en-GB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66910" y="772681"/>
            <a:ext cx="11716513" cy="594390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Borrowing</a:t>
            </a:r>
            <a:endParaRPr lang="en-GB" sz="40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" y="1195309"/>
            <a:ext cx="1390204" cy="19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2405262" y="2321682"/>
            <a:ext cx="6672333" cy="913024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/>
          <a:p>
            <a:pPr marL="0" lvl="2" algn="just" eaLnBrk="0" hangingPunct="0">
              <a:buClr>
                <a:schemeClr val="tx1"/>
              </a:buClr>
              <a:buSzPct val="150000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Use the Library barcode part of your University </a:t>
            </a: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swipecard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, or its chip.</a:t>
            </a: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543" y="2010308"/>
            <a:ext cx="1552808" cy="10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2449" y="1751645"/>
            <a:ext cx="5923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just" eaLnBrk="0" hangingPunct="0">
              <a:buClr>
                <a:schemeClr val="tx1"/>
              </a:buClr>
              <a:buSzPct val="150000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Self-issue and self-return machines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6022" r="14638"/>
          <a:stretch/>
        </p:blipFill>
        <p:spPr>
          <a:xfrm>
            <a:off x="446398" y="4227196"/>
            <a:ext cx="2112346" cy="2293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614394" y="4467661"/>
            <a:ext cx="5163414" cy="2155354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/>
          <a:p>
            <a:pPr marL="265113" lvl="2" indent="-265113" eaLnBrk="0" hangingPunct="0"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 you have borrowed.</a:t>
            </a:r>
          </a:p>
          <a:p>
            <a:pPr marL="265113" lvl="2" indent="-265113" eaLnBrk="0" hangingPunct="0"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When items should be returned. </a:t>
            </a:r>
          </a:p>
          <a:p>
            <a:pPr marL="265113" lvl="2" indent="-265113" eaLnBrk="0" hangingPunct="0">
              <a:spcAft>
                <a:spcPts val="6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Requests you have made.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058" y="3608496"/>
            <a:ext cx="10462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eaLnBrk="0" hangingPunct="0">
              <a:buClr>
                <a:schemeClr val="tx1"/>
              </a:buClr>
              <a:buSzPct val="150000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MyEd’s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or  DiscoverEd (Sign in)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My Account  </a:t>
            </a:r>
          </a:p>
        </p:txBody>
      </p:sp>
      <p:sp>
        <p:nvSpPr>
          <p:cNvPr id="28" name="Line 41"/>
          <p:cNvSpPr>
            <a:spLocks noChangeShapeType="1"/>
          </p:cNvSpPr>
          <p:nvPr/>
        </p:nvSpPr>
        <p:spPr bwMode="auto">
          <a:xfrm>
            <a:off x="9282896" y="2797692"/>
            <a:ext cx="937550" cy="0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41"/>
          <p:cNvSpPr>
            <a:spLocks noChangeShapeType="1"/>
          </p:cNvSpPr>
          <p:nvPr/>
        </p:nvSpPr>
        <p:spPr bwMode="auto">
          <a:xfrm flipH="1">
            <a:off x="1469985" y="4153528"/>
            <a:ext cx="1807340" cy="988742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7576B2-0FF4-4DF7-AF87-62A62A52C7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3187" y="3627218"/>
            <a:ext cx="1419225" cy="485775"/>
          </a:xfrm>
          <a:prstGeom prst="rect">
            <a:avLst/>
          </a:prstGeom>
          <a:ln>
            <a:solidFill>
              <a:srgbClr val="830065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568C9A-75DE-4268-82A4-066BBB676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5865" y="4261872"/>
            <a:ext cx="3786547" cy="2224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ACF9DA-9096-4254-8AE5-05FE9E2838E3}"/>
              </a:ext>
            </a:extLst>
          </p:cNvPr>
          <p:cNvSpPr txBox="1"/>
          <p:nvPr/>
        </p:nvSpPr>
        <p:spPr>
          <a:xfrm>
            <a:off x="6778175" y="1046279"/>
            <a:ext cx="494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edin.ac/library-borrowing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1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C094E35-D2ED-473B-9982-D23C512E1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773" y="2427753"/>
            <a:ext cx="4473155" cy="4207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27127" y="60389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71006" y="6380266"/>
            <a:ext cx="730787" cy="358840"/>
          </a:xfrm>
        </p:spPr>
        <p:txBody>
          <a:bodyPr/>
          <a:lstStyle/>
          <a:p>
            <a:fld id="{780C177A-0032-456E-B79F-4AC1AB2AD29B}" type="slidenum">
              <a:rPr lang="en-GB" smtClean="0">
                <a:solidFill>
                  <a:schemeClr val="tx1"/>
                </a:solidFill>
              </a:rPr>
              <a:t>14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94536" y="772628"/>
            <a:ext cx="11649104" cy="597872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Print books you want to read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6184" y="2327387"/>
            <a:ext cx="665467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81075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Request this item</a:t>
            </a:r>
          </a:p>
          <a:p>
            <a:pPr defTabSz="981075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defTabSz="981075"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borrow a print copy already on loan to someone else.</a:t>
            </a:r>
          </a:p>
          <a:p>
            <a:pPr marL="457200" indent="-457200" algn="just" defTabSz="981075">
              <a:buAutoNum type="arabicParenR"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185738" algn="just" defTabSz="98107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Early return and held for you to collect and borrow.</a:t>
            </a:r>
          </a:p>
          <a:p>
            <a:pPr defTabSz="981075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 defTabSz="981075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2) ask for books available to borrow in,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Main Library to be sent to the Murray Library (or vice versa) for you to collect. </a:t>
            </a:r>
          </a:p>
          <a:p>
            <a:pPr marL="357188" indent="-357188" algn="just" defTabSz="981075"/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171450" algn="just" defTabSz="981075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Probably quicker to go to the original library if you can.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4536" y="1509942"/>
            <a:ext cx="1049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Sign in to DiscoverEd to see the options which allow you to…</a:t>
            </a:r>
          </a:p>
        </p:txBody>
      </p:sp>
      <p:sp>
        <p:nvSpPr>
          <p:cNvPr id="19" name="Lin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96192" y="2033162"/>
            <a:ext cx="19158" cy="728230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95674" y="3653927"/>
            <a:ext cx="391733" cy="442912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1B9BBC-907B-4D42-B7A9-3F7A22B44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7174" y="1053454"/>
            <a:ext cx="1419225" cy="485775"/>
          </a:xfrm>
          <a:prstGeom prst="rect">
            <a:avLst/>
          </a:prstGeom>
          <a:ln>
            <a:solidFill>
              <a:srgbClr val="830065"/>
            </a:solidFill>
          </a:ln>
        </p:spPr>
      </p:pic>
    </p:spTree>
    <p:extLst>
      <p:ext uri="{BB962C8B-B14F-4D97-AF65-F5344CB8AC3E}">
        <p14:creationId xmlns:p14="http://schemas.microsoft.com/office/powerpoint/2010/main" val="189733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B412350-0263-43FD-8640-6EF9F766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366" y="2323951"/>
            <a:ext cx="5674033" cy="3728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27127" y="60389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71006" y="6380266"/>
            <a:ext cx="730787" cy="358840"/>
          </a:xfrm>
        </p:spPr>
        <p:txBody>
          <a:bodyPr/>
          <a:lstStyle/>
          <a:p>
            <a:fld id="{780C177A-0032-456E-B79F-4AC1AB2AD29B}" type="slidenum">
              <a:rPr lang="en-GB" smtClean="0">
                <a:solidFill>
                  <a:schemeClr val="tx1"/>
                </a:solidFill>
              </a:rPr>
              <a:t>15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94536" y="772628"/>
            <a:ext cx="11649104" cy="597872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Print books you want to read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127" y="2323951"/>
            <a:ext cx="5562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defTabSz="981075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Scan and Deliver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4536" y="1509942"/>
            <a:ext cx="10492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Sign in to DiscoverEd to see the options which allow you to…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2525" y="5386207"/>
            <a:ext cx="4843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edin.ac/scan-and-deliver</a:t>
            </a:r>
            <a:endParaRPr lang="en-GB" sz="2400" dirty="0"/>
          </a:p>
        </p:txBody>
      </p:sp>
      <p:sp>
        <p:nvSpPr>
          <p:cNvPr id="20" name="Lin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2588" y="3137960"/>
            <a:ext cx="1799224" cy="291039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747" y="3137960"/>
            <a:ext cx="4843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57175" algn="just" defTabSz="981075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Scan of a book chapter (or amount permitted under copyright law) sent to you.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4FA986-8FF4-44DF-B26C-BDF32668D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7174" y="1053454"/>
            <a:ext cx="1419225" cy="485775"/>
          </a:xfrm>
          <a:prstGeom prst="rect">
            <a:avLst/>
          </a:prstGeom>
          <a:ln>
            <a:solidFill>
              <a:srgbClr val="830065"/>
            </a:solidFill>
          </a:ln>
        </p:spPr>
      </p:pic>
    </p:spTree>
    <p:extLst>
      <p:ext uri="{BB962C8B-B14F-4D97-AF65-F5344CB8AC3E}">
        <p14:creationId xmlns:p14="http://schemas.microsoft.com/office/powerpoint/2010/main" val="77583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3346" y="5133753"/>
            <a:ext cx="4653277" cy="70735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209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56258" y="6380266"/>
            <a:ext cx="745535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16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5" y="753355"/>
            <a:ext cx="11716513" cy="766405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DiscoverEd for journal articles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0641" y="5942434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https://discovered.ed.ac.uk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4917" y="1523433"/>
            <a:ext cx="113760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know whether or not you can read an article published in the issue of a particular journal [magazine]:</a:t>
            </a:r>
          </a:p>
          <a:p>
            <a:pPr algn="just">
              <a:spcAft>
                <a:spcPts val="400"/>
              </a:spcAft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28098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Look up the journal title in DiscoverEd.</a:t>
            </a:r>
          </a:p>
          <a:p>
            <a:pPr marL="457200" indent="-280988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the limiting/filtering options available.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EAEC5-662E-4945-9858-ACE148FF2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951" y="3900671"/>
            <a:ext cx="9061307" cy="175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1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4A74B8-BF66-4D87-8019-471267B3F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749" y="3264776"/>
            <a:ext cx="4524375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2" y="74740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37518" y="144834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9852" y="56901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82516" y="6380266"/>
            <a:ext cx="819277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17</a:t>
            </a:fld>
            <a:endParaRPr lang="en-GB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169852" y="671065"/>
            <a:ext cx="11716513" cy="635448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57" y="1434130"/>
            <a:ext cx="1114430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Journals may be bought online but from companies other than the publisher.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indent="-176213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Many search engine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links to article full-text will go to the publisher’s site but access to what you want to read my be available to you from elsewhere.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5605" y="3737118"/>
            <a:ext cx="52681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Online holdings without an end date?</a:t>
            </a:r>
          </a:p>
          <a:p>
            <a:pPr marL="431800" indent="-25558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Current issues are available.</a:t>
            </a:r>
          </a:p>
        </p:txBody>
      </p:sp>
      <p:sp>
        <p:nvSpPr>
          <p:cNvPr id="12" name="Lin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835073" y="5597547"/>
            <a:ext cx="1317365" cy="327822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9124" y="5371292"/>
            <a:ext cx="4496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Check the notes for exceptions.</a:t>
            </a:r>
          </a:p>
        </p:txBody>
      </p:sp>
      <p:sp>
        <p:nvSpPr>
          <p:cNvPr id="17" name="Lin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885868" y="4294208"/>
            <a:ext cx="1317365" cy="780994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5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571" b="47704"/>
          <a:stretch/>
        </p:blipFill>
        <p:spPr>
          <a:xfrm>
            <a:off x="6028107" y="3833137"/>
            <a:ext cx="5590515" cy="23039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2" y="74740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37518" y="144834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9852" y="56901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92232" y="6380266"/>
            <a:ext cx="509561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18</a:t>
            </a:fld>
            <a:endParaRPr lang="en-GB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169851" y="693529"/>
            <a:ext cx="11716513" cy="635448"/>
          </a:xfrm>
          <a:noFill/>
          <a:ln/>
        </p:spPr>
        <p:txBody>
          <a:bodyPr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3452" y="2413021"/>
            <a:ext cx="5390207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Digitize Other Issue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6913" indent="-1966913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…get articles from journal issues only available in print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Scan of one article from an issue (within copyright allowance).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Free.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 cap on the number of digitisation requests for print-only journals.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3990" y="2458977"/>
            <a:ext cx="4878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Request Other Issue: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Whole print volume, possibly years’ worth of issues.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3452" y="1335602"/>
            <a:ext cx="8448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Sign in to DiscoverEd to see the option to use to…</a:t>
            </a:r>
          </a:p>
        </p:txBody>
      </p:sp>
      <p:sp>
        <p:nvSpPr>
          <p:cNvPr id="17" name="Lin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71750" y="4453121"/>
            <a:ext cx="3447535" cy="452511"/>
          </a:xfrm>
          <a:prstGeom prst="line">
            <a:avLst/>
          </a:prstGeom>
          <a:noFill/>
          <a:ln w="22225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7994823" y="3437458"/>
            <a:ext cx="12356" cy="781619"/>
          </a:xfrm>
          <a:prstGeom prst="line">
            <a:avLst/>
          </a:prstGeom>
          <a:noFill/>
          <a:ln w="22225">
            <a:solidFill>
              <a:srgbClr val="6900FF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02097F-7E4B-4FE5-BE4C-430A9756D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7174" y="1053454"/>
            <a:ext cx="1419225" cy="485775"/>
          </a:xfrm>
          <a:prstGeom prst="rect">
            <a:avLst/>
          </a:prstGeom>
          <a:ln>
            <a:solidFill>
              <a:srgbClr val="830065"/>
            </a:solidFill>
          </a:ln>
        </p:spPr>
      </p:pic>
    </p:spTree>
    <p:extLst>
      <p:ext uri="{BB962C8B-B14F-4D97-AF65-F5344CB8AC3E}">
        <p14:creationId xmlns:p14="http://schemas.microsoft.com/office/powerpoint/2010/main" val="1266338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>
                <a:solidFill>
                  <a:schemeClr val="tx1"/>
                </a:solidFill>
              </a:rPr>
              <a:t>19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2585" y="752725"/>
            <a:ext cx="11716513" cy="618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Inter-Library Loan (I.L.L.) service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0251" y="4849000"/>
            <a:ext cx="10171217" cy="166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Free per year (after which £5 per request received):</a:t>
            </a:r>
          </a:p>
          <a:p>
            <a:pPr marL="81121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 for undergraduates</a:t>
            </a:r>
          </a:p>
          <a:p>
            <a:pPr marL="811213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30 for postgraduates and staff</a:t>
            </a:r>
          </a:p>
          <a:p>
            <a:pPr marL="468313">
              <a:spcBef>
                <a:spcPts val="0"/>
              </a:spcBef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225">
              <a:spcBef>
                <a:spcPts val="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 renewals which are done via Helpdesk or I.L.L. staff.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29350" y="2297574"/>
            <a:ext cx="4312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edin.ac/inter-library-loans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0251" y="1496692"/>
            <a:ext cx="837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when The Library does not have what you want at all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Scan of part (article, chapter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to keep, or  </a:t>
            </a:r>
          </a:p>
          <a:p>
            <a:pPr marL="342900" indent="-2540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Physical items to borrow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7FB04B-8365-4066-BA9F-B92ACF5E1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090" y="3053100"/>
            <a:ext cx="7077075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067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ap of the King's Buildings campus with Noreen and Kenneth Murray Library highlighted in the centre of the campus."/>
          <p:cNvPicPr>
            <a:picLocks noChangeAspect="1"/>
          </p:cNvPicPr>
          <p:nvPr/>
        </p:nvPicPr>
        <p:blipFill rotWithShape="1">
          <a:blip r:embed="rId3"/>
          <a:srcRect r="3359"/>
          <a:stretch/>
        </p:blipFill>
        <p:spPr>
          <a:xfrm>
            <a:off x="422050" y="1822614"/>
            <a:ext cx="6933206" cy="4533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364574" cy="3645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567159" y="183102"/>
            <a:ext cx="919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55257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2586" y="631341"/>
            <a:ext cx="11716512" cy="49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2" algn="ctr" eaLnBrk="0" hangingPunct="0">
              <a:buClr>
                <a:schemeClr val="tx1"/>
              </a:buClr>
              <a:buSzPct val="150000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Noreen and Kenneth Murray Library</a:t>
            </a:r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3579444" y="3669918"/>
            <a:ext cx="379395" cy="448740"/>
          </a:xfrm>
          <a:prstGeom prst="ellipse">
            <a:avLst/>
          </a:prstGeom>
          <a:noFill/>
          <a:ln w="381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9056" tIns="34529" rIns="69056" bIns="34529" anchor="ctr"/>
          <a:lstStyle/>
          <a:p>
            <a:endParaRPr lang="en-GB"/>
          </a:p>
        </p:txBody>
      </p:sp>
      <p:cxnSp>
        <p:nvCxnSpPr>
          <p:cNvPr id="12" name="Straight Arrow Connector 11"/>
          <p:cNvCxnSpPr>
            <a:stCxn id="17" idx="1"/>
            <a:endCxn id="9" idx="5"/>
          </p:cNvCxnSpPr>
          <p:nvPr/>
        </p:nvCxnSpPr>
        <p:spPr>
          <a:xfrm flipH="1">
            <a:off x="3903278" y="2511984"/>
            <a:ext cx="1718824" cy="15409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436418" y="1822614"/>
            <a:ext cx="820497" cy="1079212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 dirty="0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3735703" y="5143554"/>
            <a:ext cx="848264" cy="541867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936664" y="4532115"/>
            <a:ext cx="3655177" cy="1938992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More open access study spaces on the campus: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KB Nucleus building, JCMB &amp;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Murchison House.</a:t>
            </a:r>
          </a:p>
        </p:txBody>
      </p:sp>
      <p:sp>
        <p:nvSpPr>
          <p:cNvPr id="23" name="TextBox 22">
            <a:hlinkClick r:id="rId5"/>
          </p:cNvPr>
          <p:cNvSpPr txBox="1"/>
          <p:nvPr/>
        </p:nvSpPr>
        <p:spPr>
          <a:xfrm>
            <a:off x="7575246" y="2864287"/>
            <a:ext cx="422738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Use any of the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 centrally run libraries:</a:t>
            </a:r>
          </a:p>
          <a:p>
            <a:pPr algn="ctr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edin.ac/library-locations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37"/>
          <p:cNvSpPr>
            <a:spLocks noChangeArrowheads="1"/>
          </p:cNvSpPr>
          <p:nvPr/>
        </p:nvSpPr>
        <p:spPr bwMode="auto">
          <a:xfrm>
            <a:off x="4006137" y="3423203"/>
            <a:ext cx="577830" cy="535339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 dirty="0"/>
          </a:p>
        </p:txBody>
      </p:sp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3" b="11000"/>
          <a:stretch/>
        </p:blipFill>
        <p:spPr>
          <a:xfrm>
            <a:off x="5622102" y="1792059"/>
            <a:ext cx="1943054" cy="1439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Rectangle 35"/>
          <p:cNvSpPr/>
          <p:nvPr/>
        </p:nvSpPr>
        <p:spPr>
          <a:xfrm>
            <a:off x="422050" y="1237011"/>
            <a:ext cx="11497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print book Collections for:  Biological sciences, Chemistry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824234" y="1705396"/>
            <a:ext cx="3978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Maths and Physics </a:t>
            </a:r>
          </a:p>
        </p:txBody>
      </p:sp>
    </p:spTree>
    <p:extLst>
      <p:ext uri="{BB962C8B-B14F-4D97-AF65-F5344CB8AC3E}">
        <p14:creationId xmlns:p14="http://schemas.microsoft.com/office/powerpoint/2010/main" val="72746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02585" y="959305"/>
            <a:ext cx="1161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Request a book be bought for The Library collection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3"/>
          <a:stretch/>
        </p:blipFill>
        <p:spPr bwMode="auto">
          <a:xfrm>
            <a:off x="4250001" y="2633979"/>
            <a:ext cx="3621680" cy="22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sp>
        <p:nvSpPr>
          <p:cNvPr id="2" name="Rectangle 1"/>
          <p:cNvSpPr/>
          <p:nvPr/>
        </p:nvSpPr>
        <p:spPr>
          <a:xfrm>
            <a:off x="9493985" y="5572600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edin.ac/RAB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890" y="5097526"/>
            <a:ext cx="976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not rely on this being a quicker way of getting what you want to read than the inter-library loan service.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251" y="1810421"/>
            <a:ext cx="6814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Online copies books bought (unless unavailable)</a:t>
            </a:r>
          </a:p>
        </p:txBody>
      </p:sp>
    </p:spTree>
    <p:extLst>
      <p:ext uri="{BB962C8B-B14F-4D97-AF65-F5344CB8AC3E}">
        <p14:creationId xmlns:p14="http://schemas.microsoft.com/office/powerpoint/2010/main" val="357669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21</a:t>
            </a:fld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189681" y="803149"/>
            <a:ext cx="8153400" cy="6285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Off-campus access to online collection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96088" y="1649027"/>
            <a:ext cx="7860579" cy="43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University login (authentication) /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MyEd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(portal)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79928" y="2153484"/>
            <a:ext cx="10739235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63525" indent="-263525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VPN – access to University network + wireless access </a:t>
            </a:r>
          </a:p>
          <a:p>
            <a:pPr algn="r">
              <a:spcBef>
                <a:spcPts val="0"/>
              </a:spcBef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www.ed.ac.uk/is/vpn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79928" y="4243738"/>
            <a:ext cx="9287417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eduroam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secure internet access from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eduroam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-enabled institution around the world.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5590518"/>
            <a:ext cx="91640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/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SCONUL Access scheme allows borrowing from other UK HEI Libraries </a:t>
            </a:r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https://access.sconul.ac.uk/sconul-access</a:t>
            </a:r>
            <a:r>
              <a:rPr lang="en-GB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eduro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43" y="3965548"/>
            <a:ext cx="1943785" cy="84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79928" y="2851965"/>
            <a:ext cx="782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Connecting to the network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www.ed.ac.uk/is/wireless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1" name="Picture 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5" y="5641234"/>
            <a:ext cx="2105893" cy="4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058868" y="3554593"/>
            <a:ext cx="2003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chemeClr val="tx1"/>
              </a:buClr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Visiting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335E9E-2AD3-48AF-B0B2-B6C74BE9D653}"/>
              </a:ext>
            </a:extLst>
          </p:cNvPr>
          <p:cNvSpPr txBox="1"/>
          <p:nvPr/>
        </p:nvSpPr>
        <p:spPr>
          <a:xfrm>
            <a:off x="5566480" y="4836391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Clr>
                <a:schemeClr val="tx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https://eduroam.org/where/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58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C0D447-76E0-4488-A7C7-5A3A34931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959"/>
          <a:stretch/>
        </p:blipFill>
        <p:spPr>
          <a:xfrm>
            <a:off x="1308112" y="2401795"/>
            <a:ext cx="8559233" cy="2797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22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5" y="774226"/>
            <a:ext cx="11716513" cy="626133"/>
          </a:xfrm>
        </p:spPr>
        <p:txBody>
          <a:bodyPr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828" y="1447255"/>
            <a:ext cx="1097972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5072108" y="3976774"/>
            <a:ext cx="1328692" cy="504048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6418" y="5483609"/>
            <a:ext cx="3594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results but which you may not be able to read immediately.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7E3CA-C9D3-435E-956E-C213B71EE3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66"/>
          <a:stretch/>
        </p:blipFill>
        <p:spPr>
          <a:xfrm>
            <a:off x="3984894" y="4580068"/>
            <a:ext cx="7726565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8269148" y="4633246"/>
            <a:ext cx="1248076" cy="593900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3717961" y="5294570"/>
            <a:ext cx="533866" cy="439002"/>
          </a:xfrm>
          <a:prstGeom prst="line">
            <a:avLst/>
          </a:prstGeom>
          <a:noFill/>
          <a:ln w="254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5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23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5" y="777078"/>
            <a:ext cx="11716513" cy="626133"/>
          </a:xfrm>
        </p:spPr>
        <p:txBody>
          <a:bodyPr/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7828" y="1447255"/>
            <a:ext cx="10979727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DiscoverEd includes article level records. </a:t>
            </a:r>
          </a:p>
          <a:p>
            <a:pPr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 setting is to what you can read because the library has bought it.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321" y="5451345"/>
            <a:ext cx="3778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  <a:buFontTx/>
              <a:buNone/>
            </a:pP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results but in which your search terms may be pages apart.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4CDBE4-017F-47CE-89BF-91A1A82A6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59"/>
          <a:stretch/>
        </p:blipFill>
        <p:spPr>
          <a:xfrm>
            <a:off x="1399592" y="2401796"/>
            <a:ext cx="8467753" cy="2813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166161" y="3952501"/>
            <a:ext cx="1101012" cy="541157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CC263-822E-407D-B6A3-0A5C0DFC0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122" y="4554101"/>
            <a:ext cx="7610475" cy="183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8417347" y="4730397"/>
            <a:ext cx="1137200" cy="509366"/>
          </a:xfrm>
          <a:prstGeom prst="ellipse">
            <a:avLst/>
          </a:prstGeom>
          <a:noFill/>
          <a:ln w="25400" algn="ctr">
            <a:solidFill>
              <a:srgbClr val="6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 flipV="1">
            <a:off x="3835579" y="5899690"/>
            <a:ext cx="466531" cy="655607"/>
          </a:xfrm>
          <a:prstGeom prst="line">
            <a:avLst/>
          </a:prstGeom>
          <a:noFill/>
          <a:ln w="25400">
            <a:solidFill>
              <a:srgbClr val="6900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30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97" y="3080703"/>
            <a:ext cx="2670437" cy="1656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921" y="3792593"/>
            <a:ext cx="2380779" cy="1360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24</a:t>
            </a:fld>
            <a:endParaRPr lang="en-GB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3064" y="765392"/>
            <a:ext cx="8569325" cy="626133"/>
          </a:xfrm>
        </p:spPr>
        <p:txBody>
          <a:bodyPr>
            <a:normAutofit/>
          </a:bodyPr>
          <a:lstStyle/>
          <a:p>
            <a:pPr algn="ctr"/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Databases for Reviewing the Literature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727" y="1373471"/>
            <a:ext cx="77931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find what has already been published in your field.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Not limited to journals the Library has.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3745" y="2200488"/>
            <a:ext cx="4982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FontTx/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Library Subject Guides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edin.ac/library-subject-guides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2107" y="2079342"/>
            <a:ext cx="4893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  <a:buFontTx/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Abstracting &amp; Indexing Databases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edin.ac/databases-subjects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3930" y="3157458"/>
            <a:ext cx="2270708" cy="18746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11727" y="5159918"/>
            <a:ext cx="7123848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 large collections of: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Full-text publisher output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IEEEXplore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ACM Library).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Newspapers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(worldwide, not just English language).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Videos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JoVE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Henry Stewart Talks, Box of Broadcasts)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Naxos Music Libraries).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F97C9-2083-4ABC-AB9A-9B147A942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3325" y="3009400"/>
            <a:ext cx="4866948" cy="3341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9368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25</a:t>
            </a:fld>
            <a:endParaRPr lang="en-GB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42847" y="731983"/>
            <a:ext cx="11716512" cy="523221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5153" y="2422793"/>
            <a:ext cx="675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 import of records from databases,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Group records and attach files to them.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Cite while you write in Word.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Export chosen references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BibTeX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format.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10755" y="2543110"/>
            <a:ext cx="3614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EndNote desktop for free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(not Schools of Maths or Physics but 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Azure Virtual Desktop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7345" y="1414894"/>
            <a:ext cx="1716735" cy="10811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806438" y="5490087"/>
            <a:ext cx="7481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556418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Includes: </a:t>
            </a:r>
          </a:p>
          <a:p>
            <a:pPr marL="265113" indent="-26511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564188" algn="l"/>
              </a:tabLs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“References - How to add footnotes and endnotes; Cross-references; Advice about citing references.”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665" y="3812048"/>
            <a:ext cx="368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Cite Them Right Online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437" y="4202661"/>
            <a:ext cx="7890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Principles around referencing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to cite specific material types in a range of bibliographic styles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084" y="5402525"/>
            <a:ext cx="3116444" cy="98092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094" y="3623122"/>
            <a:ext cx="2926429" cy="1362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76665" y="1340344"/>
            <a:ext cx="11248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Deciding on a reference management software tool:</a:t>
            </a:r>
          </a:p>
          <a:p>
            <a:pPr>
              <a:spcAft>
                <a:spcPts val="0"/>
              </a:spcAft>
            </a:pPr>
            <a:endParaRPr lang="en-GB" sz="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2925" indent="-277813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Bibliographic management tools - comparison table (pdf)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2925" indent="-277813">
              <a:buFont typeface="Arial" panose="020B0604020202020204" pitchFamily="34" charset="0"/>
              <a:buChar char="•"/>
            </a:pPr>
            <a:r>
              <a:rPr lang="en-GB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Choosing a reference manager</a:t>
            </a:r>
            <a:endParaRPr lang="en-GB" sz="20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CD812B-723F-4077-BD6C-CB4CE90C301F}"/>
              </a:ext>
            </a:extLst>
          </p:cNvPr>
          <p:cNvSpPr/>
          <p:nvPr/>
        </p:nvSpPr>
        <p:spPr>
          <a:xfrm>
            <a:off x="468758" y="5083132"/>
            <a:ext cx="6423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tabLst>
                <a:tab pos="5564188" algn="l"/>
              </a:tabLst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Online resources for writing your Dissertation or Thesis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80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01228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26</a:t>
            </a:fld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02585" y="1370924"/>
            <a:ext cx="69156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Digital Skills and Training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www.ed.ac.uk/is/skills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Institute for Academic Development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0371" y="670729"/>
            <a:ext cx="10121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Training for anyone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40349" y="1069557"/>
            <a:ext cx="2592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www.events.ed.ac.uk</a:t>
            </a:r>
            <a:endParaRPr lang="en-GB" sz="2000" dirty="0"/>
          </a:p>
        </p:txBody>
      </p:sp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7345" y="3703954"/>
            <a:ext cx="1927003" cy="10764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0929" y="4378049"/>
            <a:ext cx="1006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LibSmart I : Introduction to library resources and search strategies in a University of Edinburgh context.</a:t>
            </a:r>
            <a:endParaRPr lang="en-GB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LibSmart II : Subject specific modules, </a:t>
            </a:r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Business Information, Digital Images, Systematic Reviews.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95335" y="480665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8"/>
              </a:rPr>
              <a:t>edin.ac/</a:t>
            </a:r>
            <a:r>
              <a:rPr lang="en-GB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8"/>
              </a:rPr>
              <a:t>libsmart</a:t>
            </a:r>
            <a:endParaRPr lang="en-GB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4204" y="3981345"/>
            <a:ext cx="9089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LibSmart – Auto-enrolled on course in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Learn’s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Essentials section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851" b="56819"/>
          <a:stretch/>
        </p:blipFill>
        <p:spPr>
          <a:xfrm>
            <a:off x="7009305" y="1622568"/>
            <a:ext cx="4608465" cy="9079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63857B-AA1D-46A8-8AAC-18E4E8CE4C69}"/>
              </a:ext>
            </a:extLst>
          </p:cNvPr>
          <p:cNvSpPr txBox="1"/>
          <p:nvPr/>
        </p:nvSpPr>
        <p:spPr>
          <a:xfrm>
            <a:off x="202585" y="2091794"/>
            <a:ext cx="69156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Librarian consultation (one-to-one session)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0CBB3-82B7-425A-A476-DF386A66A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837" y="2610428"/>
            <a:ext cx="2459933" cy="11394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877026-5022-44E0-9C65-977A537A816D}"/>
              </a:ext>
            </a:extLst>
          </p:cNvPr>
          <p:cNvSpPr txBox="1"/>
          <p:nvPr/>
        </p:nvSpPr>
        <p:spPr>
          <a:xfrm>
            <a:off x="3147770" y="2821349"/>
            <a:ext cx="6915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Autumn Dissertation and Thesis Festival, 21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25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October. </a:t>
            </a:r>
          </a:p>
          <a:p>
            <a:pPr marL="174625" indent="-174625" algn="ctr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Spring Dissertation and Thesis Festival, 24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28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February.</a:t>
            </a:r>
          </a:p>
          <a:p>
            <a:pPr marL="174625"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edin.ac/dissertation-festival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0D48C-D086-4BD0-AD05-0EAE111AACC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11360" b="14744"/>
          <a:stretch/>
        </p:blipFill>
        <p:spPr>
          <a:xfrm>
            <a:off x="436418" y="5324460"/>
            <a:ext cx="2459933" cy="10924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D3E4EC9-72AE-4934-8B72-377028144E0E}"/>
              </a:ext>
            </a:extLst>
          </p:cNvPr>
          <p:cNvSpPr txBox="1"/>
          <p:nvPr/>
        </p:nvSpPr>
        <p:spPr>
          <a:xfrm>
            <a:off x="2976104" y="5354299"/>
            <a:ext cx="8689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Royal Literary Fund Fellowship (RLFF) scheme places professional writers in universities for consultation to foster good writing practice across all disciplines and media.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BD3EA2-EA16-4400-B95A-B68A87C3DA41}"/>
              </a:ext>
            </a:extLst>
          </p:cNvPr>
          <p:cNvSpPr txBox="1"/>
          <p:nvPr/>
        </p:nvSpPr>
        <p:spPr>
          <a:xfrm>
            <a:off x="5780394" y="5926393"/>
            <a:ext cx="5885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edin.ac/rlff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4EBCEE6-2CAE-44CC-A2C6-8E35A85B6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418" y="5300076"/>
            <a:ext cx="2510851" cy="1012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994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7094" y="4960337"/>
            <a:ext cx="9021064" cy="1128512"/>
          </a:xfrm>
          <a:prstGeom prst="roundRect">
            <a:avLst/>
          </a:prstGeom>
          <a:noFill/>
          <a:ln w="38100">
            <a:solidFill>
              <a:srgbClr val="69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5528" y="6511636"/>
            <a:ext cx="436266" cy="227470"/>
          </a:xfrm>
        </p:spPr>
        <p:txBody>
          <a:bodyPr/>
          <a:lstStyle/>
          <a:p>
            <a:fld id="{780C177A-0032-456E-B79F-4AC1AB2AD29B}" type="slidenum">
              <a:rPr lang="en-GB" smtClean="0"/>
              <a:t>27</a:t>
            </a:fld>
            <a:endParaRPr lang="en-GB" dirty="0"/>
          </a:p>
        </p:txBody>
      </p:sp>
      <p:sp>
        <p:nvSpPr>
          <p:cNvPr id="10" name="Rectangle 9"/>
          <p:cNvSpPr>
            <a:spLocks noChangeAspect="1" noChangeArrowheads="1"/>
          </p:cNvSpPr>
          <p:nvPr/>
        </p:nvSpPr>
        <p:spPr bwMode="auto">
          <a:xfrm>
            <a:off x="1362341" y="4946709"/>
            <a:ext cx="9021064" cy="11530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am happy to see people and/or to be contacted with questions </a:t>
            </a:r>
          </a:p>
          <a:p>
            <a:pPr marL="342900" indent="-342900" algn="ctr">
              <a:spcBef>
                <a:spcPts val="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rowena.stewart@ed.ac.uk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02585" y="749108"/>
            <a:ext cx="11716513" cy="5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Contacting Information Services (IS)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252" y="2631332"/>
            <a:ext cx="8022336" cy="8373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eaLnBrk="0" hangingPunct="0">
              <a:tabLst>
                <a:tab pos="539750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Schools providing IT support for their staff &amp; PGRs</a:t>
            </a:r>
          </a:p>
          <a:p>
            <a:pPr lvl="0" eaLnBrk="0" hangingPunct="0">
              <a:tabLst>
                <a:tab pos="539750" algn="l"/>
              </a:tabLst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www.ed.ac.uk/is/helpline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Local School Helpdesks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251" y="1573568"/>
            <a:ext cx="6893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539750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EdHelp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IT, Finance, Library and Student Admin</a:t>
            </a:r>
          </a:p>
          <a:p>
            <a:pPr eaLnBrk="0" hangingPunct="0">
              <a:tabLst>
                <a:tab pos="539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www.ed.ac.uk/edhelp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308223" y="3873596"/>
            <a:ext cx="11505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539750" algn="l"/>
              </a:tabLst>
            </a:pPr>
            <a:r>
              <a:rPr lang="en-GB" altLang="en-US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Staffed </a:t>
            </a:r>
            <a:r>
              <a:rPr lang="en-GB" altLang="en-US" sz="2400" dirty="0" err="1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EdHelpdesk</a:t>
            </a:r>
            <a:r>
              <a:rPr lang="en-GB" altLang="en-US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in each centrally run library </a:t>
            </a:r>
          </a:p>
          <a:p>
            <a:pPr marL="812800" indent="-285750" algn="ctr" eaLnBrk="0" hangingPunct="0">
              <a:buFont typeface="Wingdings" panose="05000000000000000000" pitchFamily="2" charset="2"/>
              <a:buChar char="à"/>
              <a:tabLst>
                <a:tab pos="539750" algn="l"/>
              </a:tabLs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Level 1 (entrance level) in the Murray Library.</a:t>
            </a:r>
          </a:p>
          <a:p>
            <a:pPr marL="812800" indent="-285750" algn="ctr" eaLnBrk="0" hangingPunct="0">
              <a:buFont typeface="Wingdings" panose="05000000000000000000" pitchFamily="2" charset="2"/>
              <a:buChar char="à"/>
              <a:tabLst>
                <a:tab pos="539750" algn="l"/>
              </a:tabLst>
            </a:pP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590794-D9E0-409F-B78F-4D84E565F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0952" y="2928937"/>
            <a:ext cx="531800" cy="1240867"/>
          </a:xfrm>
          <a:prstGeom prst="rect">
            <a:avLst/>
          </a:prstGeom>
        </p:spPr>
      </p:pic>
      <p:pic>
        <p:nvPicPr>
          <p:cNvPr id="18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r="30583"/>
          <a:stretch/>
        </p:blipFill>
        <p:spPr bwMode="auto">
          <a:xfrm>
            <a:off x="9103750" y="2151344"/>
            <a:ext cx="2129001" cy="8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6404" y="6356350"/>
            <a:ext cx="352694" cy="229515"/>
          </a:xfrm>
        </p:spPr>
        <p:txBody>
          <a:bodyPr/>
          <a:lstStyle/>
          <a:p>
            <a:fld id="{780C177A-0032-456E-B79F-4AC1AB2AD29B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2585" y="904132"/>
            <a:ext cx="11716512" cy="49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2" algn="ctr" eaLnBrk="0" hangingPunct="0">
              <a:buClr>
                <a:schemeClr val="tx1"/>
              </a:buClr>
              <a:buSzPct val="150000"/>
            </a:pPr>
            <a:r>
              <a:rPr lang="en-GB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Noreen and Kenneth Murray Library – opening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5050" y="4419006"/>
            <a:ext cx="563404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Library opening hours</a:t>
            </a:r>
          </a:p>
          <a:p>
            <a:pPr algn="ctr"/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edin.ac/library-opening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hlinkClick r:id="rId5"/>
          </p:cNvPr>
          <p:cNvSpPr txBox="1"/>
          <p:nvPr/>
        </p:nvSpPr>
        <p:spPr>
          <a:xfrm>
            <a:off x="6285052" y="5509157"/>
            <a:ext cx="5798020" cy="80021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All day &amp; all night, every day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(except Dec/Jan)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Main Library building, George Square.</a:t>
            </a:r>
          </a:p>
        </p:txBody>
      </p:sp>
      <p:pic>
        <p:nvPicPr>
          <p:cNvPr id="30" name="Picture 29">
            <a:hlinkClick r:id="rId6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3086" r="23707" b="34062"/>
          <a:stretch/>
        </p:blipFill>
        <p:spPr>
          <a:xfrm>
            <a:off x="670251" y="1845116"/>
            <a:ext cx="5259200" cy="4214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hlinkClick r:id="rId5"/>
          </p:cNvPr>
          <p:cNvSpPr txBox="1"/>
          <p:nvPr/>
        </p:nvSpPr>
        <p:spPr>
          <a:xfrm>
            <a:off x="6784530" y="1594931"/>
            <a:ext cx="4635083" cy="2631490"/>
          </a:xfrm>
          <a:prstGeom prst="rect">
            <a:avLst/>
          </a:prstGeom>
          <a:noFill/>
          <a:ln>
            <a:solidFill>
              <a:srgbClr val="6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Murray Library</a:t>
            </a: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semester opening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Monday to Thursday (Friday): 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09:00 – 21:50 (18:50)</a:t>
            </a:r>
          </a:p>
          <a:p>
            <a:pPr algn="ctr"/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Saturday &amp; Sunday: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 noon – 16:50</a:t>
            </a:r>
          </a:p>
        </p:txBody>
      </p:sp>
    </p:spTree>
    <p:extLst>
      <p:ext uri="{BB962C8B-B14F-4D97-AF65-F5344CB8AC3E}">
        <p14:creationId xmlns:p14="http://schemas.microsoft.com/office/powerpoint/2010/main" val="349902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3DBF23B-2158-4F4E-9374-979F205A20FD}"/>
              </a:ext>
            </a:extLst>
          </p:cNvPr>
          <p:cNvSpPr/>
          <p:nvPr/>
        </p:nvSpPr>
        <p:spPr>
          <a:xfrm>
            <a:off x="10240115" y="3744250"/>
            <a:ext cx="1603270" cy="1234150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13086" y="4126684"/>
            <a:ext cx="8522570" cy="198568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77089" y="6356350"/>
            <a:ext cx="284018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4</a:t>
            </a:fld>
            <a:endParaRPr lang="en-GB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02585" y="707790"/>
            <a:ext cx="11716513" cy="7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2" algn="ctr" eaLnBrk="0" hangingPunct="0">
              <a:buClr>
                <a:schemeClr val="tx1"/>
              </a:buClr>
              <a:buSzPct val="150000"/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facilities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6990" y="4198897"/>
            <a:ext cx="9280355" cy="18116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4950" indent="-2349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study spaces</a:t>
            </a:r>
          </a:p>
          <a:p>
            <a:pPr marL="234950" indent="-2349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open-access computers</a:t>
            </a:r>
          </a:p>
          <a:p>
            <a:pPr marL="234950" indent="-23495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printing and scanning</a:t>
            </a:r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uCreate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- 3d printing, scanning, VR, casting 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molding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8241" y="1635677"/>
            <a:ext cx="11248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As well as physical items (books, newspapers, DVDs, musical scores, laptops…) and staff to help.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6427" y="2829720"/>
            <a:ext cx="402036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MyEd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&gt; Studies tab</a:t>
            </a:r>
          </a:p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www.myed.ed.ac.uk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02585" y="628923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MyEd Studies tab page on which are highlighted the Library and the Studies Spaces column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1282" b="24581"/>
          <a:stretch/>
        </p:blipFill>
        <p:spPr>
          <a:xfrm>
            <a:off x="5100700" y="2321143"/>
            <a:ext cx="6589486" cy="3105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ounded Rectangle 15"/>
          <p:cNvSpPr/>
          <p:nvPr/>
        </p:nvSpPr>
        <p:spPr>
          <a:xfrm flipV="1">
            <a:off x="8569446" y="3744251"/>
            <a:ext cx="1471803" cy="1649202"/>
          </a:xfrm>
          <a:prstGeom prst="roundRect">
            <a:avLst/>
          </a:prstGeom>
          <a:noFill/>
          <a:ln w="28575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48851" y="3215843"/>
            <a:ext cx="1377387" cy="244987"/>
          </a:xfrm>
          <a:prstGeom prst="straightConnector1">
            <a:avLst/>
          </a:prstGeom>
          <a:ln w="28575">
            <a:solidFill>
              <a:srgbClr val="6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3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599922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73324" y="6262850"/>
            <a:ext cx="226764" cy="342526"/>
          </a:xfrm>
        </p:spPr>
        <p:txBody>
          <a:bodyPr/>
          <a:lstStyle/>
          <a:p>
            <a:fld id="{780C177A-0032-456E-B79F-4AC1AB2AD29B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2585" y="622899"/>
            <a:ext cx="1169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Bookable study spaces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0151" y="1269230"/>
            <a:ext cx="1120650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Group study rooms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many of the libraries, including the Murray Library: </a:t>
            </a:r>
          </a:p>
          <a:p>
            <a:pPr marL="638175" lvl="1" algn="r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Book via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EventMap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booker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endParaRPr lang="en-GB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Single desks all Main Library,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Floors 3 and 5 -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169, not many!</a:t>
            </a:r>
          </a:p>
          <a:p>
            <a:pPr marL="446088" indent="-2651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65 for postgraduate students only – Floor 5.</a:t>
            </a:r>
          </a:p>
          <a:p>
            <a:pPr marL="446088" lvl="2" indent="-2651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Book via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online form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or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SeatEd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@ UoE mobile App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46088" lvl="2" indent="-2651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QR code / unique name on the desk to check-in and out.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417" y="4131234"/>
            <a:ext cx="11110540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6225">
              <a:spcAft>
                <a:spcPts val="400"/>
              </a:spcAft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Accessible study rooms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1" indent="-2667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require registration with Disability and Learning Support Services.</a:t>
            </a:r>
          </a:p>
          <a:p>
            <a:pPr marL="446088" lvl="1" algn="r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https://disability-learning-support-service.ed.ac.uk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D7646-148A-4522-8B08-40C8DD0FD37E}"/>
              </a:ext>
            </a:extLst>
          </p:cNvPr>
          <p:cNvSpPr txBox="1"/>
          <p:nvPr/>
        </p:nvSpPr>
        <p:spPr>
          <a:xfrm>
            <a:off x="436417" y="5605538"/>
            <a:ext cx="114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Careers service has an Online Interview Booth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bookable quiet space for an online job interview via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MyCareerHub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BF34048-788E-4FF4-AB3B-8503B754923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038622" y="3669569"/>
            <a:ext cx="8748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edin.ac/study-space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1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3050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73324" y="6262850"/>
            <a:ext cx="226764" cy="342526"/>
          </a:xfrm>
        </p:spPr>
        <p:txBody>
          <a:bodyPr/>
          <a:lstStyle/>
          <a:p>
            <a:fld id="{780C177A-0032-456E-B79F-4AC1AB2AD29B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1595" y="844721"/>
            <a:ext cx="11697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Printing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302" y="4917439"/>
            <a:ext cx="11003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A0 / poster printing at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uCreate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/Makerspace areas of The Main Library &amp; Noreen and Kenneth Murray Library.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 rot="10800000" flipV="1">
            <a:off x="6505959" y="5748436"/>
            <a:ext cx="45377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edin.ac/printing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303" y="1614772"/>
            <a:ext cx="11003073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Printing, photocopying and scanning from machines in the libraries and other study spaces.</a:t>
            </a:r>
          </a:p>
          <a:p>
            <a:pPr marL="342900" indent="-257175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Send printing to “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EdPrintPull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” and print from any machine within 24 hours.</a:t>
            </a:r>
          </a:p>
          <a:p>
            <a:pPr algn="just">
              <a:spcAft>
                <a:spcPts val="4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Top up your print credit via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MyEd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257175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initial allowance (£4) is given to new students. Schools may provide more.</a:t>
            </a:r>
          </a:p>
          <a:p>
            <a:pPr marL="342900" indent="-257175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Scanning is free</a:t>
            </a:r>
          </a:p>
        </p:txBody>
      </p:sp>
    </p:spTree>
    <p:extLst>
      <p:ext uri="{BB962C8B-B14F-4D97-AF65-F5344CB8AC3E}">
        <p14:creationId xmlns:p14="http://schemas.microsoft.com/office/powerpoint/2010/main" val="44323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yEd's Search and access library resources area showing the DiscoverEd search box there"/>
          <p:cNvPicPr>
            <a:picLocks noChangeAspect="1"/>
          </p:cNvPicPr>
          <p:nvPr/>
        </p:nvPicPr>
        <p:blipFill rotWithShape="1">
          <a:blip r:embed="rId3"/>
          <a:srcRect b="59035"/>
          <a:stretch/>
        </p:blipFill>
        <p:spPr>
          <a:xfrm>
            <a:off x="4165045" y="1660985"/>
            <a:ext cx="7178496" cy="2135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 descr="MyEd's Library column from the Studies tab there. Highlighted is the Search and access library resources link and the library homepage link."/>
          <p:cNvPicPr>
            <a:picLocks noChangeAspect="1"/>
          </p:cNvPicPr>
          <p:nvPr/>
        </p:nvPicPr>
        <p:blipFill rotWithShape="1">
          <a:blip r:embed="rId4"/>
          <a:srcRect l="3838" r="14638"/>
          <a:stretch/>
        </p:blipFill>
        <p:spPr>
          <a:xfrm>
            <a:off x="894184" y="1367575"/>
            <a:ext cx="2193821" cy="23184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77089" y="6356350"/>
            <a:ext cx="284018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7</a:t>
            </a:fld>
            <a:endParaRPr lang="en-GB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02585" y="707790"/>
            <a:ext cx="11716513" cy="7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0" lvl="2" algn="ctr" eaLnBrk="0" hangingPunct="0">
              <a:buClr>
                <a:schemeClr val="tx1"/>
              </a:buClr>
              <a:buSzPct val="150000"/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Library provides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02585" y="628923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flipH="1">
            <a:off x="1186251" y="3559295"/>
            <a:ext cx="7525" cy="7000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3006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7728435" y="5205274"/>
            <a:ext cx="3785271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One way of asking for help with library resources and services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00130" y="4637004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Library Chat: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2928395" y="2213180"/>
            <a:ext cx="1446835" cy="5883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83006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B2670D-9513-43E7-BA01-995A72829F57}"/>
              </a:ext>
            </a:extLst>
          </p:cNvPr>
          <p:cNvSpPr/>
          <p:nvPr/>
        </p:nvSpPr>
        <p:spPr>
          <a:xfrm>
            <a:off x="6648450" y="5197015"/>
            <a:ext cx="4933950" cy="1208588"/>
          </a:xfrm>
          <a:prstGeom prst="roundRect">
            <a:avLst/>
          </a:prstGeom>
          <a:noFill/>
          <a:ln w="1905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5FD58C0-D1C6-45C7-AAF9-FB441895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833" y="3727485"/>
            <a:ext cx="284321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https://library.ed.ac.uk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6386BC-C2A5-4B43-855D-24C67014F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92" b="11655"/>
          <a:stretch/>
        </p:blipFill>
        <p:spPr>
          <a:xfrm>
            <a:off x="416438" y="4259323"/>
            <a:ext cx="5023914" cy="2324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E1303-4B56-478E-B7B0-8614F1266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0744" y="5199282"/>
            <a:ext cx="55245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70251" y="3668634"/>
            <a:ext cx="10997030" cy="646330"/>
          </a:xfrm>
          <a:prstGeom prst="roundRect">
            <a:avLst/>
          </a:prstGeom>
          <a:noFill/>
          <a:ln w="38100">
            <a:solidFill>
              <a:srgbClr val="6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209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30962" y="6380266"/>
            <a:ext cx="270831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6" y="800675"/>
            <a:ext cx="10376676" cy="660188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DiscoverEd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251" y="4526877"/>
            <a:ext cx="11167462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00"/>
              </a:spcAft>
              <a:buAutoNum type="arabicPeriod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Search results should be available to read from The Library.</a:t>
            </a:r>
          </a:p>
          <a:p>
            <a:pPr>
              <a:spcAft>
                <a:spcPts val="400"/>
              </a:spcAft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>
              <a:spcAft>
                <a:spcPts val="4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2. The Library may have bought what you want from somewhere a standard search engine cannot reach.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22435" y="3668633"/>
            <a:ext cx="11315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Use DiscoverEd because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435" y="1460062"/>
            <a:ext cx="11315278" cy="209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place of record for what is available from The Library: </a:t>
            </a:r>
          </a:p>
          <a:p>
            <a:pPr marL="342900" indent="-1571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Journals, books, theses, newspapers, music scores, CDs, videos…</a:t>
            </a:r>
          </a:p>
          <a:p>
            <a:pPr marL="342900" indent="-1571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Online and print.</a:t>
            </a:r>
          </a:p>
          <a:p>
            <a:pPr marL="342900" indent="-157163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Records for articles.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4250" y="872767"/>
            <a:ext cx="4503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https://discovered.ed.ac.uk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181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5" y="136232"/>
            <a:ext cx="467666" cy="467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670251" y="206326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2585" y="620946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30962" y="6380266"/>
            <a:ext cx="270831" cy="358840"/>
          </a:xfrm>
        </p:spPr>
        <p:txBody>
          <a:bodyPr/>
          <a:lstStyle/>
          <a:p>
            <a:fld id="{780C177A-0032-456E-B79F-4AC1AB2AD29B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202585" y="757296"/>
            <a:ext cx="11716513" cy="660188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Course reading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225" y="5072337"/>
            <a:ext cx="11206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DiscoverEd is the place of record for book and journal titles you can read from The Library, whether print or online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225" y="1605939"/>
            <a:ext cx="1073458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Course reading may be provided in a number of ways, linking directly to full-text or the information you need to get to it. </a:t>
            </a: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Resource Lists are one example. </a:t>
            </a:r>
          </a:p>
          <a:p>
            <a:pPr algn="ctr">
              <a:spcBef>
                <a:spcPts val="600"/>
              </a:spcBef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http://resourcelists.ed.ac.uk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4247" y="6010903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https://discovered.ed.ac.uk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4059B-E2C3-4F1D-9B59-7466ABEA5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0070" y="2799793"/>
            <a:ext cx="211455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DDF7144E-2F1A-424C-8D44-B3932944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225" y="4258751"/>
            <a:ext cx="2782930" cy="6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96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2072</Words>
  <Application>Microsoft Office PowerPoint</Application>
  <PresentationFormat>Widescreen</PresentationFormat>
  <Paragraphs>309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Source Sans Pro 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DiscoverEd</vt:lpstr>
      <vt:lpstr>Course reading</vt:lpstr>
      <vt:lpstr>DiscoverEd for books</vt:lpstr>
      <vt:lpstr>Books</vt:lpstr>
      <vt:lpstr>Borrowing</vt:lpstr>
      <vt:lpstr>Borrowing</vt:lpstr>
      <vt:lpstr>Print books you want to read</vt:lpstr>
      <vt:lpstr>Print books you want to read</vt:lpstr>
      <vt:lpstr>DiscoverEd for journal articles</vt:lpstr>
      <vt:lpstr>Journals</vt:lpstr>
      <vt:lpstr>Journals</vt:lpstr>
      <vt:lpstr>PowerPoint Presentation</vt:lpstr>
      <vt:lpstr>PowerPoint Presentation</vt:lpstr>
      <vt:lpstr>Off-campus access to online collection</vt:lpstr>
      <vt:lpstr>Databases for Reviewing the Literature</vt:lpstr>
      <vt:lpstr>Databases for Reviewing the Literature</vt:lpstr>
      <vt:lpstr>Databases for Reviewing the Literature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Rowena</dc:creator>
  <cp:lastModifiedBy>Rowena Stewart</cp:lastModifiedBy>
  <cp:revision>245</cp:revision>
  <dcterms:created xsi:type="dcterms:W3CDTF">2021-08-27T07:54:24Z</dcterms:created>
  <dcterms:modified xsi:type="dcterms:W3CDTF">2025-04-11T11:23:50Z</dcterms:modified>
</cp:coreProperties>
</file>