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2" r:id="rId13"/>
    <p:sldId id="270" r:id="rId14"/>
    <p:sldId id="271" r:id="rId15"/>
    <p:sldId id="274" r:id="rId16"/>
    <p:sldId id="273" r:id="rId17"/>
    <p:sldId id="275" r:id="rId18"/>
    <p:sldId id="276" r:id="rId19"/>
    <p:sldId id="277" r:id="rId20"/>
    <p:sldId id="280" r:id="rId21"/>
    <p:sldId id="278" r:id="rId22"/>
    <p:sldId id="281" r:id="rId23"/>
    <p:sldId id="279" r:id="rId24"/>
    <p:sldId id="282" r:id="rId25"/>
    <p:sldId id="283" r:id="rId26"/>
    <p:sldId id="284" r:id="rId27"/>
    <p:sldId id="287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B23E-9369-4FBF-9065-A072E4F4022D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2EE1-E77F-47FD-A50D-4F1340A56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31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B23E-9369-4FBF-9065-A072E4F4022D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2EE1-E77F-47FD-A50D-4F1340A56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36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B23E-9369-4FBF-9065-A072E4F4022D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2EE1-E77F-47FD-A50D-4F1340A56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50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B23E-9369-4FBF-9065-A072E4F4022D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2EE1-E77F-47FD-A50D-4F1340A56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29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B23E-9369-4FBF-9065-A072E4F4022D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2EE1-E77F-47FD-A50D-4F1340A56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98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B23E-9369-4FBF-9065-A072E4F4022D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2EE1-E77F-47FD-A50D-4F1340A56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33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B23E-9369-4FBF-9065-A072E4F4022D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2EE1-E77F-47FD-A50D-4F1340A56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88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B23E-9369-4FBF-9065-A072E4F4022D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2EE1-E77F-47FD-A50D-4F1340A56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8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B23E-9369-4FBF-9065-A072E4F4022D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2EE1-E77F-47FD-A50D-4F1340A56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24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B23E-9369-4FBF-9065-A072E4F4022D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2EE1-E77F-47FD-A50D-4F1340A56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69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DB23E-9369-4FBF-9065-A072E4F4022D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2EE1-E77F-47FD-A50D-4F1340A56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9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DB23E-9369-4FBF-9065-A072E4F4022D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72EE1-E77F-47FD-A50D-4F1340A562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9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764" y="5968197"/>
            <a:ext cx="1509724" cy="7213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14305"/>
            <a:ext cx="6324871" cy="51270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8496" y="260648"/>
            <a:ext cx="8928000" cy="12096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384364" y="9309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(Desktop View)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5496" y="-27384"/>
            <a:ext cx="90355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 smtClean="0">
                <a:solidFill>
                  <a:schemeClr val="bg1"/>
                </a:solidFill>
              </a:rPr>
              <a:t>Introducing the new </a:t>
            </a:r>
            <a:r>
              <a:rPr lang="en-GB" sz="2600" b="1" dirty="0" err="1" smtClean="0">
                <a:solidFill>
                  <a:schemeClr val="bg1"/>
                </a:solidFill>
              </a:rPr>
              <a:t>dawsonera</a:t>
            </a:r>
            <a:r>
              <a:rPr lang="en-GB" sz="2600" b="1" dirty="0" smtClean="0">
                <a:solidFill>
                  <a:schemeClr val="bg1"/>
                </a:solidFill>
              </a:rPr>
              <a:t> Online </a:t>
            </a:r>
            <a:r>
              <a:rPr lang="en-GB" sz="2600" b="1" dirty="0">
                <a:solidFill>
                  <a:schemeClr val="bg1"/>
                </a:solidFill>
              </a:rPr>
              <a:t>R</a:t>
            </a:r>
            <a:r>
              <a:rPr lang="en-GB" sz="2600" b="1" dirty="0" smtClean="0">
                <a:solidFill>
                  <a:schemeClr val="bg1"/>
                </a:solidFill>
              </a:rPr>
              <a:t>eader</a:t>
            </a:r>
            <a:endParaRPr lang="en-GB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3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1"/>
    </mc:Choice>
    <mc:Fallback xmlns="">
      <p:transition spd="slow" advTm="6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308720" y="-90264"/>
            <a:ext cx="68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>
                <a:solidFill>
                  <a:schemeClr val="tx2"/>
                </a:solidFill>
              </a:rPr>
              <a:t>Improved page navigation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72" y="1071317"/>
            <a:ext cx="5788152" cy="18288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4" y="4039179"/>
            <a:ext cx="8640936" cy="191010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Oval 6"/>
          <p:cNvSpPr/>
          <p:nvPr/>
        </p:nvSpPr>
        <p:spPr>
          <a:xfrm>
            <a:off x="2123728" y="4059440"/>
            <a:ext cx="2232248" cy="305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30" y="3288896"/>
            <a:ext cx="3355848" cy="60350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0" name="Rectangular Callout 19"/>
          <p:cNvSpPr/>
          <p:nvPr/>
        </p:nvSpPr>
        <p:spPr>
          <a:xfrm>
            <a:off x="6516216" y="692696"/>
            <a:ext cx="2088232" cy="864096"/>
          </a:xfrm>
          <a:prstGeom prst="wedgeRectCallout">
            <a:avLst>
              <a:gd name="adj1" fmla="val -76630"/>
              <a:gd name="adj2" fmla="val 88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Existing page navigation slider</a:t>
            </a:r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108496" y="1747455"/>
            <a:ext cx="5889328" cy="3910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480344" y="1052736"/>
            <a:ext cx="1286768" cy="3910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779912" y="3477984"/>
            <a:ext cx="1692200" cy="414416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6732240" y="1943002"/>
            <a:ext cx="1872208" cy="612648"/>
          </a:xfrm>
          <a:prstGeom prst="wedgeRoundRectCallout">
            <a:avLst>
              <a:gd name="adj1" fmla="val -51794"/>
              <a:gd name="adj2" fmla="val 142696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New!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4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55"/>
    </mc:Choice>
    <mc:Fallback xmlns="">
      <p:transition spd="slow" advTm="18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5496" y="-90264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>
                <a:solidFill>
                  <a:schemeClr val="tx2"/>
                </a:solidFill>
              </a:rPr>
              <a:t>Improved page </a:t>
            </a:r>
            <a:r>
              <a:rPr lang="en-GB" sz="3000" b="1" u="sng" dirty="0" smtClean="0">
                <a:solidFill>
                  <a:schemeClr val="tx2"/>
                </a:solidFill>
              </a:rPr>
              <a:t>Copying</a:t>
            </a:r>
            <a:r>
              <a:rPr lang="en-GB" sz="3000" b="1" dirty="0" smtClean="0">
                <a:solidFill>
                  <a:schemeClr val="tx2"/>
                </a:solidFill>
              </a:rPr>
              <a:t> features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50091"/>
            <a:ext cx="1296144" cy="619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88615"/>
            <a:ext cx="943546" cy="53142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96" y="3354672"/>
            <a:ext cx="4215384" cy="245059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4" y="2309228"/>
            <a:ext cx="2997200" cy="5842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7274"/>
            <a:ext cx="3988819" cy="132960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652120" y="12687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NEW VERSION</a:t>
            </a:r>
            <a:endParaRPr lang="en-GB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828050" y="1268760"/>
            <a:ext cx="3023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EXISTING VERSION</a:t>
            </a:r>
            <a:endParaRPr lang="en-GB" b="1" u="sng" dirty="0"/>
          </a:p>
        </p:txBody>
      </p:sp>
      <p:sp>
        <p:nvSpPr>
          <p:cNvPr id="17" name="Rectangle 16"/>
          <p:cNvSpPr/>
          <p:nvPr/>
        </p:nvSpPr>
        <p:spPr>
          <a:xfrm>
            <a:off x="201793" y="1124744"/>
            <a:ext cx="4226191" cy="4680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666289" y="1124744"/>
            <a:ext cx="4226191" cy="4680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8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0"/>
    </mc:Choice>
    <mc:Fallback xmlns="">
      <p:transition spd="slow" advTm="8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5496" y="-90264"/>
            <a:ext cx="74888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>
                <a:solidFill>
                  <a:schemeClr val="tx2"/>
                </a:solidFill>
              </a:rPr>
              <a:t>Improved page </a:t>
            </a:r>
            <a:r>
              <a:rPr lang="en-GB" sz="3000" b="1" u="sng" dirty="0" smtClean="0">
                <a:solidFill>
                  <a:schemeClr val="tx2"/>
                </a:solidFill>
              </a:rPr>
              <a:t>Copying</a:t>
            </a:r>
            <a:r>
              <a:rPr lang="en-GB" sz="3000" b="1" dirty="0" smtClean="0">
                <a:solidFill>
                  <a:schemeClr val="tx2"/>
                </a:solidFill>
              </a:rPr>
              <a:t> features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50091"/>
            <a:ext cx="1296144" cy="619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99568"/>
            <a:ext cx="943546" cy="53142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96" y="3537552"/>
            <a:ext cx="4261104" cy="226771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19648"/>
            <a:ext cx="4151376" cy="378561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0" name="Rounded Rectangular Callout 19"/>
          <p:cNvSpPr/>
          <p:nvPr/>
        </p:nvSpPr>
        <p:spPr>
          <a:xfrm>
            <a:off x="4402896" y="1052736"/>
            <a:ext cx="4561592" cy="1944216"/>
          </a:xfrm>
          <a:prstGeom prst="wedgeRoundRectCallout">
            <a:avLst>
              <a:gd name="adj1" fmla="val -53429"/>
              <a:gd name="adj2" fmla="val 881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GB" sz="1600" dirty="0" smtClean="0"/>
              <a:t>Indicates pages that have previously </a:t>
            </a:r>
            <a:r>
              <a:rPr lang="en-GB" sz="1600" smtClean="0"/>
              <a:t>been copied.</a:t>
            </a:r>
            <a:endParaRPr lang="en-GB" sz="1600" dirty="0" smtClean="0"/>
          </a:p>
          <a:p>
            <a:pPr marL="342900" indent="-342900">
              <a:buAutoNum type="arabicPeriod"/>
            </a:pPr>
            <a:r>
              <a:rPr lang="en-GB" sz="1600" dirty="0" smtClean="0"/>
              <a:t>Allows the user to copy the entire page or a selected area.</a:t>
            </a:r>
          </a:p>
          <a:p>
            <a:pPr marL="342900" indent="-342900">
              <a:buAutoNum type="arabicPeriod"/>
            </a:pPr>
            <a:r>
              <a:rPr lang="en-GB" sz="1600" dirty="0" smtClean="0"/>
              <a:t>Shows the user a preview of the selected text.</a:t>
            </a:r>
            <a:endParaRPr lang="en-GB" sz="1600" dirty="0"/>
          </a:p>
        </p:txBody>
      </p:sp>
      <p:sp>
        <p:nvSpPr>
          <p:cNvPr id="21" name="Oval 20"/>
          <p:cNvSpPr/>
          <p:nvPr/>
        </p:nvSpPr>
        <p:spPr>
          <a:xfrm>
            <a:off x="251520" y="4365104"/>
            <a:ext cx="273630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96626" y="5301207"/>
            <a:ext cx="3179230" cy="504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168468" y="4617132"/>
            <a:ext cx="432048" cy="4320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3347864" y="5337211"/>
            <a:ext cx="432048" cy="4320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5292080" y="3463698"/>
            <a:ext cx="432048" cy="4320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3"/>
    </mc:Choice>
    <mc:Fallback xmlns="">
      <p:transition spd="slow" advTm="16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468560" y="-90264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>
                <a:solidFill>
                  <a:schemeClr val="tx2"/>
                </a:solidFill>
              </a:rPr>
              <a:t>New feature: </a:t>
            </a:r>
            <a:r>
              <a:rPr lang="en-GB" sz="3000" b="1" u="sng" dirty="0" smtClean="0">
                <a:solidFill>
                  <a:schemeClr val="tx2"/>
                </a:solidFill>
              </a:rPr>
              <a:t>Printing</a:t>
            </a:r>
            <a:r>
              <a:rPr lang="en-GB" sz="3000" b="1" dirty="0" smtClean="0">
                <a:solidFill>
                  <a:schemeClr val="tx2"/>
                </a:solidFill>
              </a:rPr>
              <a:t> page ranges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991917" cy="57035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4" y="1772816"/>
            <a:ext cx="4142232" cy="445312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88" y="2173787"/>
            <a:ext cx="4701600" cy="319942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4" name="Oval 13"/>
          <p:cNvSpPr/>
          <p:nvPr/>
        </p:nvSpPr>
        <p:spPr>
          <a:xfrm>
            <a:off x="5364739" y="2132856"/>
            <a:ext cx="791437" cy="323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35906" y="2173787"/>
            <a:ext cx="2563886" cy="646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07504" y="2852936"/>
            <a:ext cx="2734134" cy="2378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40481" y="4725143"/>
            <a:ext cx="3177221" cy="10801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7" y="6058279"/>
            <a:ext cx="436861" cy="580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52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9"/>
    </mc:Choice>
    <mc:Fallback xmlns="">
      <p:transition spd="slow" advTm="23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740768" y="-90264"/>
            <a:ext cx="68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u="sng" dirty="0" smtClean="0">
                <a:solidFill>
                  <a:schemeClr val="tx2"/>
                </a:solidFill>
              </a:rPr>
              <a:t>Downloading</a:t>
            </a:r>
            <a:r>
              <a:rPr lang="en-GB" sz="3000" b="1" dirty="0" smtClean="0">
                <a:solidFill>
                  <a:schemeClr val="tx2"/>
                </a:solidFill>
              </a:rPr>
              <a:t> an eBook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80" y="2166369"/>
            <a:ext cx="4114800" cy="320954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6" y="1996792"/>
            <a:ext cx="4123944" cy="352044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125884"/>
            <a:ext cx="1241239" cy="50291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38" y="4437112"/>
            <a:ext cx="270933" cy="360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684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0"/>
    </mc:Choice>
    <mc:Fallback xmlns="">
      <p:transition spd="slow" advTm="9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764" y="5968197"/>
            <a:ext cx="1509724" cy="72131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8496" y="260648"/>
            <a:ext cx="8928000" cy="12096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384364" y="9309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(Mobile View)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5496" y="-27384"/>
            <a:ext cx="9021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 smtClean="0">
                <a:solidFill>
                  <a:schemeClr val="bg1"/>
                </a:solidFill>
              </a:rPr>
              <a:t>Introducing the new </a:t>
            </a:r>
            <a:r>
              <a:rPr lang="en-GB" sz="2600" b="1" dirty="0" err="1" smtClean="0">
                <a:solidFill>
                  <a:schemeClr val="bg1"/>
                </a:solidFill>
              </a:rPr>
              <a:t>dawsonera</a:t>
            </a:r>
            <a:r>
              <a:rPr lang="en-GB" sz="2600" b="1" dirty="0" smtClean="0">
                <a:solidFill>
                  <a:schemeClr val="bg1"/>
                </a:solidFill>
              </a:rPr>
              <a:t> Online </a:t>
            </a:r>
            <a:r>
              <a:rPr lang="en-GB" sz="2600" b="1" dirty="0">
                <a:solidFill>
                  <a:schemeClr val="bg1"/>
                </a:solidFill>
              </a:rPr>
              <a:t>R</a:t>
            </a:r>
            <a:r>
              <a:rPr lang="en-GB" sz="2600" b="1" dirty="0" smtClean="0">
                <a:solidFill>
                  <a:schemeClr val="bg1"/>
                </a:solidFill>
              </a:rPr>
              <a:t>eader</a:t>
            </a:r>
            <a:endParaRPr lang="en-GB" sz="2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756" y="2348880"/>
            <a:ext cx="3175724" cy="3429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91" y="1626057"/>
            <a:ext cx="2606045" cy="5056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249768"/>
            <a:ext cx="361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3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8"/>
    </mc:Choice>
    <mc:Fallback xmlns="">
      <p:transition spd="slow" advTm="606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596752" y="-90264"/>
            <a:ext cx="68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>
                <a:solidFill>
                  <a:schemeClr val="tx2"/>
                </a:solidFill>
              </a:rPr>
              <a:t>Global menu navigation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84" y="909792"/>
            <a:ext cx="6885432" cy="511149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2447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1"/>
    </mc:Choice>
    <mc:Fallback xmlns="">
      <p:transition spd="slow" advTm="655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1620688" y="-90264"/>
            <a:ext cx="68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u="sng" dirty="0" smtClean="0">
                <a:solidFill>
                  <a:schemeClr val="tx2"/>
                </a:solidFill>
              </a:rPr>
              <a:t>Actions</a:t>
            </a:r>
            <a:r>
              <a:rPr lang="en-GB" sz="3000" b="1" dirty="0" smtClean="0">
                <a:solidFill>
                  <a:schemeClr val="tx2"/>
                </a:solidFill>
              </a:rPr>
              <a:t> Menu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269786"/>
            <a:ext cx="8964488" cy="423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1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0"/>
    </mc:Choice>
    <mc:Fallback xmlns="">
      <p:transition spd="slow" advTm="62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612576" y="-90264"/>
            <a:ext cx="9577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>
                <a:solidFill>
                  <a:schemeClr val="tx2"/>
                </a:solidFill>
              </a:rPr>
              <a:t>Scrolling hides the mobile navigation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8784976" cy="415896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Rounded Rectangular Callout 5"/>
          <p:cNvSpPr/>
          <p:nvPr/>
        </p:nvSpPr>
        <p:spPr>
          <a:xfrm>
            <a:off x="539552" y="5589240"/>
            <a:ext cx="5328592" cy="936104"/>
          </a:xfrm>
          <a:prstGeom prst="wedgeRoundRectCallout">
            <a:avLst>
              <a:gd name="adj1" fmla="val 38668"/>
              <a:gd name="adj2" fmla="val -1182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navigation becomes hidden as the user scrolls down, giving a more focussed reading experience.</a:t>
            </a:r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716016" y="5373216"/>
            <a:ext cx="4032448" cy="1316294"/>
          </a:xfrm>
          <a:prstGeom prst="wedgeRoundRectCallout">
            <a:avLst>
              <a:gd name="adj1" fmla="val 42795"/>
              <a:gd name="adj2" fmla="val -940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collapsed navigation becomes visible as the user scrolls up the page.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3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85"/>
    </mc:Choice>
    <mc:Fallback xmlns="">
      <p:transition spd="slow" advTm="17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252536" y="-90264"/>
            <a:ext cx="9361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u="sng" dirty="0" smtClean="0">
                <a:solidFill>
                  <a:schemeClr val="tx2"/>
                </a:solidFill>
              </a:rPr>
              <a:t>Downloading</a:t>
            </a:r>
            <a:r>
              <a:rPr lang="en-GB" sz="3000" b="1" dirty="0" smtClean="0">
                <a:solidFill>
                  <a:schemeClr val="tx2"/>
                </a:solidFill>
              </a:rPr>
              <a:t> on a mobile device (PDF)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776"/>
            <a:ext cx="9144000" cy="425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5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5"/>
    </mc:Choice>
    <mc:Fallback xmlns="">
      <p:transition spd="slow" advTm="70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108520" y="-90264"/>
            <a:ext cx="6858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>
                <a:solidFill>
                  <a:schemeClr val="tx2"/>
                </a:solidFill>
              </a:rPr>
              <a:t>Desktop view – Read Online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035836"/>
            <a:ext cx="1368152" cy="653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6" y="1133557"/>
            <a:ext cx="8532440" cy="431685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8066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5"/>
    </mc:Choice>
    <mc:Fallback xmlns="">
      <p:transition spd="slow" advTm="6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756592" y="-90264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u="sng" dirty="0" smtClean="0">
                <a:solidFill>
                  <a:schemeClr val="tx2"/>
                </a:solidFill>
              </a:rPr>
              <a:t>Copying</a:t>
            </a:r>
            <a:r>
              <a:rPr lang="en-GB" sz="3000" b="1" dirty="0" smtClean="0">
                <a:solidFill>
                  <a:schemeClr val="tx2"/>
                </a:solidFill>
              </a:rPr>
              <a:t> on a mobile device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173"/>
            <a:ext cx="9144000" cy="42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3"/>
    </mc:Choice>
    <mc:Fallback xmlns="">
      <p:transition spd="slow" advTm="822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828600" y="-90264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u="sng" dirty="0" smtClean="0">
                <a:solidFill>
                  <a:schemeClr val="tx2"/>
                </a:solidFill>
              </a:rPr>
              <a:t>Printing</a:t>
            </a:r>
            <a:r>
              <a:rPr lang="en-GB" sz="3000" b="1" dirty="0" smtClean="0">
                <a:solidFill>
                  <a:schemeClr val="tx2"/>
                </a:solidFill>
              </a:rPr>
              <a:t> on a mobile device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172"/>
            <a:ext cx="9144000" cy="43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2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3"/>
    </mc:Choice>
    <mc:Fallback xmlns="">
      <p:transition spd="slow" advTm="764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1836712" y="-90264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>
                <a:solidFill>
                  <a:schemeClr val="tx2"/>
                </a:solidFill>
              </a:rPr>
              <a:t>Table of contents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4" y="1412776"/>
            <a:ext cx="8772054" cy="419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3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3"/>
    </mc:Choice>
    <mc:Fallback xmlns="">
      <p:transition spd="slow" advTm="691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540568" y="-90264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u="sng" dirty="0" smtClean="0">
                <a:solidFill>
                  <a:schemeClr val="tx2"/>
                </a:solidFill>
              </a:rPr>
              <a:t>Searching</a:t>
            </a:r>
            <a:r>
              <a:rPr lang="en-GB" sz="3000" b="1" dirty="0" smtClean="0">
                <a:solidFill>
                  <a:schemeClr val="tx2"/>
                </a:solidFill>
              </a:rPr>
              <a:t> on a mobile device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735"/>
            <a:ext cx="9144000" cy="430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2"/>
    </mc:Choice>
    <mc:Fallback xmlns="">
      <p:transition spd="slow" advTm="720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972616" y="-90264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u="sng" dirty="0" smtClean="0">
                <a:solidFill>
                  <a:schemeClr val="tx2"/>
                </a:solidFill>
              </a:rPr>
              <a:t>Notes</a:t>
            </a:r>
            <a:r>
              <a:rPr lang="en-GB" sz="3000" b="1" dirty="0" smtClean="0">
                <a:solidFill>
                  <a:schemeClr val="tx2"/>
                </a:solidFill>
              </a:rPr>
              <a:t> on a mobile device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344"/>
            <a:ext cx="9144000" cy="427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4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3"/>
    </mc:Choice>
    <mc:Fallback xmlns="">
      <p:transition spd="slow" advTm="760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2340768" y="-90264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>
                <a:solidFill>
                  <a:schemeClr val="tx2"/>
                </a:solidFill>
              </a:rPr>
              <a:t>Adding </a:t>
            </a:r>
            <a:r>
              <a:rPr lang="en-GB" sz="3000" b="1" u="sng" dirty="0" smtClean="0">
                <a:solidFill>
                  <a:schemeClr val="tx2"/>
                </a:solidFill>
              </a:rPr>
              <a:t>Notes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78172"/>
            <a:ext cx="6876288" cy="506577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1125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0"/>
    </mc:Choice>
    <mc:Fallback xmlns="">
      <p:transition spd="slow" advTm="675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612576" y="-90264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u="sng" dirty="0" smtClean="0">
                <a:solidFill>
                  <a:schemeClr val="tx2"/>
                </a:solidFill>
              </a:rPr>
              <a:t>Exporting</a:t>
            </a:r>
            <a:r>
              <a:rPr lang="en-GB" sz="3000" dirty="0" smtClean="0">
                <a:solidFill>
                  <a:schemeClr val="tx2"/>
                </a:solidFill>
              </a:rPr>
              <a:t> </a:t>
            </a:r>
            <a:r>
              <a:rPr lang="en-GB" sz="3000" b="1" dirty="0" smtClean="0">
                <a:solidFill>
                  <a:schemeClr val="tx2"/>
                </a:solidFill>
              </a:rPr>
              <a:t>and Sharing notes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504"/>
            <a:ext cx="9144000" cy="433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3"/>
    </mc:Choice>
    <mc:Fallback xmlns="">
      <p:transition spd="slow" advTm="687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764" y="5968197"/>
            <a:ext cx="1509724" cy="72131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8496" y="260648"/>
            <a:ext cx="8928000" cy="12096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384364" y="9309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(Tablet View)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72008" y="-27384"/>
            <a:ext cx="8964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 smtClean="0">
                <a:solidFill>
                  <a:schemeClr val="bg1"/>
                </a:solidFill>
              </a:rPr>
              <a:t>Introducing the new </a:t>
            </a:r>
            <a:r>
              <a:rPr lang="en-GB" sz="2600" b="1" dirty="0" err="1" smtClean="0">
                <a:solidFill>
                  <a:schemeClr val="bg1"/>
                </a:solidFill>
              </a:rPr>
              <a:t>dawsonera</a:t>
            </a:r>
            <a:r>
              <a:rPr lang="en-GB" sz="2600" b="1" dirty="0" smtClean="0">
                <a:solidFill>
                  <a:schemeClr val="bg1"/>
                </a:solidFill>
              </a:rPr>
              <a:t> Online </a:t>
            </a:r>
            <a:r>
              <a:rPr lang="en-GB" sz="2600" b="1" dirty="0">
                <a:solidFill>
                  <a:schemeClr val="bg1"/>
                </a:solidFill>
              </a:rPr>
              <a:t>R</a:t>
            </a:r>
            <a:r>
              <a:rPr lang="en-GB" sz="2600" b="1" dirty="0" smtClean="0">
                <a:solidFill>
                  <a:schemeClr val="bg1"/>
                </a:solidFill>
              </a:rPr>
              <a:t>eader</a:t>
            </a:r>
            <a:endParaRPr lang="en-GB" sz="2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3" y="1700808"/>
            <a:ext cx="8021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6"/>
    </mc:Choice>
    <mc:Fallback xmlns="">
      <p:transition spd="slow" advTm="6656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1260648" y="-90264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>
                <a:solidFill>
                  <a:schemeClr val="tx2"/>
                </a:solidFill>
              </a:rPr>
              <a:t>Tablet – Online Reader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94697"/>
            <a:ext cx="6922008" cy="536752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981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1"/>
    </mc:Choice>
    <mc:Fallback xmlns="">
      <p:transition spd="slow" advTm="671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1260648" y="-90264"/>
            <a:ext cx="8208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>
                <a:solidFill>
                  <a:schemeClr val="tx2"/>
                </a:solidFill>
              </a:rPr>
              <a:t>Tablet: Expanded view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6986016" cy="537667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710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6"/>
    </mc:Choice>
    <mc:Fallback xmlns="">
      <p:transition spd="slow" advTm="727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273224" y="-90264"/>
            <a:ext cx="88056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>
                <a:solidFill>
                  <a:schemeClr val="tx2"/>
                </a:solidFill>
              </a:rPr>
              <a:t>TOC/Search/Notes menu collapsed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254852" cy="403502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Oval 6"/>
          <p:cNvSpPr/>
          <p:nvPr/>
        </p:nvSpPr>
        <p:spPr>
          <a:xfrm>
            <a:off x="251520" y="2204864"/>
            <a:ext cx="1368152" cy="3098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10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4"/>
    </mc:Choice>
    <mc:Fallback xmlns="">
      <p:transition spd="slow" advTm="6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108520" y="-90264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>
                <a:solidFill>
                  <a:schemeClr val="tx2"/>
                </a:solidFill>
              </a:rPr>
              <a:t>Full screen reading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90807"/>
            <a:ext cx="8568952" cy="455847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00" y="260648"/>
            <a:ext cx="1316736" cy="621792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7596336" y="700264"/>
            <a:ext cx="812680" cy="640504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480" y="2348880"/>
            <a:ext cx="1185397" cy="54933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5" name="TextBox 24"/>
          <p:cNvSpPr txBox="1"/>
          <p:nvPr/>
        </p:nvSpPr>
        <p:spPr>
          <a:xfrm rot="18849833">
            <a:off x="7672359" y="1778600"/>
            <a:ext cx="115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--------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37" y="592363"/>
            <a:ext cx="436861" cy="580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173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1"/>
    </mc:Choice>
    <mc:Fallback xmlns="">
      <p:transition spd="slow" advTm="10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972616" y="-90264"/>
            <a:ext cx="68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>
                <a:solidFill>
                  <a:schemeClr val="tx2"/>
                </a:solidFill>
              </a:rPr>
              <a:t>New </a:t>
            </a:r>
            <a:r>
              <a:rPr lang="en-GB" sz="3000" b="1" u="sng" dirty="0" smtClean="0">
                <a:solidFill>
                  <a:schemeClr val="tx2"/>
                </a:solidFill>
              </a:rPr>
              <a:t>Notes</a:t>
            </a:r>
            <a:r>
              <a:rPr lang="en-GB" sz="3000" b="1" dirty="0" smtClean="0">
                <a:solidFill>
                  <a:schemeClr val="tx2"/>
                </a:solidFill>
              </a:rPr>
              <a:t> features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6" y="1136144"/>
            <a:ext cx="2715768" cy="214884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698" y="3654916"/>
            <a:ext cx="4178808" cy="224942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96" y="1052736"/>
            <a:ext cx="4133088" cy="212140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0" y="4077072"/>
            <a:ext cx="4114800" cy="1408176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104722" y="1861412"/>
            <a:ext cx="1683302" cy="25202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91680" y="1861412"/>
            <a:ext cx="88731" cy="264225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39852" y="1844824"/>
            <a:ext cx="2564196" cy="230425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0291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03"/>
    </mc:Choice>
    <mc:Fallback xmlns="">
      <p:transition spd="slow" advTm="20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236712" y="-90264"/>
            <a:ext cx="920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b="1" dirty="0" smtClean="0">
                <a:solidFill>
                  <a:schemeClr val="tx2"/>
                </a:solidFill>
              </a:rPr>
              <a:t>Searching within an eBook &amp; hit highlighting</a:t>
            </a:r>
            <a:endParaRPr lang="en-GB" sz="26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89408"/>
            <a:ext cx="8784976" cy="425196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68938"/>
            <a:ext cx="2706624" cy="245059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08868"/>
            <a:ext cx="436861" cy="580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258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1"/>
    </mc:Choice>
    <mc:Fallback xmlns="">
      <p:transition spd="slow" advTm="8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828600" y="-90264"/>
            <a:ext cx="53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>
                <a:solidFill>
                  <a:schemeClr val="tx2"/>
                </a:solidFill>
              </a:rPr>
              <a:t>Adding a note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2" y="2208982"/>
            <a:ext cx="8604448" cy="381230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Oval 5"/>
          <p:cNvSpPr/>
          <p:nvPr/>
        </p:nvSpPr>
        <p:spPr>
          <a:xfrm>
            <a:off x="107504" y="4869160"/>
            <a:ext cx="134940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4" y="908760"/>
            <a:ext cx="8766224" cy="108008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0" name="Oval 9"/>
          <p:cNvSpPr/>
          <p:nvPr/>
        </p:nvSpPr>
        <p:spPr>
          <a:xfrm>
            <a:off x="3851920" y="1607127"/>
            <a:ext cx="134940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589888" y="4653136"/>
            <a:ext cx="134940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203848" y="1607127"/>
            <a:ext cx="432048" cy="4320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1647764" y="4869160"/>
            <a:ext cx="432048" cy="4320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7020272" y="4639847"/>
            <a:ext cx="432048" cy="4320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8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62"/>
    </mc:Choice>
    <mc:Fallback xmlns="">
      <p:transition spd="slow" advTm="15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8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452736" y="-90264"/>
            <a:ext cx="68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>
                <a:solidFill>
                  <a:schemeClr val="tx2"/>
                </a:solidFill>
              </a:rPr>
              <a:t>Scrolling between pages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6" y="1197864"/>
            <a:ext cx="7562088" cy="446227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168" y="1988840"/>
            <a:ext cx="436861" cy="580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773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7"/>
    </mc:Choice>
    <mc:Fallback xmlns="">
      <p:transition spd="slow" advTm="7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8496" y="116632"/>
            <a:ext cx="8928000" cy="66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-956792" y="-90264"/>
            <a:ext cx="6824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>
                <a:solidFill>
                  <a:schemeClr val="tx2"/>
                </a:solidFill>
              </a:rPr>
              <a:t>Zoom in/out feature</a:t>
            </a:r>
            <a:endParaRPr lang="en-GB" sz="3000" b="1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70241"/>
            <a:ext cx="1296144" cy="619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2" y="2045795"/>
            <a:ext cx="8604448" cy="383147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2" y="1052736"/>
            <a:ext cx="1014984" cy="530352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611560" y="1583088"/>
            <a:ext cx="166204" cy="4627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3416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5"/>
    </mc:Choice>
    <mc:Fallback xmlns="">
      <p:transition spd="slow" advTm="6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6|3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|2.7|3.5|3.2|3.1|1.1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|1.9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9|4.5|1.4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3|0.4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|1.6|3.1|2.3|3.7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|2.1|1.8|3.1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1.5|2.6|2.6|1.7|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8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518</TotalTime>
  <Words>213</Words>
  <Application>Microsoft Office PowerPoint</Application>
  <PresentationFormat>On-screen Show (4:3)</PresentationFormat>
  <Paragraphs>48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Verdana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Stratford-Smith, Helen</dc:creator>
  <cp:lastModifiedBy>AITKEN Karen</cp:lastModifiedBy>
  <cp:revision>96</cp:revision>
  <dcterms:created xsi:type="dcterms:W3CDTF">2015-03-23T12:04:57Z</dcterms:created>
  <dcterms:modified xsi:type="dcterms:W3CDTF">2015-06-25T15:27:29Z</dcterms:modified>
</cp:coreProperties>
</file>